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Lst>
  <p:notesMasterIdLst>
    <p:notesMasterId r:id="rId125"/>
  </p:notesMasterIdLst>
  <p:handoutMasterIdLst>
    <p:handoutMasterId r:id="rId126"/>
  </p:handoutMasterIdLst>
  <p:sldIdLst>
    <p:sldId id="354" r:id="rId6"/>
    <p:sldId id="405" r:id="rId7"/>
    <p:sldId id="406" r:id="rId8"/>
    <p:sldId id="407" r:id="rId9"/>
    <p:sldId id="408" r:id="rId10"/>
    <p:sldId id="409" r:id="rId11"/>
    <p:sldId id="410" r:id="rId12"/>
    <p:sldId id="411" r:id="rId13"/>
    <p:sldId id="412" r:id="rId14"/>
    <p:sldId id="413" r:id="rId15"/>
    <p:sldId id="414" r:id="rId16"/>
    <p:sldId id="415" r:id="rId17"/>
    <p:sldId id="416" r:id="rId18"/>
    <p:sldId id="417" r:id="rId19"/>
    <p:sldId id="420" r:id="rId20"/>
    <p:sldId id="403" r:id="rId21"/>
    <p:sldId id="421" r:id="rId22"/>
    <p:sldId id="422" r:id="rId23"/>
    <p:sldId id="423" r:id="rId24"/>
    <p:sldId id="424" r:id="rId25"/>
    <p:sldId id="425" r:id="rId26"/>
    <p:sldId id="426" r:id="rId27"/>
    <p:sldId id="442" r:id="rId28"/>
    <p:sldId id="439" r:id="rId29"/>
    <p:sldId id="443" r:id="rId30"/>
    <p:sldId id="427" r:id="rId31"/>
    <p:sldId id="428" r:id="rId32"/>
    <p:sldId id="440" r:id="rId33"/>
    <p:sldId id="430" r:id="rId34"/>
    <p:sldId id="431" r:id="rId35"/>
    <p:sldId id="432" r:id="rId36"/>
    <p:sldId id="433" r:id="rId37"/>
    <p:sldId id="434" r:id="rId38"/>
    <p:sldId id="435" r:id="rId39"/>
    <p:sldId id="436" r:id="rId40"/>
    <p:sldId id="437" r:id="rId41"/>
    <p:sldId id="441" r:id="rId42"/>
    <p:sldId id="444" r:id="rId43"/>
    <p:sldId id="445" r:id="rId44"/>
    <p:sldId id="446" r:id="rId45"/>
    <p:sldId id="447" r:id="rId46"/>
    <p:sldId id="448" r:id="rId47"/>
    <p:sldId id="449" r:id="rId48"/>
    <p:sldId id="450" r:id="rId49"/>
    <p:sldId id="451" r:id="rId50"/>
    <p:sldId id="452" r:id="rId51"/>
    <p:sldId id="453" r:id="rId52"/>
    <p:sldId id="454" r:id="rId53"/>
    <p:sldId id="455" r:id="rId54"/>
    <p:sldId id="456" r:id="rId55"/>
    <p:sldId id="457" r:id="rId56"/>
    <p:sldId id="458" r:id="rId57"/>
    <p:sldId id="459" r:id="rId58"/>
    <p:sldId id="358" r:id="rId59"/>
    <p:sldId id="460" r:id="rId60"/>
    <p:sldId id="461" r:id="rId61"/>
    <p:sldId id="462" r:id="rId62"/>
    <p:sldId id="463" r:id="rId63"/>
    <p:sldId id="464" r:id="rId64"/>
    <p:sldId id="465" r:id="rId65"/>
    <p:sldId id="466" r:id="rId66"/>
    <p:sldId id="482" r:id="rId67"/>
    <p:sldId id="483" r:id="rId68"/>
    <p:sldId id="484" r:id="rId69"/>
    <p:sldId id="485" r:id="rId70"/>
    <p:sldId id="486" r:id="rId71"/>
    <p:sldId id="487" r:id="rId72"/>
    <p:sldId id="488" r:id="rId73"/>
    <p:sldId id="489" r:id="rId74"/>
    <p:sldId id="467" r:id="rId75"/>
    <p:sldId id="490" r:id="rId76"/>
    <p:sldId id="491" r:id="rId77"/>
    <p:sldId id="470" r:id="rId78"/>
    <p:sldId id="471" r:id="rId79"/>
    <p:sldId id="472" r:id="rId80"/>
    <p:sldId id="473" r:id="rId81"/>
    <p:sldId id="492" r:id="rId82"/>
    <p:sldId id="475" r:id="rId83"/>
    <p:sldId id="476" r:id="rId84"/>
    <p:sldId id="493" r:id="rId85"/>
    <p:sldId id="478" r:id="rId86"/>
    <p:sldId id="494" r:id="rId87"/>
    <p:sldId id="495" r:id="rId88"/>
    <p:sldId id="496" r:id="rId89"/>
    <p:sldId id="497" r:id="rId90"/>
    <p:sldId id="498" r:id="rId91"/>
    <p:sldId id="499" r:id="rId92"/>
    <p:sldId id="500" r:id="rId93"/>
    <p:sldId id="501" r:id="rId94"/>
    <p:sldId id="502" r:id="rId95"/>
    <p:sldId id="503" r:id="rId96"/>
    <p:sldId id="504" r:id="rId97"/>
    <p:sldId id="505" r:id="rId98"/>
    <p:sldId id="506" r:id="rId99"/>
    <p:sldId id="507" r:id="rId100"/>
    <p:sldId id="508" r:id="rId101"/>
    <p:sldId id="509" r:id="rId102"/>
    <p:sldId id="510" r:id="rId103"/>
    <p:sldId id="511" r:id="rId104"/>
    <p:sldId id="512" r:id="rId105"/>
    <p:sldId id="513" r:id="rId106"/>
    <p:sldId id="514"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4" userDrawn="1">
          <p15:clr>
            <a:srgbClr val="A4A3A4"/>
          </p15:clr>
        </p15:guide>
        <p15:guide id="2" pos="295" userDrawn="1">
          <p15:clr>
            <a:srgbClr val="A4A3A4"/>
          </p15:clr>
        </p15:guide>
        <p15:guide id="3" orient="horz" pos="102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4" autoAdjust="0"/>
    <p:restoredTop sz="95110" autoAdjust="0"/>
  </p:normalViewPr>
  <p:slideViewPr>
    <p:cSldViewPr snapToGrid="0" snapToObjects="1">
      <p:cViewPr varScale="1">
        <p:scale>
          <a:sx n="63" d="100"/>
          <a:sy n="63" d="100"/>
        </p:scale>
        <p:origin x="1284" y="64"/>
      </p:cViewPr>
      <p:guideLst>
        <p:guide orient="horz" pos="754"/>
        <p:guide pos="295"/>
        <p:guide orient="horz" pos="1026"/>
      </p:guideLst>
    </p:cSldViewPr>
  </p:slideViewPr>
  <p:outlineViewPr>
    <p:cViewPr>
      <p:scale>
        <a:sx n="33" d="100"/>
        <a:sy n="33" d="100"/>
      </p:scale>
      <p:origin x="0" y="-11724"/>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7.wmf"/><Relationship Id="rId4" Type="http://schemas.openxmlformats.org/officeDocument/2006/relationships/image" Target="../media/image5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10" Type="http://schemas.openxmlformats.org/officeDocument/2006/relationships/image" Target="../media/image17.wmf"/><Relationship Id="rId4" Type="http://schemas.openxmlformats.org/officeDocument/2006/relationships/image" Target="../media/image11.wmf"/><Relationship Id="rId9" Type="http://schemas.openxmlformats.org/officeDocument/2006/relationships/image" Target="../media/image1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62.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1.wmf"/><Relationship Id="rId4" Type="http://schemas.openxmlformats.org/officeDocument/2006/relationships/image" Target="../media/image6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10" Type="http://schemas.openxmlformats.org/officeDocument/2006/relationships/image" Target="../media/image78.wmf"/><Relationship Id="rId4" Type="http://schemas.openxmlformats.org/officeDocument/2006/relationships/image" Target="../media/image72.wmf"/><Relationship Id="rId9" Type="http://schemas.openxmlformats.org/officeDocument/2006/relationships/image" Target="../media/image7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2.wmf"/><Relationship Id="rId1" Type="http://schemas.openxmlformats.org/officeDocument/2006/relationships/image" Target="../media/image91.wmf"/><Relationship Id="rId5" Type="http://schemas.openxmlformats.org/officeDocument/2006/relationships/image" Target="../media/image94.wmf"/><Relationship Id="rId4" Type="http://schemas.openxmlformats.org/officeDocument/2006/relationships/image" Target="../media/image9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4" Type="http://schemas.openxmlformats.org/officeDocument/2006/relationships/image" Target="../media/image105.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5" Type="http://schemas.openxmlformats.org/officeDocument/2006/relationships/image" Target="../media/image110.wmf"/><Relationship Id="rId4" Type="http://schemas.openxmlformats.org/officeDocument/2006/relationships/image" Target="../media/image109.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22.wmf"/><Relationship Id="rId7" Type="http://schemas.openxmlformats.org/officeDocument/2006/relationships/image" Target="../media/image126.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28.wmf"/><Relationship Id="rId4" Type="http://schemas.openxmlformats.org/officeDocument/2006/relationships/image" Target="../media/image1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image" Target="../media/image135.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image" Target="../media/image140.wmf"/><Relationship Id="rId4" Type="http://schemas.openxmlformats.org/officeDocument/2006/relationships/image" Target="../media/image143.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1.wmf"/><Relationship Id="rId1" Type="http://schemas.openxmlformats.org/officeDocument/2006/relationships/image" Target="../media/image140.wmf"/><Relationship Id="rId5" Type="http://schemas.openxmlformats.org/officeDocument/2006/relationships/image" Target="../media/image146.wmf"/><Relationship Id="rId4" Type="http://schemas.openxmlformats.org/officeDocument/2006/relationships/image" Target="../media/image14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1.wmf"/><Relationship Id="rId1" Type="http://schemas.openxmlformats.org/officeDocument/2006/relationships/image" Target="../media/image140.wmf"/><Relationship Id="rId4" Type="http://schemas.openxmlformats.org/officeDocument/2006/relationships/image" Target="../media/image148.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image" Target="../media/image159.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image" Target="../media/image162.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166.wmf"/><Relationship Id="rId7" Type="http://schemas.openxmlformats.org/officeDocument/2006/relationships/image" Target="../media/image170.wmf"/><Relationship Id="rId2" Type="http://schemas.openxmlformats.org/officeDocument/2006/relationships/image" Target="../media/image165.wmf"/><Relationship Id="rId1" Type="http://schemas.openxmlformats.org/officeDocument/2006/relationships/image" Target="../media/image164.wmf"/><Relationship Id="rId6" Type="http://schemas.openxmlformats.org/officeDocument/2006/relationships/image" Target="../media/image169.wmf"/><Relationship Id="rId5" Type="http://schemas.openxmlformats.org/officeDocument/2006/relationships/image" Target="../media/image168.wmf"/><Relationship Id="rId4" Type="http://schemas.openxmlformats.org/officeDocument/2006/relationships/image" Target="../media/image167.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72.wmf"/><Relationship Id="rId4" Type="http://schemas.openxmlformats.org/officeDocument/2006/relationships/image" Target="../media/image171.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4.wmf"/><Relationship Id="rId4" Type="http://schemas.openxmlformats.org/officeDocument/2006/relationships/image" Target="../media/image177.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image" Target="../media/image183.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186.wmf"/><Relationship Id="rId1" Type="http://schemas.openxmlformats.org/officeDocument/2006/relationships/image" Target="../media/image18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5.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5.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image" Target="../media/image192.wmf"/><Relationship Id="rId1" Type="http://schemas.openxmlformats.org/officeDocument/2006/relationships/image" Target="../media/image185.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96.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image" Target="../media/image200.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image" Target="../media/image207.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12.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14.wmf"/><Relationship Id="rId1" Type="http://schemas.openxmlformats.org/officeDocument/2006/relationships/image" Target="../media/image213.wmf"/><Relationship Id="rId4" Type="http://schemas.openxmlformats.org/officeDocument/2006/relationships/image" Target="../media/image209.w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0.wmf"/><Relationship Id="rId1" Type="http://schemas.openxmlformats.org/officeDocument/2006/relationships/image" Target="../media/image21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2/16/2025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Solution particle examples are as follows. N a plus, C l minus, glucose. Colloidal particle examples are as follows. Protein, or starch. Over time, the solution particles seep to the outside of the bag, but the colloidal particles remain inside.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74659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Solutions consists of a solute and a solvent. </a:t>
            </a:r>
          </a:p>
          <a:p>
            <a:r>
              <a:rPr lang="en-IN" dirty="0"/>
              <a:t>• The amount of solute dissolved is solubility, and the maximum amount that dissolves is saturated. </a:t>
            </a:r>
          </a:p>
          <a:p>
            <a:r>
              <a:rPr lang="en-IN" dirty="0"/>
              <a:t>• A solute can be electrolytes or nonelectrolytes. Electrolytes dissociate either strong, 100 percent, or weak, slightly. Nonelectrolytes do not dissociate. </a:t>
            </a:r>
          </a:p>
          <a:p>
            <a:r>
              <a:rPr lang="en-IN" dirty="0"/>
              <a:t>• Solutions give amounts as concentration. Concentrations are measured in percent or molarity. </a:t>
            </a:r>
          </a:p>
          <a:p>
            <a:r>
              <a:rPr lang="en-IN" dirty="0"/>
              <a:t>• Percent concentrations include m over m, v over v, or m over v. </a:t>
            </a:r>
          </a:p>
          <a:p>
            <a:r>
              <a:rPr lang="en-IN" dirty="0"/>
              <a:t>• Molarity represents moles per </a:t>
            </a:r>
            <a:r>
              <a:rPr lang="en-IN" dirty="0" err="1"/>
              <a:t>liter</a:t>
            </a:r>
            <a:r>
              <a:rPr lang="en-IN" dirty="0"/>
              <a:t> and is used to calculate moles and volume. </a:t>
            </a:r>
          </a:p>
          <a:p>
            <a:r>
              <a:rPr lang="en-IN" dirty="0"/>
              <a:t>• With concentrations, add water for dilutions. </a:t>
            </a:r>
          </a:p>
          <a:p>
            <a:r>
              <a:rPr lang="en-IN" dirty="0"/>
              <a:t>• Concentrations of solute particles change the osmotic pressure.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89298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288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Tube a. The solute settles to the bottom of the tube. </a:t>
            </a:r>
          </a:p>
          <a:p>
            <a:r>
              <a:rPr lang="en-IN" dirty="0"/>
              <a:t>• Tube b. Most of the solute settles to the bottom of the tube, with some dissolving and partially </a:t>
            </a:r>
            <a:r>
              <a:rPr lang="en-IN" dirty="0" err="1"/>
              <a:t>coloring</a:t>
            </a:r>
            <a:r>
              <a:rPr lang="en-IN" dirty="0"/>
              <a:t> the solvent above. </a:t>
            </a:r>
          </a:p>
          <a:p>
            <a:r>
              <a:rPr lang="en-IN" dirty="0"/>
              <a:t>• Tube c. The solute sits above the clear solvent.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5815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partially negative oxygen ends pull the N a plus ions, and the partially positive hydrogen ends pull the C l minus ions. The process results in separate hydrated ions, with each N a plus or C l minus ion surrounded by water molecules.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913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 plus ions react with the negative electrode and F minus ions react with the positive electrode, lighting the bulb. The light is dimmer than the strong electrolyte.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5722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graph includes plots for 6 substances. Each plot rises from left to right, as follows.</a:t>
            </a:r>
          </a:p>
          <a:p>
            <a:r>
              <a:rPr lang="en-GB" dirty="0"/>
              <a:t>● K I. The plot begins at solubility value 125 at 0 degrees and rises in a straight line to solubility value 200 at 95 degrees.</a:t>
            </a:r>
          </a:p>
          <a:p>
            <a:r>
              <a:rPr lang="en-GB" dirty="0"/>
              <a:t>● N a N O 3. The plot begins at solubility value 72 at 0 degrees and rises with increasing steepness to solubility value 200 at 99 degrees.</a:t>
            </a:r>
          </a:p>
          <a:p>
            <a:r>
              <a:rPr lang="en-GB" dirty="0"/>
              <a:t>● Glucose. The plot begins at solubility value 50 at 0 degrees and rises with increasing steepness to solubility value 200 at 52 degrees.</a:t>
            </a:r>
          </a:p>
          <a:p>
            <a:r>
              <a:rPr lang="en-GB" dirty="0"/>
              <a:t>● N a C l. The plot stretches from solubility value 38 at 0 degrees to solubility value 40 at 100 degrees.</a:t>
            </a:r>
          </a:p>
          <a:p>
            <a:r>
              <a:rPr lang="en-GB" dirty="0"/>
              <a:t>● K N O 3. The plot begins at solubility value 18 at 0 degrees and rises with increasing steepness to solubility value 200 at 88 degrees.</a:t>
            </a:r>
          </a:p>
          <a:p>
            <a:r>
              <a:rPr lang="en-GB" dirty="0"/>
              <a:t>● N a 3 P O 4. The plot begins at solubility value 0 at 3 degrees and rises with increasing steepness to solubility value 102 at 100 degrees.</a:t>
            </a:r>
          </a:p>
          <a:p>
            <a:r>
              <a:rPr lang="en-GB" dirty="0"/>
              <a:t>All values estimated.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6468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 O 2 gas under high pressure sits on the surface beneath the can’s lid. When the can is shaken, C O 2 bubbles up out of the solution. When the lid is opened, C O 2 pressure is released from the can. Fewer gas molecules dissolve in the solution and the gas on the surface is at low pressure.</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2919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Diagram a. A mixture containing solution particles, colloids, and suspensions is added to a container of liquid. The suspensions settle to the bottom while the solution and colloids disperse. </a:t>
            </a:r>
          </a:p>
          <a:p>
            <a:r>
              <a:rPr lang="en-IN" dirty="0"/>
              <a:t>• Diagram b. The same liquid is poured through a filter that separates the suspensions before being added to the container. </a:t>
            </a:r>
          </a:p>
          <a:p>
            <a:r>
              <a:rPr lang="en-IN" dirty="0"/>
              <a:t>• Diagram c. The same mixture fills a semipermeable membrane that is placed in the container. The solution particles pass through the membrane, but the colloids and suspensions do not.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105</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9706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More water enters the blood cells than leaves. Cells are round and disc like, but more bloated than normal cells, with a shallower indentation in the </a:t>
            </a:r>
            <a:r>
              <a:rPr lang="en-IN" dirty="0" err="1"/>
              <a:t>center</a:t>
            </a:r>
            <a:r>
              <a:rPr lang="en-IN"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112</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8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0470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63315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36625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051539"/>
            <a:ext cx="8229600" cy="339969"/>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08250"/>
            <a:ext cx="8229600" cy="3397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2978150"/>
            <a:ext cx="8229600" cy="3635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57575"/>
            <a:ext cx="8232775" cy="3524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810000"/>
            <a:ext cx="8232775"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267200"/>
            <a:ext cx="8232775" cy="3524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713288"/>
            <a:ext cx="8232775" cy="3635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076825"/>
            <a:ext cx="8232775" cy="3984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475288"/>
            <a:ext cx="8232775" cy="3857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23"/>
          </p:nvPr>
        </p:nvSpPr>
        <p:spPr>
          <a:xfrm>
            <a:off x="457200" y="5861050"/>
            <a:ext cx="8232775" cy="3111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0090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2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463657D3-0029-4FB6-A24C-CAB832988B4E}"/>
              </a:ext>
            </a:extLst>
          </p:cNvPr>
          <p:cNvPicPr>
            <a:picLocks noChangeAspect="1"/>
          </p:cNvPicPr>
          <p:nvPr userDrawn="1"/>
        </p:nvPicPr>
        <p:blipFill>
          <a:blip r:embed="rId20"/>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9" r:id="rId10"/>
    <p:sldLayoutId id="2147483690" r:id="rId11"/>
    <p:sldLayoutId id="2147483691" r:id="rId12"/>
    <p:sldLayoutId id="2147483681" r:id="rId13"/>
    <p:sldLayoutId id="2147483671" r:id="rId14"/>
    <p:sldLayoutId id="2147483680" r:id="rId15"/>
    <p:sldLayoutId id="2147483656" r:id="rId16"/>
    <p:sldLayoutId id="2147483683" r:id="rId17"/>
    <p:sldLayoutId id="214748369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oleObject" Target="../embeddings/oleObject15.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image" Target="../media/image24.wmf"/><Relationship Id="rId5" Type="http://schemas.openxmlformats.org/officeDocument/2006/relationships/oleObject" Target="../embeddings/oleObject17.bin"/><Relationship Id="rId4" Type="http://schemas.openxmlformats.org/officeDocument/2006/relationships/image" Target="../media/image23.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image" Target="../media/image27.wmf"/><Relationship Id="rId5" Type="http://schemas.openxmlformats.org/officeDocument/2006/relationships/oleObject" Target="../embeddings/oleObject19.bin"/><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image" Target="../media/image27.wmf"/><Relationship Id="rId5" Type="http://schemas.openxmlformats.org/officeDocument/2006/relationships/oleObject" Target="../embeddings/oleObject21.bin"/><Relationship Id="rId4" Type="http://schemas.openxmlformats.org/officeDocument/2006/relationships/image" Target="../media/image26.wmf"/></Relationships>
</file>

<file path=ppt/slides/_rels/slide14.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oleObject" Target="../embeddings/oleObject28.bin"/><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33.wmf"/><Relationship Id="rId2" Type="http://schemas.openxmlformats.org/officeDocument/2006/relationships/slideLayout" Target="../slideLayouts/slideLayout9.xml"/><Relationship Id="rId1" Type="http://schemas.openxmlformats.org/officeDocument/2006/relationships/vmlDrawing" Target="../drawings/vmlDrawing8.vml"/><Relationship Id="rId6" Type="http://schemas.openxmlformats.org/officeDocument/2006/relationships/image" Target="../media/image30.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26.bin"/><Relationship Id="rId14" Type="http://schemas.openxmlformats.org/officeDocument/2006/relationships/image" Target="../media/image34.wmf"/></Relationships>
</file>

<file path=ppt/slides/_rels/slide1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9.xml"/><Relationship Id="rId1" Type="http://schemas.openxmlformats.org/officeDocument/2006/relationships/vmlDrawing" Target="../drawings/vmlDrawing9.vml"/><Relationship Id="rId6" Type="http://schemas.openxmlformats.org/officeDocument/2006/relationships/image" Target="../media/image30.wmf"/><Relationship Id="rId5" Type="http://schemas.openxmlformats.org/officeDocument/2006/relationships/oleObject" Target="../embeddings/oleObject30.bin"/><Relationship Id="rId10" Type="http://schemas.openxmlformats.org/officeDocument/2006/relationships/image" Target="../media/image34.wmf"/><Relationship Id="rId4" Type="http://schemas.openxmlformats.org/officeDocument/2006/relationships/image" Target="../media/image29.wmf"/><Relationship Id="rId9"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8.xml"/><Relationship Id="rId1" Type="http://schemas.openxmlformats.org/officeDocument/2006/relationships/vmlDrawing" Target="../drawings/vmlDrawing10.vml"/><Relationship Id="rId6" Type="http://schemas.openxmlformats.org/officeDocument/2006/relationships/image" Target="../media/image36.wmf"/><Relationship Id="rId5" Type="http://schemas.openxmlformats.org/officeDocument/2006/relationships/oleObject" Target="../embeddings/oleObject34.bin"/><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image" Target="../media/image36.wmf"/><Relationship Id="rId5" Type="http://schemas.openxmlformats.org/officeDocument/2006/relationships/oleObject" Target="../embeddings/oleObject36.bin"/><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3.xml"/><Relationship Id="rId1" Type="http://schemas.openxmlformats.org/officeDocument/2006/relationships/vmlDrawing" Target="../drawings/vmlDrawing12.vml"/><Relationship Id="rId5" Type="http://schemas.openxmlformats.org/officeDocument/2006/relationships/image" Target="../media/image39.png"/><Relationship Id="rId4" Type="http://schemas.openxmlformats.org/officeDocument/2006/relationships/image" Target="../media/image38.w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3.vml"/><Relationship Id="rId6" Type="http://schemas.openxmlformats.org/officeDocument/2006/relationships/image" Target="../media/image41.png"/><Relationship Id="rId5" Type="http://schemas.openxmlformats.org/officeDocument/2006/relationships/image" Target="../media/image40.wmf"/><Relationship Id="rId4" Type="http://schemas.openxmlformats.org/officeDocument/2006/relationships/oleObject" Target="../embeddings/oleObject38.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3.xml"/><Relationship Id="rId1" Type="http://schemas.openxmlformats.org/officeDocument/2006/relationships/vmlDrawing" Target="../drawings/vmlDrawing14.vml"/><Relationship Id="rId5" Type="http://schemas.openxmlformats.org/officeDocument/2006/relationships/image" Target="../media/image43.png"/><Relationship Id="rId4" Type="http://schemas.openxmlformats.org/officeDocument/2006/relationships/image" Target="../media/image42.wmf"/></Relationships>
</file>

<file path=ppt/slides/_rels/slide22.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slideLayout" Target="../slideLayouts/slideLayout3.xml"/><Relationship Id="rId1" Type="http://schemas.openxmlformats.org/officeDocument/2006/relationships/vmlDrawing" Target="../drawings/vmlDrawing15.vml"/><Relationship Id="rId6" Type="http://schemas.openxmlformats.org/officeDocument/2006/relationships/image" Target="../media/image45.wmf"/><Relationship Id="rId5" Type="http://schemas.openxmlformats.org/officeDocument/2006/relationships/oleObject" Target="../embeddings/oleObject41.bin"/><Relationship Id="rId4" Type="http://schemas.openxmlformats.org/officeDocument/2006/relationships/image" Target="../media/image44.wmf"/></Relationships>
</file>

<file path=ppt/slides/_rels/slide23.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48.bin"/><Relationship Id="rId18" Type="http://schemas.openxmlformats.org/officeDocument/2006/relationships/image" Target="../media/image54.wmf"/><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51.wmf"/><Relationship Id="rId17" Type="http://schemas.openxmlformats.org/officeDocument/2006/relationships/oleObject" Target="../embeddings/oleObject50.bin"/><Relationship Id="rId2" Type="http://schemas.openxmlformats.org/officeDocument/2006/relationships/slideLayout" Target="../slideLayouts/slideLayout18.xml"/><Relationship Id="rId16" Type="http://schemas.openxmlformats.org/officeDocument/2006/relationships/image" Target="../media/image53.wmf"/><Relationship Id="rId1" Type="http://schemas.openxmlformats.org/officeDocument/2006/relationships/vmlDrawing" Target="../drawings/vmlDrawing16.vml"/><Relationship Id="rId6" Type="http://schemas.openxmlformats.org/officeDocument/2006/relationships/image" Target="../media/image48.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50.wmf"/><Relationship Id="rId4" Type="http://schemas.openxmlformats.org/officeDocument/2006/relationships/image" Target="../media/image47.wmf"/><Relationship Id="rId9" Type="http://schemas.openxmlformats.org/officeDocument/2006/relationships/oleObject" Target="../embeddings/oleObject46.bin"/><Relationship Id="rId14" Type="http://schemas.openxmlformats.org/officeDocument/2006/relationships/image" Target="../media/image52.wmf"/></Relationships>
</file>

<file path=ppt/slides/_rels/slide24.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43.bin"/><Relationship Id="rId7" Type="http://schemas.openxmlformats.org/officeDocument/2006/relationships/oleObject" Target="../embeddings/oleObject47.bin"/><Relationship Id="rId2" Type="http://schemas.openxmlformats.org/officeDocument/2006/relationships/slideLayout" Target="../slideLayouts/slideLayout9.xml"/><Relationship Id="rId1" Type="http://schemas.openxmlformats.org/officeDocument/2006/relationships/vmlDrawing" Target="../drawings/vmlDrawing17.vml"/><Relationship Id="rId6" Type="http://schemas.openxmlformats.org/officeDocument/2006/relationships/image" Target="../media/image50.wmf"/><Relationship Id="rId5" Type="http://schemas.openxmlformats.org/officeDocument/2006/relationships/oleObject" Target="../embeddings/oleObject46.bin"/><Relationship Id="rId10" Type="http://schemas.openxmlformats.org/officeDocument/2006/relationships/image" Target="../media/image52.wmf"/><Relationship Id="rId4" Type="http://schemas.openxmlformats.org/officeDocument/2006/relationships/image" Target="../media/image47.wmf"/><Relationship Id="rId9" Type="http://schemas.openxmlformats.org/officeDocument/2006/relationships/oleObject" Target="../embeddings/oleObject48.bin"/></Relationships>
</file>

<file path=ppt/slides/_rels/slide25.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51.bin"/><Relationship Id="rId7"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56.wmf"/><Relationship Id="rId5" Type="http://schemas.openxmlformats.org/officeDocument/2006/relationships/oleObject" Target="../embeddings/oleObject52.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5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image" Target="../media/image57.wmf"/></Relationships>
</file>

<file path=ppt/slides/_rels/slide2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56.bin"/><Relationship Id="rId7" Type="http://schemas.openxmlformats.org/officeDocument/2006/relationships/oleObject" Target="../embeddings/oleObject58.bin"/><Relationship Id="rId2" Type="http://schemas.openxmlformats.org/officeDocument/2006/relationships/slideLayout" Target="../slideLayouts/slideLayout8.xml"/><Relationship Id="rId1" Type="http://schemas.openxmlformats.org/officeDocument/2006/relationships/vmlDrawing" Target="../drawings/vmlDrawing20.vml"/><Relationship Id="rId6" Type="http://schemas.openxmlformats.org/officeDocument/2006/relationships/image" Target="../media/image60.wmf"/><Relationship Id="rId5" Type="http://schemas.openxmlformats.org/officeDocument/2006/relationships/oleObject" Target="../embeddings/oleObject57.bin"/><Relationship Id="rId4" Type="http://schemas.openxmlformats.org/officeDocument/2006/relationships/image" Target="../media/image59.wmf"/></Relationships>
</file>

<file path=ppt/slides/_rels/slide28.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64.bin"/><Relationship Id="rId3" Type="http://schemas.openxmlformats.org/officeDocument/2006/relationships/oleObject" Target="../embeddings/oleObject59.bin"/><Relationship Id="rId7" Type="http://schemas.openxmlformats.org/officeDocument/2006/relationships/oleObject" Target="../embeddings/oleObject61.bin"/><Relationship Id="rId12" Type="http://schemas.openxmlformats.org/officeDocument/2006/relationships/image" Target="../media/image61.wmf"/><Relationship Id="rId2" Type="http://schemas.openxmlformats.org/officeDocument/2006/relationships/slideLayout" Target="../slideLayouts/slideLayout8.xml"/><Relationship Id="rId1" Type="http://schemas.openxmlformats.org/officeDocument/2006/relationships/vmlDrawing" Target="../drawings/vmlDrawing21.vml"/><Relationship Id="rId6" Type="http://schemas.openxmlformats.org/officeDocument/2006/relationships/image" Target="../media/image62.wmf"/><Relationship Id="rId11" Type="http://schemas.openxmlformats.org/officeDocument/2006/relationships/oleObject" Target="../embeddings/oleObject63.bin"/><Relationship Id="rId5" Type="http://schemas.openxmlformats.org/officeDocument/2006/relationships/oleObject" Target="../embeddings/oleObject60.bin"/><Relationship Id="rId10" Type="http://schemas.openxmlformats.org/officeDocument/2006/relationships/image" Target="../media/image63.wmf"/><Relationship Id="rId4" Type="http://schemas.openxmlformats.org/officeDocument/2006/relationships/image" Target="../media/image59.wmf"/><Relationship Id="rId9" Type="http://schemas.openxmlformats.org/officeDocument/2006/relationships/oleObject" Target="../embeddings/oleObject62.bin"/><Relationship Id="rId14" Type="http://schemas.openxmlformats.org/officeDocument/2006/relationships/image" Target="../media/image64.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8.xml"/><Relationship Id="rId1" Type="http://schemas.openxmlformats.org/officeDocument/2006/relationships/vmlDrawing" Target="../drawings/vmlDrawing22.vml"/><Relationship Id="rId4" Type="http://schemas.openxmlformats.org/officeDocument/2006/relationships/image" Target="../media/image65.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66.bin"/><Relationship Id="rId7" Type="http://schemas.openxmlformats.org/officeDocument/2006/relationships/oleObject" Target="../embeddings/oleObject68.bin"/><Relationship Id="rId2" Type="http://schemas.openxmlformats.org/officeDocument/2006/relationships/slideLayout" Target="../slideLayouts/slideLayout8.xml"/><Relationship Id="rId1" Type="http://schemas.openxmlformats.org/officeDocument/2006/relationships/vmlDrawing" Target="../drawings/vmlDrawing23.vml"/><Relationship Id="rId6" Type="http://schemas.openxmlformats.org/officeDocument/2006/relationships/image" Target="../media/image67.wmf"/><Relationship Id="rId5" Type="http://schemas.openxmlformats.org/officeDocument/2006/relationships/oleObject" Target="../embeddings/oleObject67.bin"/><Relationship Id="rId4" Type="http://schemas.openxmlformats.org/officeDocument/2006/relationships/image" Target="../media/image66.wmf"/></Relationships>
</file>

<file path=ppt/slides/_rels/slide31.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oleObject" Target="../embeddings/oleObject74.bin"/><Relationship Id="rId18" Type="http://schemas.openxmlformats.org/officeDocument/2006/relationships/image" Target="../media/image76.wmf"/><Relationship Id="rId3" Type="http://schemas.openxmlformats.org/officeDocument/2006/relationships/oleObject" Target="../embeddings/oleObject69.bin"/><Relationship Id="rId21" Type="http://schemas.openxmlformats.org/officeDocument/2006/relationships/oleObject" Target="../embeddings/oleObject78.bin"/><Relationship Id="rId7" Type="http://schemas.openxmlformats.org/officeDocument/2006/relationships/oleObject" Target="../embeddings/oleObject71.bin"/><Relationship Id="rId12" Type="http://schemas.openxmlformats.org/officeDocument/2006/relationships/image" Target="../media/image73.wmf"/><Relationship Id="rId17" Type="http://schemas.openxmlformats.org/officeDocument/2006/relationships/oleObject" Target="../embeddings/oleObject76.bin"/><Relationship Id="rId2" Type="http://schemas.openxmlformats.org/officeDocument/2006/relationships/slideLayout" Target="../slideLayouts/slideLayout8.xml"/><Relationship Id="rId16" Type="http://schemas.openxmlformats.org/officeDocument/2006/relationships/image" Target="../media/image75.wmf"/><Relationship Id="rId20" Type="http://schemas.openxmlformats.org/officeDocument/2006/relationships/image" Target="../media/image77.wmf"/><Relationship Id="rId1" Type="http://schemas.openxmlformats.org/officeDocument/2006/relationships/vmlDrawing" Target="../drawings/vmlDrawing24.vml"/><Relationship Id="rId6" Type="http://schemas.openxmlformats.org/officeDocument/2006/relationships/image" Target="../media/image70.wmf"/><Relationship Id="rId11" Type="http://schemas.openxmlformats.org/officeDocument/2006/relationships/oleObject" Target="../embeddings/oleObject73.bin"/><Relationship Id="rId5" Type="http://schemas.openxmlformats.org/officeDocument/2006/relationships/oleObject" Target="../embeddings/oleObject70.bin"/><Relationship Id="rId15" Type="http://schemas.openxmlformats.org/officeDocument/2006/relationships/oleObject" Target="../embeddings/oleObject75.bin"/><Relationship Id="rId10" Type="http://schemas.openxmlformats.org/officeDocument/2006/relationships/image" Target="../media/image72.wmf"/><Relationship Id="rId19" Type="http://schemas.openxmlformats.org/officeDocument/2006/relationships/oleObject" Target="../embeddings/oleObject77.bin"/><Relationship Id="rId4" Type="http://schemas.openxmlformats.org/officeDocument/2006/relationships/image" Target="../media/image69.wmf"/><Relationship Id="rId9" Type="http://schemas.openxmlformats.org/officeDocument/2006/relationships/oleObject" Target="../embeddings/oleObject72.bin"/><Relationship Id="rId14" Type="http://schemas.openxmlformats.org/officeDocument/2006/relationships/image" Target="../media/image74.wmf"/><Relationship Id="rId22" Type="http://schemas.openxmlformats.org/officeDocument/2006/relationships/image" Target="../media/image78.wmf"/></Relationships>
</file>

<file path=ppt/slides/_rels/slide32.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oleObject" Target="../embeddings/oleObject79.bin"/><Relationship Id="rId7" Type="http://schemas.openxmlformats.org/officeDocument/2006/relationships/oleObject" Target="../embeddings/oleObject81.bin"/><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image" Target="../media/image80.wmf"/><Relationship Id="rId5" Type="http://schemas.openxmlformats.org/officeDocument/2006/relationships/oleObject" Target="../embeddings/oleObject80.bin"/><Relationship Id="rId4" Type="http://schemas.openxmlformats.org/officeDocument/2006/relationships/image" Target="../media/image79.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8.xml"/><Relationship Id="rId1" Type="http://schemas.openxmlformats.org/officeDocument/2006/relationships/vmlDrawing" Target="../drawings/vmlDrawing26.vml"/><Relationship Id="rId6" Type="http://schemas.openxmlformats.org/officeDocument/2006/relationships/image" Target="../media/image83.wmf"/><Relationship Id="rId5" Type="http://schemas.openxmlformats.org/officeDocument/2006/relationships/oleObject" Target="../embeddings/oleObject83.bin"/><Relationship Id="rId4" Type="http://schemas.openxmlformats.org/officeDocument/2006/relationships/image" Target="../media/image82.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6.wmf"/><Relationship Id="rId13" Type="http://schemas.openxmlformats.org/officeDocument/2006/relationships/oleObject" Target="../embeddings/oleObject89.bin"/><Relationship Id="rId3" Type="http://schemas.openxmlformats.org/officeDocument/2006/relationships/oleObject" Target="../embeddings/oleObject84.bin"/><Relationship Id="rId7" Type="http://schemas.openxmlformats.org/officeDocument/2006/relationships/oleObject" Target="../embeddings/oleObject86.bin"/><Relationship Id="rId12" Type="http://schemas.openxmlformats.org/officeDocument/2006/relationships/image" Target="../media/image88.wmf"/><Relationship Id="rId2" Type="http://schemas.openxmlformats.org/officeDocument/2006/relationships/slideLayout" Target="../slideLayouts/slideLayout8.xml"/><Relationship Id="rId16" Type="http://schemas.openxmlformats.org/officeDocument/2006/relationships/image" Target="../media/image90.wmf"/><Relationship Id="rId1" Type="http://schemas.openxmlformats.org/officeDocument/2006/relationships/vmlDrawing" Target="../drawings/vmlDrawing27.vml"/><Relationship Id="rId6" Type="http://schemas.openxmlformats.org/officeDocument/2006/relationships/image" Target="../media/image85.wmf"/><Relationship Id="rId11" Type="http://schemas.openxmlformats.org/officeDocument/2006/relationships/oleObject" Target="../embeddings/oleObject88.bin"/><Relationship Id="rId5" Type="http://schemas.openxmlformats.org/officeDocument/2006/relationships/oleObject" Target="../embeddings/oleObject85.bin"/><Relationship Id="rId15" Type="http://schemas.openxmlformats.org/officeDocument/2006/relationships/oleObject" Target="../embeddings/oleObject90.bin"/><Relationship Id="rId10" Type="http://schemas.openxmlformats.org/officeDocument/2006/relationships/image" Target="../media/image87.wmf"/><Relationship Id="rId4" Type="http://schemas.openxmlformats.org/officeDocument/2006/relationships/image" Target="../media/image84.wmf"/><Relationship Id="rId9" Type="http://schemas.openxmlformats.org/officeDocument/2006/relationships/oleObject" Target="../embeddings/oleObject87.bin"/><Relationship Id="rId14" Type="http://schemas.openxmlformats.org/officeDocument/2006/relationships/image" Target="../media/image89.wmf"/></Relationships>
</file>

<file path=ppt/slides/_rels/slide36.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oleObject" Target="../embeddings/oleObject91.bin"/><Relationship Id="rId7" Type="http://schemas.openxmlformats.org/officeDocument/2006/relationships/oleObject" Target="../embeddings/oleObject93.bin"/><Relationship Id="rId2" Type="http://schemas.openxmlformats.org/officeDocument/2006/relationships/slideLayout" Target="../slideLayouts/slideLayout11.xml"/><Relationship Id="rId1" Type="http://schemas.openxmlformats.org/officeDocument/2006/relationships/vmlDrawing" Target="../drawings/vmlDrawing28.vml"/><Relationship Id="rId6" Type="http://schemas.openxmlformats.org/officeDocument/2006/relationships/image" Target="../media/image92.wmf"/><Relationship Id="rId5" Type="http://schemas.openxmlformats.org/officeDocument/2006/relationships/oleObject" Target="../embeddings/oleObject92.bin"/><Relationship Id="rId10" Type="http://schemas.openxmlformats.org/officeDocument/2006/relationships/image" Target="../media/image94.wmf"/><Relationship Id="rId4" Type="http://schemas.openxmlformats.org/officeDocument/2006/relationships/image" Target="../media/image91.wmf"/><Relationship Id="rId9" Type="http://schemas.openxmlformats.org/officeDocument/2006/relationships/oleObject" Target="../embeddings/oleObject94.bin"/></Relationships>
</file>

<file path=ppt/slides/_rels/slide37.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91.bin"/><Relationship Id="rId7" Type="http://schemas.openxmlformats.org/officeDocument/2006/relationships/oleObject" Target="../embeddings/oleObject95.bin"/><Relationship Id="rId12" Type="http://schemas.openxmlformats.org/officeDocument/2006/relationships/image" Target="../media/image94.wmf"/><Relationship Id="rId2" Type="http://schemas.openxmlformats.org/officeDocument/2006/relationships/slideLayout" Target="../slideLayouts/slideLayout11.xml"/><Relationship Id="rId1" Type="http://schemas.openxmlformats.org/officeDocument/2006/relationships/vmlDrawing" Target="../drawings/vmlDrawing29.vml"/><Relationship Id="rId6" Type="http://schemas.openxmlformats.org/officeDocument/2006/relationships/image" Target="../media/image92.wmf"/><Relationship Id="rId11" Type="http://schemas.openxmlformats.org/officeDocument/2006/relationships/oleObject" Target="../embeddings/oleObject97.bin"/><Relationship Id="rId5" Type="http://schemas.openxmlformats.org/officeDocument/2006/relationships/oleObject" Target="../embeddings/oleObject92.bin"/><Relationship Id="rId10" Type="http://schemas.openxmlformats.org/officeDocument/2006/relationships/image" Target="../media/image93.wmf"/><Relationship Id="rId4" Type="http://schemas.openxmlformats.org/officeDocument/2006/relationships/image" Target="../media/image91.wmf"/><Relationship Id="rId9" Type="http://schemas.openxmlformats.org/officeDocument/2006/relationships/oleObject" Target="../embeddings/oleObject96.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8.xml"/><Relationship Id="rId1" Type="http://schemas.openxmlformats.org/officeDocument/2006/relationships/vmlDrawing" Target="../drawings/vmlDrawing30.vml"/><Relationship Id="rId5" Type="http://schemas.openxmlformats.org/officeDocument/2006/relationships/image" Target="../media/image97.png"/><Relationship Id="rId4" Type="http://schemas.openxmlformats.org/officeDocument/2006/relationships/image" Target="../media/image96.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98.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vmlDrawing" Target="../drawings/vmlDrawing32.vml"/><Relationship Id="rId5" Type="http://schemas.openxmlformats.org/officeDocument/2006/relationships/image" Target="../media/image100.wmf"/><Relationship Id="rId4" Type="http://schemas.openxmlformats.org/officeDocument/2006/relationships/oleObject" Target="../embeddings/oleObject100.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101.bin"/><Relationship Id="rId7" Type="http://schemas.openxmlformats.org/officeDocument/2006/relationships/oleObject" Target="../embeddings/oleObject103.bin"/><Relationship Id="rId2" Type="http://schemas.openxmlformats.org/officeDocument/2006/relationships/slideLayout" Target="../slideLayouts/slideLayout8.xml"/><Relationship Id="rId1" Type="http://schemas.openxmlformats.org/officeDocument/2006/relationships/vmlDrawing" Target="../drawings/vmlDrawing33.vml"/><Relationship Id="rId6" Type="http://schemas.openxmlformats.org/officeDocument/2006/relationships/image" Target="../media/image103.wmf"/><Relationship Id="rId11" Type="http://schemas.openxmlformats.org/officeDocument/2006/relationships/oleObject" Target="../embeddings/oleObject105.bin"/><Relationship Id="rId5" Type="http://schemas.openxmlformats.org/officeDocument/2006/relationships/oleObject" Target="../embeddings/oleObject102.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104.bin"/></Relationships>
</file>

<file path=ppt/slides/_rels/slide45.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106.bin"/><Relationship Id="rId7" Type="http://schemas.openxmlformats.org/officeDocument/2006/relationships/oleObject" Target="../embeddings/oleObject108.bin"/><Relationship Id="rId12" Type="http://schemas.openxmlformats.org/officeDocument/2006/relationships/image" Target="../media/image110.wmf"/><Relationship Id="rId2" Type="http://schemas.openxmlformats.org/officeDocument/2006/relationships/slideLayout" Target="../slideLayouts/slideLayout9.xml"/><Relationship Id="rId1" Type="http://schemas.openxmlformats.org/officeDocument/2006/relationships/vmlDrawing" Target="../drawings/vmlDrawing34.vml"/><Relationship Id="rId6" Type="http://schemas.openxmlformats.org/officeDocument/2006/relationships/image" Target="../media/image107.wmf"/><Relationship Id="rId11" Type="http://schemas.openxmlformats.org/officeDocument/2006/relationships/oleObject" Target="../embeddings/oleObject110.bin"/><Relationship Id="rId5" Type="http://schemas.openxmlformats.org/officeDocument/2006/relationships/oleObject" Target="../embeddings/oleObject107.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109.bin"/></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9.xml"/><Relationship Id="rId1" Type="http://schemas.openxmlformats.org/officeDocument/2006/relationships/vmlDrawing" Target="../drawings/vmlDrawing35.vml"/><Relationship Id="rId6" Type="http://schemas.openxmlformats.org/officeDocument/2006/relationships/image" Target="../media/image113.wmf"/><Relationship Id="rId5" Type="http://schemas.openxmlformats.org/officeDocument/2006/relationships/oleObject" Target="../embeddings/oleObject112.bin"/><Relationship Id="rId4" Type="http://schemas.openxmlformats.org/officeDocument/2006/relationships/image" Target="../media/image112.wmf"/></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Layout" Target="../slideLayouts/slideLayout8.xml"/><Relationship Id="rId1" Type="http://schemas.openxmlformats.org/officeDocument/2006/relationships/vmlDrawing" Target="../drawings/vmlDrawing36.vml"/><Relationship Id="rId6" Type="http://schemas.openxmlformats.org/officeDocument/2006/relationships/image" Target="../media/image116.wmf"/><Relationship Id="rId5" Type="http://schemas.openxmlformats.org/officeDocument/2006/relationships/oleObject" Target="../embeddings/oleObject114.bin"/><Relationship Id="rId4" Type="http://schemas.openxmlformats.org/officeDocument/2006/relationships/image" Target="../media/image115.wmf"/></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8.xml"/><Relationship Id="rId1" Type="http://schemas.openxmlformats.org/officeDocument/2006/relationships/vmlDrawing" Target="../drawings/vmlDrawing37.vml"/><Relationship Id="rId6" Type="http://schemas.openxmlformats.org/officeDocument/2006/relationships/image" Target="../media/image119.png"/><Relationship Id="rId5" Type="http://schemas.openxmlformats.org/officeDocument/2006/relationships/image" Target="../media/image117.wmf"/><Relationship Id="rId4" Type="http://schemas.openxmlformats.org/officeDocument/2006/relationships/oleObject" Target="../embeddings/oleObject115.bin"/></Relationships>
</file>

<file path=ppt/slides/_rels/slide52.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121.bin"/><Relationship Id="rId3" Type="http://schemas.openxmlformats.org/officeDocument/2006/relationships/oleObject" Target="../embeddings/oleObject116.bin"/><Relationship Id="rId7" Type="http://schemas.openxmlformats.org/officeDocument/2006/relationships/oleObject" Target="../embeddings/oleObject118.bin"/><Relationship Id="rId12" Type="http://schemas.openxmlformats.org/officeDocument/2006/relationships/image" Target="../media/image124.wmf"/><Relationship Id="rId2" Type="http://schemas.openxmlformats.org/officeDocument/2006/relationships/slideLayout" Target="../slideLayouts/slideLayout3.xml"/><Relationship Id="rId16" Type="http://schemas.openxmlformats.org/officeDocument/2006/relationships/image" Target="../media/image126.wmf"/><Relationship Id="rId1" Type="http://schemas.openxmlformats.org/officeDocument/2006/relationships/vmlDrawing" Target="../drawings/vmlDrawing38.vml"/><Relationship Id="rId6" Type="http://schemas.openxmlformats.org/officeDocument/2006/relationships/image" Target="../media/image121.wmf"/><Relationship Id="rId11" Type="http://schemas.openxmlformats.org/officeDocument/2006/relationships/oleObject" Target="../embeddings/oleObject120.bin"/><Relationship Id="rId5" Type="http://schemas.openxmlformats.org/officeDocument/2006/relationships/oleObject" Target="../embeddings/oleObject117.bin"/><Relationship Id="rId15" Type="http://schemas.openxmlformats.org/officeDocument/2006/relationships/oleObject" Target="../embeddings/oleObject122.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119.bin"/><Relationship Id="rId14" Type="http://schemas.openxmlformats.org/officeDocument/2006/relationships/image" Target="../media/image125.wmf"/></Relationships>
</file>

<file path=ppt/slides/_rels/slide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oleObject" Target="../embeddings/oleObject123.bin"/><Relationship Id="rId7" Type="http://schemas.openxmlformats.org/officeDocument/2006/relationships/oleObject" Target="../embeddings/oleObject125.bin"/><Relationship Id="rId2" Type="http://schemas.openxmlformats.org/officeDocument/2006/relationships/slideLayout" Target="../slideLayouts/slideLayout9.xml"/><Relationship Id="rId1" Type="http://schemas.openxmlformats.org/officeDocument/2006/relationships/vmlDrawing" Target="../drawings/vmlDrawing39.vml"/><Relationship Id="rId6" Type="http://schemas.openxmlformats.org/officeDocument/2006/relationships/image" Target="../media/image129.wmf"/><Relationship Id="rId5" Type="http://schemas.openxmlformats.org/officeDocument/2006/relationships/oleObject" Target="../embeddings/oleObject124.bin"/><Relationship Id="rId10" Type="http://schemas.openxmlformats.org/officeDocument/2006/relationships/image" Target="../media/image131.wmf"/><Relationship Id="rId4" Type="http://schemas.openxmlformats.org/officeDocument/2006/relationships/image" Target="../media/image128.wmf"/><Relationship Id="rId9" Type="http://schemas.openxmlformats.org/officeDocument/2006/relationships/oleObject" Target="../embeddings/oleObject126.bin"/></Relationships>
</file>

<file path=ppt/slides/_rels/slide5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8.xml"/><Relationship Id="rId1" Type="http://schemas.openxmlformats.org/officeDocument/2006/relationships/vmlDrawing" Target="../drawings/vmlDrawing40.vml"/><Relationship Id="rId5" Type="http://schemas.openxmlformats.org/officeDocument/2006/relationships/image" Target="../media/image133.wmf"/><Relationship Id="rId4" Type="http://schemas.openxmlformats.org/officeDocument/2006/relationships/oleObject" Target="../embeddings/oleObject127.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Layout" Target="../slideLayouts/slideLayout3.xml"/><Relationship Id="rId1" Type="http://schemas.openxmlformats.org/officeDocument/2006/relationships/vmlDrawing" Target="../drawings/vmlDrawing41.vml"/><Relationship Id="rId6" Type="http://schemas.openxmlformats.org/officeDocument/2006/relationships/image" Target="../media/image136.wmf"/><Relationship Id="rId5" Type="http://schemas.openxmlformats.org/officeDocument/2006/relationships/oleObject" Target="../embeddings/oleObject129.bin"/><Relationship Id="rId4" Type="http://schemas.openxmlformats.org/officeDocument/2006/relationships/image" Target="../media/image135.wmf"/></Relationships>
</file>

<file path=ppt/slides/_rels/slide5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3.xml"/><Relationship Id="rId1" Type="http://schemas.openxmlformats.org/officeDocument/2006/relationships/vmlDrawing" Target="../drawings/vmlDrawing42.vml"/><Relationship Id="rId5" Type="http://schemas.openxmlformats.org/officeDocument/2006/relationships/image" Target="../media/image138.wmf"/><Relationship Id="rId4" Type="http://schemas.openxmlformats.org/officeDocument/2006/relationships/oleObject" Target="../embeddings/oleObject130.bin"/></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7.bin"/><Relationship Id="rId18" Type="http://schemas.openxmlformats.org/officeDocument/2006/relationships/oleObject" Target="../embeddings/oleObject10.bin"/><Relationship Id="rId3" Type="http://schemas.openxmlformats.org/officeDocument/2006/relationships/oleObject" Target="../embeddings/oleObject2.bin"/><Relationship Id="rId21" Type="http://schemas.openxmlformats.org/officeDocument/2006/relationships/oleObject" Target="../embeddings/oleObject12.bin"/><Relationship Id="rId7" Type="http://schemas.openxmlformats.org/officeDocument/2006/relationships/oleObject" Target="../embeddings/oleObject4.bin"/><Relationship Id="rId12" Type="http://schemas.openxmlformats.org/officeDocument/2006/relationships/image" Target="../media/image12.wmf"/><Relationship Id="rId17" Type="http://schemas.openxmlformats.org/officeDocument/2006/relationships/oleObject" Target="../embeddings/oleObject9.bin"/><Relationship Id="rId2" Type="http://schemas.openxmlformats.org/officeDocument/2006/relationships/slideLayout" Target="../slideLayouts/slideLayout8.xml"/><Relationship Id="rId16" Type="http://schemas.openxmlformats.org/officeDocument/2006/relationships/image" Target="../media/image14.wmf"/><Relationship Id="rId20" Type="http://schemas.openxmlformats.org/officeDocument/2006/relationships/oleObject" Target="../embeddings/oleObject11.bin"/><Relationship Id="rId1" Type="http://schemas.openxmlformats.org/officeDocument/2006/relationships/vmlDrawing" Target="../drawings/vmlDrawing2.vml"/><Relationship Id="rId6" Type="http://schemas.openxmlformats.org/officeDocument/2006/relationships/image" Target="../media/image9.wmf"/><Relationship Id="rId11" Type="http://schemas.openxmlformats.org/officeDocument/2006/relationships/oleObject" Target="../embeddings/oleObject6.bin"/><Relationship Id="rId24" Type="http://schemas.openxmlformats.org/officeDocument/2006/relationships/image" Target="../media/image17.wmf"/><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3.bin"/><Relationship Id="rId10" Type="http://schemas.openxmlformats.org/officeDocument/2006/relationships/image" Target="../media/image11.wmf"/><Relationship Id="rId19" Type="http://schemas.openxmlformats.org/officeDocument/2006/relationships/image" Target="../media/image15.wmf"/><Relationship Id="rId4" Type="http://schemas.openxmlformats.org/officeDocument/2006/relationships/image" Target="../media/image8.wmf"/><Relationship Id="rId9" Type="http://schemas.openxmlformats.org/officeDocument/2006/relationships/oleObject" Target="../embeddings/oleObject5.bin"/><Relationship Id="rId14" Type="http://schemas.openxmlformats.org/officeDocument/2006/relationships/image" Target="../media/image13.wmf"/><Relationship Id="rId22" Type="http://schemas.openxmlformats.org/officeDocument/2006/relationships/image" Target="../media/image16.wmf"/></Relationships>
</file>

<file path=ppt/slides/_rels/slide60.x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oleObject" Target="../embeddings/oleObject131.bin"/><Relationship Id="rId7" Type="http://schemas.openxmlformats.org/officeDocument/2006/relationships/oleObject" Target="../embeddings/oleObject133.bin"/><Relationship Id="rId2" Type="http://schemas.openxmlformats.org/officeDocument/2006/relationships/slideLayout" Target="../slideLayouts/slideLayout8.xml"/><Relationship Id="rId1" Type="http://schemas.openxmlformats.org/officeDocument/2006/relationships/vmlDrawing" Target="../drawings/vmlDrawing43.vml"/><Relationship Id="rId6" Type="http://schemas.openxmlformats.org/officeDocument/2006/relationships/image" Target="../media/image141.wmf"/><Relationship Id="rId11" Type="http://schemas.openxmlformats.org/officeDocument/2006/relationships/oleObject" Target="../embeddings/oleObject135.bin"/><Relationship Id="rId5" Type="http://schemas.openxmlformats.org/officeDocument/2006/relationships/oleObject" Target="../embeddings/oleObject132.bin"/><Relationship Id="rId10" Type="http://schemas.openxmlformats.org/officeDocument/2006/relationships/image" Target="../media/image143.wmf"/><Relationship Id="rId4" Type="http://schemas.openxmlformats.org/officeDocument/2006/relationships/image" Target="../media/image140.wmf"/><Relationship Id="rId9" Type="http://schemas.openxmlformats.org/officeDocument/2006/relationships/oleObject" Target="../embeddings/oleObject134.bin"/></Relationships>
</file>

<file path=ppt/slides/_rels/slide61.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oleObject" Target="../embeddings/oleObject136.bin"/><Relationship Id="rId7" Type="http://schemas.openxmlformats.org/officeDocument/2006/relationships/oleObject" Target="../embeddings/oleObject138.bin"/><Relationship Id="rId12" Type="http://schemas.openxmlformats.org/officeDocument/2006/relationships/image" Target="../media/image146.wmf"/><Relationship Id="rId2" Type="http://schemas.openxmlformats.org/officeDocument/2006/relationships/slideLayout" Target="../slideLayouts/slideLayout8.xml"/><Relationship Id="rId1" Type="http://schemas.openxmlformats.org/officeDocument/2006/relationships/vmlDrawing" Target="../drawings/vmlDrawing44.vml"/><Relationship Id="rId6" Type="http://schemas.openxmlformats.org/officeDocument/2006/relationships/image" Target="../media/image141.wmf"/><Relationship Id="rId11" Type="http://schemas.openxmlformats.org/officeDocument/2006/relationships/oleObject" Target="../embeddings/oleObject140.bin"/><Relationship Id="rId5" Type="http://schemas.openxmlformats.org/officeDocument/2006/relationships/oleObject" Target="../embeddings/oleObject137.bin"/><Relationship Id="rId10" Type="http://schemas.openxmlformats.org/officeDocument/2006/relationships/image" Target="../media/image145.wmf"/><Relationship Id="rId4" Type="http://schemas.openxmlformats.org/officeDocument/2006/relationships/image" Target="../media/image140.wmf"/><Relationship Id="rId9" Type="http://schemas.openxmlformats.org/officeDocument/2006/relationships/oleObject" Target="../embeddings/oleObject139.bin"/></Relationships>
</file>

<file path=ppt/slides/_rels/slide62.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oleObject" Target="../embeddings/oleObject141.bin"/><Relationship Id="rId7" Type="http://schemas.openxmlformats.org/officeDocument/2006/relationships/oleObject" Target="../embeddings/oleObject143.bin"/><Relationship Id="rId2" Type="http://schemas.openxmlformats.org/officeDocument/2006/relationships/slideLayout" Target="../slideLayouts/slideLayout8.xml"/><Relationship Id="rId1" Type="http://schemas.openxmlformats.org/officeDocument/2006/relationships/vmlDrawing" Target="../drawings/vmlDrawing45.vml"/><Relationship Id="rId6" Type="http://schemas.openxmlformats.org/officeDocument/2006/relationships/image" Target="../media/image141.wmf"/><Relationship Id="rId5" Type="http://schemas.openxmlformats.org/officeDocument/2006/relationships/oleObject" Target="../embeddings/oleObject142.bin"/><Relationship Id="rId10" Type="http://schemas.openxmlformats.org/officeDocument/2006/relationships/image" Target="../media/image148.wmf"/><Relationship Id="rId4" Type="http://schemas.openxmlformats.org/officeDocument/2006/relationships/image" Target="../media/image140.wmf"/><Relationship Id="rId9" Type="http://schemas.openxmlformats.org/officeDocument/2006/relationships/oleObject" Target="../embeddings/oleObject144.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Layout" Target="../slideLayouts/slideLayout3.xml"/><Relationship Id="rId1" Type="http://schemas.openxmlformats.org/officeDocument/2006/relationships/vmlDrawing" Target="../drawings/vmlDrawing46.vml"/><Relationship Id="rId6" Type="http://schemas.openxmlformats.org/officeDocument/2006/relationships/image" Target="../media/image150.wmf"/><Relationship Id="rId5" Type="http://schemas.openxmlformats.org/officeDocument/2006/relationships/oleObject" Target="../embeddings/oleObject146.bin"/><Relationship Id="rId4" Type="http://schemas.openxmlformats.org/officeDocument/2006/relationships/image" Target="../media/image149.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Layout" Target="../slideLayouts/slideLayout3.xml"/><Relationship Id="rId1" Type="http://schemas.openxmlformats.org/officeDocument/2006/relationships/vmlDrawing" Target="../drawings/vmlDrawing47.vml"/><Relationship Id="rId6" Type="http://schemas.openxmlformats.org/officeDocument/2006/relationships/image" Target="../media/image152.wmf"/><Relationship Id="rId5" Type="http://schemas.openxmlformats.org/officeDocument/2006/relationships/oleObject" Target="../embeddings/oleObject148.bin"/><Relationship Id="rId4" Type="http://schemas.openxmlformats.org/officeDocument/2006/relationships/image" Target="../media/image151.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149.bin"/><Relationship Id="rId7" Type="http://schemas.openxmlformats.org/officeDocument/2006/relationships/oleObject" Target="../embeddings/oleObject151.bin"/><Relationship Id="rId2" Type="http://schemas.openxmlformats.org/officeDocument/2006/relationships/slideLayout" Target="../slideLayouts/slideLayout4.xml"/><Relationship Id="rId1" Type="http://schemas.openxmlformats.org/officeDocument/2006/relationships/vmlDrawing" Target="../drawings/vmlDrawing48.vml"/><Relationship Id="rId6" Type="http://schemas.openxmlformats.org/officeDocument/2006/relationships/image" Target="../media/image154.wmf"/><Relationship Id="rId5" Type="http://schemas.openxmlformats.org/officeDocument/2006/relationships/oleObject" Target="../embeddings/oleObject150.bin"/><Relationship Id="rId4" Type="http://schemas.openxmlformats.org/officeDocument/2006/relationships/image" Target="../media/image153.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52.bin"/><Relationship Id="rId7" Type="http://schemas.openxmlformats.org/officeDocument/2006/relationships/image" Target="../media/image158.png"/><Relationship Id="rId2" Type="http://schemas.openxmlformats.org/officeDocument/2006/relationships/slideLayout" Target="../slideLayouts/slideLayout8.xml"/><Relationship Id="rId1" Type="http://schemas.openxmlformats.org/officeDocument/2006/relationships/vmlDrawing" Target="../drawings/vmlDrawing49.vml"/><Relationship Id="rId6" Type="http://schemas.openxmlformats.org/officeDocument/2006/relationships/image" Target="../media/image157.wmf"/><Relationship Id="rId5" Type="http://schemas.openxmlformats.org/officeDocument/2006/relationships/oleObject" Target="../embeddings/oleObject153.bin"/><Relationship Id="rId4" Type="http://schemas.openxmlformats.org/officeDocument/2006/relationships/image" Target="../media/image156.wmf"/></Relationships>
</file>

<file path=ppt/slides/_rels/slide68.xml.rels><?xml version="1.0" encoding="UTF-8" standalone="yes"?>
<Relationships xmlns="http://schemas.openxmlformats.org/package/2006/relationships"><Relationship Id="rId8" Type="http://schemas.openxmlformats.org/officeDocument/2006/relationships/image" Target="../media/image161.wmf"/><Relationship Id="rId3" Type="http://schemas.openxmlformats.org/officeDocument/2006/relationships/oleObject" Target="../embeddings/oleObject154.bin"/><Relationship Id="rId7" Type="http://schemas.openxmlformats.org/officeDocument/2006/relationships/oleObject" Target="../embeddings/oleObject156.bin"/><Relationship Id="rId2" Type="http://schemas.openxmlformats.org/officeDocument/2006/relationships/slideLayout" Target="../slideLayouts/slideLayout8.xml"/><Relationship Id="rId1" Type="http://schemas.openxmlformats.org/officeDocument/2006/relationships/vmlDrawing" Target="../drawings/vmlDrawing50.vml"/><Relationship Id="rId6" Type="http://schemas.openxmlformats.org/officeDocument/2006/relationships/image" Target="../media/image160.wmf"/><Relationship Id="rId5" Type="http://schemas.openxmlformats.org/officeDocument/2006/relationships/oleObject" Target="../embeddings/oleObject155.bin"/><Relationship Id="rId4" Type="http://schemas.openxmlformats.org/officeDocument/2006/relationships/image" Target="../media/image159.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57.bin"/><Relationship Id="rId2" Type="http://schemas.openxmlformats.org/officeDocument/2006/relationships/slideLayout" Target="../slideLayouts/slideLayout4.xml"/><Relationship Id="rId1" Type="http://schemas.openxmlformats.org/officeDocument/2006/relationships/vmlDrawing" Target="../drawings/vmlDrawing51.vml"/><Relationship Id="rId6" Type="http://schemas.openxmlformats.org/officeDocument/2006/relationships/image" Target="../media/image163.wmf"/><Relationship Id="rId5" Type="http://schemas.openxmlformats.org/officeDocument/2006/relationships/oleObject" Target="../embeddings/oleObject158.bin"/><Relationship Id="rId4" Type="http://schemas.openxmlformats.org/officeDocument/2006/relationships/image" Target="../media/image162.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18.w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59.bin"/><Relationship Id="rId2" Type="http://schemas.openxmlformats.org/officeDocument/2006/relationships/slideLayout" Target="../slideLayouts/slideLayout8.xml"/><Relationship Id="rId1" Type="http://schemas.openxmlformats.org/officeDocument/2006/relationships/vmlDrawing" Target="../drawings/vmlDrawing52.vml"/><Relationship Id="rId6" Type="http://schemas.openxmlformats.org/officeDocument/2006/relationships/image" Target="../media/image165.wmf"/><Relationship Id="rId5" Type="http://schemas.openxmlformats.org/officeDocument/2006/relationships/oleObject" Target="../embeddings/oleObject160.bin"/><Relationship Id="rId4" Type="http://schemas.openxmlformats.org/officeDocument/2006/relationships/image" Target="../media/image164.wmf"/></Relationships>
</file>

<file path=ppt/slides/_rels/slide71.xml.rels><?xml version="1.0" encoding="UTF-8" standalone="yes"?>
<Relationships xmlns="http://schemas.openxmlformats.org/package/2006/relationships"><Relationship Id="rId8" Type="http://schemas.openxmlformats.org/officeDocument/2006/relationships/image" Target="../media/image166.wmf"/><Relationship Id="rId13" Type="http://schemas.openxmlformats.org/officeDocument/2006/relationships/oleObject" Target="../embeddings/oleObject166.bin"/><Relationship Id="rId3" Type="http://schemas.openxmlformats.org/officeDocument/2006/relationships/oleObject" Target="../embeddings/oleObject161.bin"/><Relationship Id="rId7" Type="http://schemas.openxmlformats.org/officeDocument/2006/relationships/oleObject" Target="../embeddings/oleObject163.bin"/><Relationship Id="rId12" Type="http://schemas.openxmlformats.org/officeDocument/2006/relationships/image" Target="../media/image168.wmf"/><Relationship Id="rId2" Type="http://schemas.openxmlformats.org/officeDocument/2006/relationships/slideLayout" Target="../slideLayouts/slideLayout8.xml"/><Relationship Id="rId16" Type="http://schemas.openxmlformats.org/officeDocument/2006/relationships/image" Target="../media/image170.wmf"/><Relationship Id="rId1" Type="http://schemas.openxmlformats.org/officeDocument/2006/relationships/vmlDrawing" Target="../drawings/vmlDrawing53.vml"/><Relationship Id="rId6" Type="http://schemas.openxmlformats.org/officeDocument/2006/relationships/image" Target="../media/image165.wmf"/><Relationship Id="rId11" Type="http://schemas.openxmlformats.org/officeDocument/2006/relationships/oleObject" Target="../embeddings/oleObject165.bin"/><Relationship Id="rId5" Type="http://schemas.openxmlformats.org/officeDocument/2006/relationships/oleObject" Target="../embeddings/oleObject162.bin"/><Relationship Id="rId15" Type="http://schemas.openxmlformats.org/officeDocument/2006/relationships/oleObject" Target="../embeddings/oleObject167.bin"/><Relationship Id="rId10" Type="http://schemas.openxmlformats.org/officeDocument/2006/relationships/image" Target="../media/image167.wmf"/><Relationship Id="rId4" Type="http://schemas.openxmlformats.org/officeDocument/2006/relationships/image" Target="../media/image164.wmf"/><Relationship Id="rId9" Type="http://schemas.openxmlformats.org/officeDocument/2006/relationships/oleObject" Target="../embeddings/oleObject164.bin"/><Relationship Id="rId14" Type="http://schemas.openxmlformats.org/officeDocument/2006/relationships/image" Target="../media/image169.wmf"/></Relationships>
</file>

<file path=ppt/slides/_rels/slide72.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168.bin"/><Relationship Id="rId7" Type="http://schemas.openxmlformats.org/officeDocument/2006/relationships/oleObject" Target="../embeddings/oleObject170.bin"/><Relationship Id="rId12" Type="http://schemas.openxmlformats.org/officeDocument/2006/relationships/image" Target="../media/image172.wmf"/><Relationship Id="rId2" Type="http://schemas.openxmlformats.org/officeDocument/2006/relationships/slideLayout" Target="../slideLayouts/slideLayout8.xml"/><Relationship Id="rId1" Type="http://schemas.openxmlformats.org/officeDocument/2006/relationships/vmlDrawing" Target="../drawings/vmlDrawing54.vml"/><Relationship Id="rId6" Type="http://schemas.openxmlformats.org/officeDocument/2006/relationships/image" Target="../media/image165.wmf"/><Relationship Id="rId11" Type="http://schemas.openxmlformats.org/officeDocument/2006/relationships/oleObject" Target="../embeddings/oleObject172.bin"/><Relationship Id="rId5" Type="http://schemas.openxmlformats.org/officeDocument/2006/relationships/oleObject" Target="../embeddings/oleObject169.bin"/><Relationship Id="rId10" Type="http://schemas.openxmlformats.org/officeDocument/2006/relationships/image" Target="../media/image171.wmf"/><Relationship Id="rId4" Type="http://schemas.openxmlformats.org/officeDocument/2006/relationships/image" Target="../media/image164.wmf"/><Relationship Id="rId9" Type="http://schemas.openxmlformats.org/officeDocument/2006/relationships/oleObject" Target="../embeddings/oleObject171.bin"/></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Layout" Target="../slideLayouts/slideLayout4.xml"/><Relationship Id="rId1" Type="http://schemas.openxmlformats.org/officeDocument/2006/relationships/vmlDrawing" Target="../drawings/vmlDrawing55.vml"/><Relationship Id="rId4" Type="http://schemas.openxmlformats.org/officeDocument/2006/relationships/image" Target="../media/image173.wmf"/></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176.bin"/><Relationship Id="rId3" Type="http://schemas.openxmlformats.org/officeDocument/2006/relationships/image" Target="../media/image178.png"/><Relationship Id="rId7" Type="http://schemas.openxmlformats.org/officeDocument/2006/relationships/image" Target="../media/image175.wmf"/><Relationship Id="rId2" Type="http://schemas.openxmlformats.org/officeDocument/2006/relationships/slideLayout" Target="../slideLayouts/slideLayout8.xml"/><Relationship Id="rId1" Type="http://schemas.openxmlformats.org/officeDocument/2006/relationships/vmlDrawing" Target="../drawings/vmlDrawing56.vml"/><Relationship Id="rId6" Type="http://schemas.openxmlformats.org/officeDocument/2006/relationships/oleObject" Target="../embeddings/oleObject175.bin"/><Relationship Id="rId11" Type="http://schemas.openxmlformats.org/officeDocument/2006/relationships/image" Target="../media/image177.wmf"/><Relationship Id="rId5" Type="http://schemas.openxmlformats.org/officeDocument/2006/relationships/image" Target="../media/image174.wmf"/><Relationship Id="rId10" Type="http://schemas.openxmlformats.org/officeDocument/2006/relationships/oleObject" Target="../embeddings/oleObject177.bin"/><Relationship Id="rId4" Type="http://schemas.openxmlformats.org/officeDocument/2006/relationships/oleObject" Target="../embeddings/oleObject174.bin"/><Relationship Id="rId9" Type="http://schemas.openxmlformats.org/officeDocument/2006/relationships/image" Target="../media/image176.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Layout" Target="../slideLayouts/slideLayout6.xml"/><Relationship Id="rId1" Type="http://schemas.openxmlformats.org/officeDocument/2006/relationships/vmlDrawing" Target="../drawings/vmlDrawing57.vml"/><Relationship Id="rId6" Type="http://schemas.openxmlformats.org/officeDocument/2006/relationships/image" Target="../media/image181.wmf"/><Relationship Id="rId5" Type="http://schemas.openxmlformats.org/officeDocument/2006/relationships/oleObject" Target="../embeddings/oleObject179.bin"/><Relationship Id="rId4" Type="http://schemas.openxmlformats.org/officeDocument/2006/relationships/image" Target="../media/image180.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80.bin"/><Relationship Id="rId2" Type="http://schemas.openxmlformats.org/officeDocument/2006/relationships/slideLayout" Target="../slideLayouts/slideLayout6.xml"/><Relationship Id="rId1" Type="http://schemas.openxmlformats.org/officeDocument/2006/relationships/vmlDrawing" Target="../drawings/vmlDrawing58.vml"/><Relationship Id="rId6" Type="http://schemas.openxmlformats.org/officeDocument/2006/relationships/image" Target="../media/image184.wmf"/><Relationship Id="rId5" Type="http://schemas.openxmlformats.org/officeDocument/2006/relationships/oleObject" Target="../embeddings/oleObject181.bin"/><Relationship Id="rId4" Type="http://schemas.openxmlformats.org/officeDocument/2006/relationships/image" Target="../media/image183.wmf"/></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85.bin"/><Relationship Id="rId3" Type="http://schemas.openxmlformats.org/officeDocument/2006/relationships/oleObject" Target="../embeddings/oleObject182.bin"/><Relationship Id="rId7" Type="http://schemas.openxmlformats.org/officeDocument/2006/relationships/oleObject" Target="../embeddings/oleObject184.bin"/><Relationship Id="rId2" Type="http://schemas.openxmlformats.org/officeDocument/2006/relationships/slideLayout" Target="../slideLayouts/slideLayout8.xml"/><Relationship Id="rId1" Type="http://schemas.openxmlformats.org/officeDocument/2006/relationships/vmlDrawing" Target="../drawings/vmlDrawing59.vml"/><Relationship Id="rId6" Type="http://schemas.openxmlformats.org/officeDocument/2006/relationships/image" Target="../media/image186.wmf"/><Relationship Id="rId5" Type="http://schemas.openxmlformats.org/officeDocument/2006/relationships/oleObject" Target="../embeddings/oleObject183.bin"/><Relationship Id="rId4" Type="http://schemas.openxmlformats.org/officeDocument/2006/relationships/image" Target="../media/image185.wmf"/></Relationships>
</file>

<file path=ppt/slides/_rels/slide82.xml.rels><?xml version="1.0" encoding="UTF-8" standalone="yes"?>
<Relationships xmlns="http://schemas.openxmlformats.org/package/2006/relationships"><Relationship Id="rId8" Type="http://schemas.openxmlformats.org/officeDocument/2006/relationships/image" Target="../media/image188.wmf"/><Relationship Id="rId3" Type="http://schemas.openxmlformats.org/officeDocument/2006/relationships/oleObject" Target="../embeddings/oleObject186.bin"/><Relationship Id="rId7" Type="http://schemas.openxmlformats.org/officeDocument/2006/relationships/oleObject" Target="../embeddings/oleObject188.bin"/><Relationship Id="rId2" Type="http://schemas.openxmlformats.org/officeDocument/2006/relationships/slideLayout" Target="../slideLayouts/slideLayout8.xml"/><Relationship Id="rId1" Type="http://schemas.openxmlformats.org/officeDocument/2006/relationships/vmlDrawing" Target="../drawings/vmlDrawing60.vml"/><Relationship Id="rId6" Type="http://schemas.openxmlformats.org/officeDocument/2006/relationships/image" Target="../media/image187.wmf"/><Relationship Id="rId5" Type="http://schemas.openxmlformats.org/officeDocument/2006/relationships/oleObject" Target="../embeddings/oleObject187.bin"/><Relationship Id="rId4" Type="http://schemas.openxmlformats.org/officeDocument/2006/relationships/image" Target="../media/image185.wmf"/><Relationship Id="rId9" Type="http://schemas.openxmlformats.org/officeDocument/2006/relationships/image" Target="../media/image189.png"/></Relationships>
</file>

<file path=ppt/slides/_rels/slide83.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oleObject" Target="../embeddings/oleObject189.bin"/><Relationship Id="rId7" Type="http://schemas.openxmlformats.org/officeDocument/2006/relationships/oleObject" Target="../embeddings/oleObject191.bin"/><Relationship Id="rId2" Type="http://schemas.openxmlformats.org/officeDocument/2006/relationships/slideLayout" Target="../slideLayouts/slideLayout8.xml"/><Relationship Id="rId1" Type="http://schemas.openxmlformats.org/officeDocument/2006/relationships/vmlDrawing" Target="../drawings/vmlDrawing61.vml"/><Relationship Id="rId6" Type="http://schemas.openxmlformats.org/officeDocument/2006/relationships/image" Target="../media/image190.wmf"/><Relationship Id="rId5" Type="http://schemas.openxmlformats.org/officeDocument/2006/relationships/oleObject" Target="../embeddings/oleObject190.bin"/><Relationship Id="rId4" Type="http://schemas.openxmlformats.org/officeDocument/2006/relationships/image" Target="../media/image185.wmf"/></Relationships>
</file>

<file path=ppt/slides/_rels/slide84.xml.rels><?xml version="1.0" encoding="UTF-8" standalone="yes"?>
<Relationships xmlns="http://schemas.openxmlformats.org/package/2006/relationships"><Relationship Id="rId8" Type="http://schemas.openxmlformats.org/officeDocument/2006/relationships/image" Target="../media/image193.wmf"/><Relationship Id="rId3" Type="http://schemas.openxmlformats.org/officeDocument/2006/relationships/oleObject" Target="../embeddings/oleObject192.bin"/><Relationship Id="rId7" Type="http://schemas.openxmlformats.org/officeDocument/2006/relationships/oleObject" Target="../embeddings/oleObject194.bin"/><Relationship Id="rId2" Type="http://schemas.openxmlformats.org/officeDocument/2006/relationships/slideLayout" Target="../slideLayouts/slideLayout8.xml"/><Relationship Id="rId1" Type="http://schemas.openxmlformats.org/officeDocument/2006/relationships/vmlDrawing" Target="../drawings/vmlDrawing62.vml"/><Relationship Id="rId6" Type="http://schemas.openxmlformats.org/officeDocument/2006/relationships/image" Target="../media/image192.wmf"/><Relationship Id="rId5" Type="http://schemas.openxmlformats.org/officeDocument/2006/relationships/oleObject" Target="../embeddings/oleObject193.bin"/><Relationship Id="rId4" Type="http://schemas.openxmlformats.org/officeDocument/2006/relationships/image" Target="../media/image185.wmf"/></Relationships>
</file>

<file path=ppt/slides/_rels/slide8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95.bin"/><Relationship Id="rId2" Type="http://schemas.openxmlformats.org/officeDocument/2006/relationships/slideLayout" Target="../slideLayouts/slideLayout2.xml"/><Relationship Id="rId1" Type="http://schemas.openxmlformats.org/officeDocument/2006/relationships/vmlDrawing" Target="../drawings/vmlDrawing63.vml"/><Relationship Id="rId4" Type="http://schemas.openxmlformats.org/officeDocument/2006/relationships/image" Target="../media/image196.wmf"/></Relationships>
</file>

<file path=ppt/slides/_rels/slide88.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oleObject" Target="../embeddings/oleObject196.bin"/><Relationship Id="rId7" Type="http://schemas.openxmlformats.org/officeDocument/2006/relationships/oleObject" Target="../embeddings/oleObject198.bin"/><Relationship Id="rId2" Type="http://schemas.openxmlformats.org/officeDocument/2006/relationships/slideLayout" Target="../slideLayouts/slideLayout3.xml"/><Relationship Id="rId1" Type="http://schemas.openxmlformats.org/officeDocument/2006/relationships/vmlDrawing" Target="../drawings/vmlDrawing64.vml"/><Relationship Id="rId6" Type="http://schemas.openxmlformats.org/officeDocument/2006/relationships/image" Target="../media/image198.wmf"/><Relationship Id="rId5" Type="http://schemas.openxmlformats.org/officeDocument/2006/relationships/oleObject" Target="../embeddings/oleObject197.bin"/><Relationship Id="rId4" Type="http://schemas.openxmlformats.org/officeDocument/2006/relationships/image" Target="../media/image197.w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Layout" Target="../slideLayouts/slideLayout4.xml"/><Relationship Id="rId1" Type="http://schemas.openxmlformats.org/officeDocument/2006/relationships/vmlDrawing" Target="../drawings/vmlDrawing65.vml"/><Relationship Id="rId6" Type="http://schemas.openxmlformats.org/officeDocument/2006/relationships/image" Target="../media/image201.wmf"/><Relationship Id="rId5" Type="http://schemas.openxmlformats.org/officeDocument/2006/relationships/oleObject" Target="../embeddings/oleObject200.bin"/><Relationship Id="rId4" Type="http://schemas.openxmlformats.org/officeDocument/2006/relationships/image" Target="../media/image200.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204.wmf"/><Relationship Id="rId3" Type="http://schemas.openxmlformats.org/officeDocument/2006/relationships/oleObject" Target="../embeddings/oleObject201.bin"/><Relationship Id="rId7" Type="http://schemas.openxmlformats.org/officeDocument/2006/relationships/oleObject" Target="../embeddings/oleObject203.bin"/><Relationship Id="rId2" Type="http://schemas.openxmlformats.org/officeDocument/2006/relationships/slideLayout" Target="../slideLayouts/slideLayout3.xml"/><Relationship Id="rId1" Type="http://schemas.openxmlformats.org/officeDocument/2006/relationships/vmlDrawing" Target="../drawings/vmlDrawing66.vml"/><Relationship Id="rId6" Type="http://schemas.openxmlformats.org/officeDocument/2006/relationships/image" Target="../media/image203.wmf"/><Relationship Id="rId5" Type="http://schemas.openxmlformats.org/officeDocument/2006/relationships/oleObject" Target="../embeddings/oleObject202.bin"/><Relationship Id="rId4" Type="http://schemas.openxmlformats.org/officeDocument/2006/relationships/image" Target="../media/image202.w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Layout" Target="../slideLayouts/slideLayout6.xml"/><Relationship Id="rId1" Type="http://schemas.openxmlformats.org/officeDocument/2006/relationships/vmlDrawing" Target="../drawings/vmlDrawing67.vml"/><Relationship Id="rId6" Type="http://schemas.openxmlformats.org/officeDocument/2006/relationships/image" Target="../media/image206.wmf"/><Relationship Id="rId5" Type="http://schemas.openxmlformats.org/officeDocument/2006/relationships/oleObject" Target="../embeddings/oleObject205.bin"/><Relationship Id="rId4" Type="http://schemas.openxmlformats.org/officeDocument/2006/relationships/image" Target="../media/image205.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209.wmf"/><Relationship Id="rId3" Type="http://schemas.openxmlformats.org/officeDocument/2006/relationships/oleObject" Target="../embeddings/oleObject206.bin"/><Relationship Id="rId7" Type="http://schemas.openxmlformats.org/officeDocument/2006/relationships/oleObject" Target="../embeddings/oleObject208.bin"/><Relationship Id="rId2" Type="http://schemas.openxmlformats.org/officeDocument/2006/relationships/slideLayout" Target="../slideLayouts/slideLayout3.xml"/><Relationship Id="rId1" Type="http://schemas.openxmlformats.org/officeDocument/2006/relationships/vmlDrawing" Target="../drawings/vmlDrawing68.vml"/><Relationship Id="rId6" Type="http://schemas.openxmlformats.org/officeDocument/2006/relationships/image" Target="../media/image208.wmf"/><Relationship Id="rId5" Type="http://schemas.openxmlformats.org/officeDocument/2006/relationships/oleObject" Target="../embeddings/oleObject207.bin"/><Relationship Id="rId4" Type="http://schemas.openxmlformats.org/officeDocument/2006/relationships/image" Target="../media/image207.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Layout" Target="../slideLayouts/slideLayout6.xml"/><Relationship Id="rId1" Type="http://schemas.openxmlformats.org/officeDocument/2006/relationships/vmlDrawing" Target="../drawings/vmlDrawing69.vml"/><Relationship Id="rId6" Type="http://schemas.openxmlformats.org/officeDocument/2006/relationships/image" Target="../media/image211.wmf"/><Relationship Id="rId5" Type="http://schemas.openxmlformats.org/officeDocument/2006/relationships/oleObject" Target="../embeddings/oleObject210.bin"/><Relationship Id="rId4" Type="http://schemas.openxmlformats.org/officeDocument/2006/relationships/image" Target="../media/image210.w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Layout" Target="../slideLayouts/slideLayout8.xml"/><Relationship Id="rId1" Type="http://schemas.openxmlformats.org/officeDocument/2006/relationships/vmlDrawing" Target="../drawings/vmlDrawing70.vml"/><Relationship Id="rId4" Type="http://schemas.openxmlformats.org/officeDocument/2006/relationships/image" Target="../media/image212.wmf"/></Relationships>
</file>

<file path=ppt/slides/_rels/slide97.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oleObject" Target="../embeddings/oleObject212.bin"/><Relationship Id="rId7" Type="http://schemas.openxmlformats.org/officeDocument/2006/relationships/oleObject" Target="../embeddings/oleObject214.bin"/><Relationship Id="rId2" Type="http://schemas.openxmlformats.org/officeDocument/2006/relationships/slideLayout" Target="../slideLayouts/slideLayout8.xml"/><Relationship Id="rId1" Type="http://schemas.openxmlformats.org/officeDocument/2006/relationships/vmlDrawing" Target="../drawings/vmlDrawing71.vml"/><Relationship Id="rId6" Type="http://schemas.openxmlformats.org/officeDocument/2006/relationships/image" Target="../media/image214.wmf"/><Relationship Id="rId5" Type="http://schemas.openxmlformats.org/officeDocument/2006/relationships/oleObject" Target="../embeddings/oleObject213.bin"/><Relationship Id="rId10" Type="http://schemas.openxmlformats.org/officeDocument/2006/relationships/image" Target="../media/image209.wmf"/><Relationship Id="rId4" Type="http://schemas.openxmlformats.org/officeDocument/2006/relationships/image" Target="../media/image213.wmf"/><Relationship Id="rId9" Type="http://schemas.openxmlformats.org/officeDocument/2006/relationships/oleObject" Target="../embeddings/oleObject215.bin"/></Relationships>
</file>

<file path=ppt/slides/_rels/slide98.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oleObject" Target="../embeddings/oleObject216.bin"/><Relationship Id="rId7" Type="http://schemas.openxmlformats.org/officeDocument/2006/relationships/oleObject" Target="../embeddings/oleObject218.bin"/><Relationship Id="rId2" Type="http://schemas.openxmlformats.org/officeDocument/2006/relationships/slideLayout" Target="../slideLayouts/slideLayout8.xml"/><Relationship Id="rId1" Type="http://schemas.openxmlformats.org/officeDocument/2006/relationships/vmlDrawing" Target="../drawings/vmlDrawing72.vml"/><Relationship Id="rId6" Type="http://schemas.openxmlformats.org/officeDocument/2006/relationships/image" Target="../media/image210.wmf"/><Relationship Id="rId5" Type="http://schemas.openxmlformats.org/officeDocument/2006/relationships/oleObject" Target="../embeddings/oleObject217.bin"/><Relationship Id="rId4" Type="http://schemas.openxmlformats.org/officeDocument/2006/relationships/image" Target="../media/image213.wmf"/></Relationships>
</file>

<file path=ppt/slides/_rels/slide9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solidFill>
                  <a:schemeClr val="tx2"/>
                </a:solidFill>
                <a:latin typeface="+mn-lt"/>
                <a:cs typeface="Times New Roman" panose="02020603050405020304" pitchFamily="18" charset="0"/>
              </a:rPr>
              <a:t> Edition</a:t>
            </a:r>
            <a:endParaRPr lang="en-US" dirty="0">
              <a:solidFill>
                <a:schemeClr val="tx2"/>
              </a:solidFill>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9</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Solutions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463657D3-0029-4FB6-A24C-CAB832988B4E}"/>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BAD7-6708-41F7-A05C-4A20E8E6C887}"/>
              </a:ext>
            </a:extLst>
          </p:cNvPr>
          <p:cNvSpPr>
            <a:spLocks noGrp="1"/>
          </p:cNvSpPr>
          <p:nvPr>
            <p:ph type="title"/>
          </p:nvPr>
        </p:nvSpPr>
        <p:spPr/>
        <p:txBody>
          <a:bodyPr/>
          <a:lstStyle/>
          <a:p>
            <a:r>
              <a:rPr lang="en-IN" dirty="0"/>
              <a:t>Solutions with Ionic Solutes</a:t>
            </a:r>
          </a:p>
        </p:txBody>
      </p:sp>
      <p:sp>
        <p:nvSpPr>
          <p:cNvPr id="3" name="Content Placeholder 2">
            <a:extLst>
              <a:ext uri="{FF2B5EF4-FFF2-40B4-BE49-F238E27FC236}">
                <a16:creationId xmlns:a16="http://schemas.microsoft.com/office/drawing/2014/main" id="{750CE910-5D83-4DF6-8226-981355C789F9}"/>
              </a:ext>
            </a:extLst>
          </p:cNvPr>
          <p:cNvSpPr>
            <a:spLocks noGrp="1"/>
          </p:cNvSpPr>
          <p:nvPr>
            <p:ph sz="quarter" idx="14"/>
          </p:nvPr>
        </p:nvSpPr>
        <p:spPr>
          <a:xfrm>
            <a:off x="457199" y="1555200"/>
            <a:ext cx="4114801" cy="1699648"/>
          </a:xfrm>
        </p:spPr>
        <p:txBody>
          <a:bodyPr/>
          <a:lstStyle/>
          <a:p>
            <a:pPr marL="432" indent="0">
              <a:buNone/>
            </a:pPr>
            <a:r>
              <a:rPr lang="en-IN" sz="2400" dirty="0"/>
              <a:t>N</a:t>
            </a:r>
            <a:r>
              <a:rPr lang="en-IN" sz="100" dirty="0"/>
              <a:t> </a:t>
            </a:r>
            <a:r>
              <a:rPr lang="en-IN" sz="2400" dirty="0"/>
              <a:t>a</a:t>
            </a:r>
            <a:r>
              <a:rPr lang="en-IN" sz="100" dirty="0"/>
              <a:t> </a:t>
            </a:r>
            <a:r>
              <a:rPr lang="en-IN" sz="2400" dirty="0"/>
              <a:t>C</a:t>
            </a:r>
            <a:r>
              <a:rPr lang="en-IN" sz="100" dirty="0"/>
              <a:t> </a:t>
            </a:r>
            <a:r>
              <a:rPr lang="en-IN" sz="2400" dirty="0"/>
              <a:t>l crystals undergo hydration as water molecules surround each ion and pull it into solution.</a:t>
            </a:r>
          </a:p>
        </p:txBody>
      </p:sp>
      <p:graphicFrame>
        <p:nvGraphicFramePr>
          <p:cNvPr id="5" name="Object 4" descr="A solid yields separate ions. N a C l, solid, yields N a plus, aqueous, plus C l minus, aqueous, in the presence of H 2 O, liquid.">
            <a:extLst>
              <a:ext uri="{FF2B5EF4-FFF2-40B4-BE49-F238E27FC236}">
                <a16:creationId xmlns:a16="http://schemas.microsoft.com/office/drawing/2014/main" id="{482472CB-2DC0-4C34-A464-D28AEF4A6773}"/>
              </a:ext>
            </a:extLst>
          </p:cNvPr>
          <p:cNvGraphicFramePr>
            <a:graphicFrameLocks noChangeAspect="1"/>
          </p:cNvGraphicFramePr>
          <p:nvPr>
            <p:extLst>
              <p:ext uri="{D42A27DB-BD31-4B8C-83A1-F6EECF244321}">
                <p14:modId xmlns:p14="http://schemas.microsoft.com/office/powerpoint/2010/main" val="2904239828"/>
              </p:ext>
            </p:extLst>
          </p:nvPr>
        </p:nvGraphicFramePr>
        <p:xfrm>
          <a:off x="457200" y="3671605"/>
          <a:ext cx="4893618" cy="801223"/>
        </p:xfrm>
        <a:graphic>
          <a:graphicData uri="http://schemas.openxmlformats.org/presentationml/2006/ole">
            <mc:AlternateContent xmlns:mc="http://schemas.openxmlformats.org/markup-compatibility/2006">
              <mc:Choice xmlns:v="urn:schemas-microsoft-com:vml" Requires="v">
                <p:oleObj spid="_x0000_s4110" name="Equation" r:id="rId4" imgW="5041800" imgH="825480" progId="Equation.DSMT4">
                  <p:embed/>
                </p:oleObj>
              </mc:Choice>
              <mc:Fallback>
                <p:oleObj name="Equation" r:id="rId4" imgW="5041800" imgH="825480" progId="Equation.DSMT4">
                  <p:embed/>
                  <p:pic>
                    <p:nvPicPr>
                      <p:cNvPr id="0" name=""/>
                      <p:cNvPicPr/>
                      <p:nvPr/>
                    </p:nvPicPr>
                    <p:blipFill>
                      <a:blip r:embed="rId5"/>
                      <a:stretch>
                        <a:fillRect/>
                      </a:stretch>
                    </p:blipFill>
                    <p:spPr>
                      <a:xfrm>
                        <a:off x="457200" y="3671605"/>
                        <a:ext cx="4893618" cy="801223"/>
                      </a:xfrm>
                      <a:prstGeom prst="rect">
                        <a:avLst/>
                      </a:prstGeom>
                    </p:spPr>
                  </p:pic>
                </p:oleObj>
              </mc:Fallback>
            </mc:AlternateContent>
          </a:graphicData>
        </a:graphic>
      </p:graphicFrame>
      <p:pic>
        <p:nvPicPr>
          <p:cNvPr id="15" name="Content Placeholder 14" descr="Groups of H 2 O molecules surround and separate the N a plus and C l minus ions that make up the solid, and pull them into the solution. For long description in Notes pane, press F6.">
            <a:extLst>
              <a:ext uri="{FF2B5EF4-FFF2-40B4-BE49-F238E27FC236}">
                <a16:creationId xmlns:a16="http://schemas.microsoft.com/office/drawing/2014/main" id="{2B542271-5DAA-4A16-A5A4-F152DF69EC4F}"/>
              </a:ext>
            </a:extLst>
          </p:cNvPr>
          <p:cNvPicPr>
            <a:picLocks noGrp="1" noChangeAspect="1"/>
          </p:cNvPicPr>
          <p:nvPr>
            <p:ph sz="quarter" idx="16"/>
          </p:nvPr>
        </p:nvPicPr>
        <p:blipFill>
          <a:blip r:embed="rId6"/>
          <a:stretch>
            <a:fillRect/>
          </a:stretch>
        </p:blipFill>
        <p:spPr>
          <a:xfrm>
            <a:off x="5595860" y="1555200"/>
            <a:ext cx="3090940" cy="4419983"/>
          </a:xfrm>
          <a:prstGeom prst="rect">
            <a:avLst/>
          </a:prstGeom>
        </p:spPr>
      </p:pic>
    </p:spTree>
    <p:extLst>
      <p:ext uri="{BB962C8B-B14F-4D97-AF65-F5344CB8AC3E}">
        <p14:creationId xmlns:p14="http://schemas.microsoft.com/office/powerpoint/2010/main" val="31685108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8800-F159-4B40-B8C6-4421A38AA0AF}"/>
              </a:ext>
            </a:extLst>
          </p:cNvPr>
          <p:cNvSpPr>
            <a:spLocks noGrp="1"/>
          </p:cNvSpPr>
          <p:nvPr>
            <p:ph type="title"/>
          </p:nvPr>
        </p:nvSpPr>
        <p:spPr/>
        <p:txBody>
          <a:bodyPr/>
          <a:lstStyle/>
          <a:p>
            <a:r>
              <a:rPr lang="en-IN" dirty="0"/>
              <a:t>Solutions</a:t>
            </a:r>
          </a:p>
        </p:txBody>
      </p:sp>
      <p:sp>
        <p:nvSpPr>
          <p:cNvPr id="3" name="Content Placeholder 2">
            <a:extLst>
              <a:ext uri="{FF2B5EF4-FFF2-40B4-BE49-F238E27FC236}">
                <a16:creationId xmlns:a16="http://schemas.microsoft.com/office/drawing/2014/main" id="{AD212FF7-6942-4310-8199-DCFB826F0C3E}"/>
              </a:ext>
            </a:extLst>
          </p:cNvPr>
          <p:cNvSpPr>
            <a:spLocks noGrp="1"/>
          </p:cNvSpPr>
          <p:nvPr>
            <p:ph sz="quarter" idx="13"/>
          </p:nvPr>
        </p:nvSpPr>
        <p:spPr>
          <a:xfrm>
            <a:off x="457200" y="1556326"/>
            <a:ext cx="8229600" cy="2988687"/>
          </a:xfrm>
        </p:spPr>
        <p:txBody>
          <a:bodyPr/>
          <a:lstStyle/>
          <a:p>
            <a:pPr marL="432" indent="0">
              <a:buNone/>
            </a:pPr>
            <a:r>
              <a:rPr lang="en-IN" b="1" dirty="0"/>
              <a:t>Solutions</a:t>
            </a:r>
            <a:endParaRPr lang="en-IN" dirty="0"/>
          </a:p>
          <a:p>
            <a:r>
              <a:rPr lang="en-IN" dirty="0"/>
              <a:t>are transparent</a:t>
            </a:r>
          </a:p>
          <a:p>
            <a:r>
              <a:rPr lang="en-IN" dirty="0"/>
              <a:t>do not separate</a:t>
            </a:r>
          </a:p>
          <a:p>
            <a:r>
              <a:rPr lang="en-IN" dirty="0"/>
              <a:t>contain small particles, ions, or molecules that cannot be filtered and pass through semipermeable membranes</a:t>
            </a:r>
          </a:p>
        </p:txBody>
      </p:sp>
    </p:spTree>
    <p:extLst>
      <p:ext uri="{BB962C8B-B14F-4D97-AF65-F5344CB8AC3E}">
        <p14:creationId xmlns:p14="http://schemas.microsoft.com/office/powerpoint/2010/main" val="42363816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5BB7-2544-4520-B8B6-6C4B379F7A71}"/>
              </a:ext>
            </a:extLst>
          </p:cNvPr>
          <p:cNvSpPr>
            <a:spLocks noGrp="1"/>
          </p:cNvSpPr>
          <p:nvPr>
            <p:ph type="title"/>
          </p:nvPr>
        </p:nvSpPr>
        <p:spPr/>
        <p:txBody>
          <a:bodyPr/>
          <a:lstStyle/>
          <a:p>
            <a:r>
              <a:rPr lang="en-IN" dirty="0"/>
              <a:t>Colloids</a:t>
            </a:r>
          </a:p>
        </p:txBody>
      </p:sp>
      <p:sp>
        <p:nvSpPr>
          <p:cNvPr id="3" name="Content Placeholder 2">
            <a:extLst>
              <a:ext uri="{FF2B5EF4-FFF2-40B4-BE49-F238E27FC236}">
                <a16:creationId xmlns:a16="http://schemas.microsoft.com/office/drawing/2014/main" id="{76F9C273-EEFE-4211-95AA-A418C99BAD6B}"/>
              </a:ext>
            </a:extLst>
          </p:cNvPr>
          <p:cNvSpPr>
            <a:spLocks noGrp="1"/>
          </p:cNvSpPr>
          <p:nvPr>
            <p:ph sz="quarter" idx="13"/>
          </p:nvPr>
        </p:nvSpPr>
        <p:spPr>
          <a:xfrm>
            <a:off x="457200" y="1556326"/>
            <a:ext cx="8229600" cy="2988687"/>
          </a:xfrm>
        </p:spPr>
        <p:txBody>
          <a:bodyPr/>
          <a:lstStyle/>
          <a:p>
            <a:pPr marL="432" indent="0">
              <a:buNone/>
            </a:pPr>
            <a:r>
              <a:rPr lang="en-IN" b="1" dirty="0"/>
              <a:t>Colloids</a:t>
            </a:r>
          </a:p>
          <a:p>
            <a:r>
              <a:rPr lang="en-IN" dirty="0"/>
              <a:t>have medium-size particles</a:t>
            </a:r>
          </a:p>
          <a:p>
            <a:r>
              <a:rPr lang="en-IN" dirty="0"/>
              <a:t>cannot be filtered</a:t>
            </a:r>
          </a:p>
          <a:p>
            <a:r>
              <a:rPr lang="en-IN" dirty="0"/>
              <a:t>can be separated by semipermeable membranes</a:t>
            </a:r>
          </a:p>
        </p:txBody>
      </p:sp>
    </p:spTree>
    <p:extLst>
      <p:ext uri="{BB962C8B-B14F-4D97-AF65-F5344CB8AC3E}">
        <p14:creationId xmlns:p14="http://schemas.microsoft.com/office/powerpoint/2010/main" val="1633812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3926-906F-4BB0-B39C-450B3026845B}"/>
              </a:ext>
            </a:extLst>
          </p:cNvPr>
          <p:cNvSpPr>
            <a:spLocks noGrp="1"/>
          </p:cNvSpPr>
          <p:nvPr>
            <p:ph type="title"/>
          </p:nvPr>
        </p:nvSpPr>
        <p:spPr/>
        <p:txBody>
          <a:bodyPr/>
          <a:lstStyle/>
          <a:p>
            <a:r>
              <a:rPr lang="en-IN" dirty="0"/>
              <a:t>Examples of Colloids</a:t>
            </a:r>
          </a:p>
        </p:txBody>
      </p:sp>
      <p:sp>
        <p:nvSpPr>
          <p:cNvPr id="3" name="Content Placeholder 2">
            <a:extLst>
              <a:ext uri="{FF2B5EF4-FFF2-40B4-BE49-F238E27FC236}">
                <a16:creationId xmlns:a16="http://schemas.microsoft.com/office/drawing/2014/main" id="{31A7C697-579A-47DB-9455-BE8E8563EBB0}"/>
              </a:ext>
            </a:extLst>
          </p:cNvPr>
          <p:cNvSpPr>
            <a:spLocks noGrp="1"/>
          </p:cNvSpPr>
          <p:nvPr>
            <p:ph sz="quarter" idx="13"/>
          </p:nvPr>
        </p:nvSpPr>
        <p:spPr>
          <a:xfrm>
            <a:off x="457200" y="1556327"/>
            <a:ext cx="8229600" cy="450000"/>
          </a:xfrm>
        </p:spPr>
        <p:txBody>
          <a:bodyPr/>
          <a:lstStyle/>
          <a:p>
            <a:pPr marL="432" indent="0">
              <a:buNone/>
            </a:pPr>
            <a:r>
              <a:rPr lang="en-IN" sz="2000" b="1" dirty="0"/>
              <a:t>Table 9.11</a:t>
            </a:r>
            <a:r>
              <a:rPr lang="en-IN" sz="2000" dirty="0"/>
              <a:t> Examples of Colloids</a:t>
            </a:r>
          </a:p>
        </p:txBody>
      </p:sp>
      <p:graphicFrame>
        <p:nvGraphicFramePr>
          <p:cNvPr id="6" name="Table 6">
            <a:extLst>
              <a:ext uri="{FF2B5EF4-FFF2-40B4-BE49-F238E27FC236}">
                <a16:creationId xmlns:a16="http://schemas.microsoft.com/office/drawing/2014/main" id="{0B3FED75-4C24-43D7-88AA-53FA4769FD28}"/>
              </a:ext>
            </a:extLst>
          </p:cNvPr>
          <p:cNvGraphicFramePr>
            <a:graphicFrameLocks noGrp="1"/>
          </p:cNvGraphicFramePr>
          <p:nvPr>
            <p:ph sz="quarter" idx="14"/>
            <p:extLst/>
          </p:nvPr>
        </p:nvGraphicFramePr>
        <p:xfrm>
          <a:off x="457200" y="2183329"/>
          <a:ext cx="8200800" cy="3174720"/>
        </p:xfrm>
        <a:graphic>
          <a:graphicData uri="http://schemas.openxmlformats.org/drawingml/2006/table">
            <a:tbl>
              <a:tblPr firstRow="1" bandRow="1">
                <a:tableStyleId>{2D5ABB26-0587-4C30-8999-92F81FD0307C}</a:tableStyleId>
              </a:tblPr>
              <a:tblGrid>
                <a:gridCol w="3553200">
                  <a:extLst>
                    <a:ext uri="{9D8B030D-6E8A-4147-A177-3AD203B41FA5}">
                      <a16:colId xmlns:a16="http://schemas.microsoft.com/office/drawing/2014/main" val="1171048422"/>
                    </a:ext>
                  </a:extLst>
                </a:gridCol>
                <a:gridCol w="2379600">
                  <a:extLst>
                    <a:ext uri="{9D8B030D-6E8A-4147-A177-3AD203B41FA5}">
                      <a16:colId xmlns:a16="http://schemas.microsoft.com/office/drawing/2014/main" val="1506833832"/>
                    </a:ext>
                  </a:extLst>
                </a:gridCol>
                <a:gridCol w="2268000">
                  <a:extLst>
                    <a:ext uri="{9D8B030D-6E8A-4147-A177-3AD203B41FA5}">
                      <a16:colId xmlns:a16="http://schemas.microsoft.com/office/drawing/2014/main" val="1916167005"/>
                    </a:ext>
                  </a:extLst>
                </a:gridCol>
              </a:tblGrid>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Colloid</a:t>
                      </a:r>
                    </a:p>
                  </a:txBody>
                  <a:tcPr marL="117448" marR="11744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Substance Dispersed</a:t>
                      </a:r>
                    </a:p>
                  </a:txBody>
                  <a:tcPr marL="117448" marR="11744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Dispersing Medium</a:t>
                      </a:r>
                    </a:p>
                  </a:txBody>
                  <a:tcPr marL="117448" marR="11744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162453"/>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Fog, clouds, hairsprays</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Liquid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Gas</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0916538"/>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Dust, smoke</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Solid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Gas</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003717"/>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Shaving cream, whipped cream, soap suds</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Gas</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Liquid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1319303"/>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Styrofoam, marshmallows</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Gas</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Solid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4329872"/>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Mayonnaise, homogenized milk</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Liquid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Liquid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1953892"/>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Cheese, butter</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Liquid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Solid</a:t>
                      </a:r>
                      <a:endParaRPr lang="en-IN" sz="1600" baseline="0" dirty="0">
                        <a:solidFill>
                          <a:schemeClr val="tx1"/>
                        </a:solidFill>
                      </a:endParaRP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201484"/>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Blood plasma, paints (latex), gelatin</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Solid</a:t>
                      </a:r>
                      <a:endParaRPr lang="en-IN" sz="1600" baseline="0" dirty="0">
                        <a:solidFill>
                          <a:schemeClr val="tx1"/>
                        </a:solidFill>
                      </a:endParaRP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Liquid</a:t>
                      </a:r>
                    </a:p>
                  </a:txBody>
                  <a:tcPr marL="117448" marR="1174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163670"/>
                  </a:ext>
                </a:extLst>
              </a:tr>
            </a:tbl>
          </a:graphicData>
        </a:graphic>
      </p:graphicFrame>
    </p:spTree>
    <p:extLst>
      <p:ext uri="{BB962C8B-B14F-4D97-AF65-F5344CB8AC3E}">
        <p14:creationId xmlns:p14="http://schemas.microsoft.com/office/powerpoint/2010/main" val="8278677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D3D3-94E8-4025-9B6A-85487728476D}"/>
              </a:ext>
            </a:extLst>
          </p:cNvPr>
          <p:cNvSpPr>
            <a:spLocks noGrp="1"/>
          </p:cNvSpPr>
          <p:nvPr>
            <p:ph type="title"/>
          </p:nvPr>
        </p:nvSpPr>
        <p:spPr/>
        <p:txBody>
          <a:bodyPr/>
          <a:lstStyle/>
          <a:p>
            <a:r>
              <a:rPr lang="en-IN" dirty="0"/>
              <a:t>Suspensions</a:t>
            </a:r>
          </a:p>
        </p:txBody>
      </p:sp>
      <p:sp>
        <p:nvSpPr>
          <p:cNvPr id="3" name="Content Placeholder 2">
            <a:extLst>
              <a:ext uri="{FF2B5EF4-FFF2-40B4-BE49-F238E27FC236}">
                <a16:creationId xmlns:a16="http://schemas.microsoft.com/office/drawing/2014/main" id="{748C6EE5-4C2C-4807-A639-F2B583B24BFE}"/>
              </a:ext>
            </a:extLst>
          </p:cNvPr>
          <p:cNvSpPr>
            <a:spLocks noGrp="1"/>
          </p:cNvSpPr>
          <p:nvPr>
            <p:ph sz="quarter" idx="13"/>
          </p:nvPr>
        </p:nvSpPr>
        <p:spPr>
          <a:xfrm>
            <a:off x="457200" y="1556326"/>
            <a:ext cx="8229600" cy="2710873"/>
          </a:xfrm>
        </p:spPr>
        <p:txBody>
          <a:bodyPr/>
          <a:lstStyle/>
          <a:p>
            <a:pPr marL="432" indent="0">
              <a:buNone/>
            </a:pPr>
            <a:r>
              <a:rPr lang="en-IN" sz="2400" b="1" dirty="0"/>
              <a:t>Suspensions</a:t>
            </a:r>
          </a:p>
          <a:p>
            <a:r>
              <a:rPr lang="en-IN" sz="2400" dirty="0"/>
              <a:t>are heterogeneous, nonuniform mixtures</a:t>
            </a:r>
          </a:p>
          <a:p>
            <a:r>
              <a:rPr lang="en-IN" sz="2400" dirty="0"/>
              <a:t>have very large particles that settle out of solution</a:t>
            </a:r>
          </a:p>
          <a:p>
            <a:r>
              <a:rPr lang="en-IN" sz="2400" dirty="0"/>
              <a:t>can be filtered</a:t>
            </a:r>
          </a:p>
          <a:p>
            <a:r>
              <a:rPr lang="en-IN" sz="2400" dirty="0"/>
              <a:t>must be stirred to stay suspended</a:t>
            </a:r>
          </a:p>
        </p:txBody>
      </p:sp>
      <p:sp>
        <p:nvSpPr>
          <p:cNvPr id="4" name="Content Placeholder 3">
            <a:extLst>
              <a:ext uri="{FF2B5EF4-FFF2-40B4-BE49-F238E27FC236}">
                <a16:creationId xmlns:a16="http://schemas.microsoft.com/office/drawing/2014/main" id="{E151F0CE-6ED8-48BD-82CC-F208E41693F2}"/>
              </a:ext>
            </a:extLst>
          </p:cNvPr>
          <p:cNvSpPr>
            <a:spLocks noGrp="1"/>
          </p:cNvSpPr>
          <p:nvPr>
            <p:ph sz="quarter" idx="14"/>
          </p:nvPr>
        </p:nvSpPr>
        <p:spPr>
          <a:xfrm>
            <a:off x="457200" y="4455419"/>
            <a:ext cx="8229600" cy="1236085"/>
          </a:xfrm>
        </p:spPr>
        <p:txBody>
          <a:bodyPr/>
          <a:lstStyle/>
          <a:p>
            <a:pPr marL="432" indent="0">
              <a:buNone/>
            </a:pPr>
            <a:r>
              <a:rPr lang="en-IN" sz="2400" dirty="0"/>
              <a:t>Examples include blood platelets, muddy water, and calamine lotion.</a:t>
            </a:r>
          </a:p>
        </p:txBody>
      </p:sp>
    </p:spTree>
    <p:extLst>
      <p:ext uri="{BB962C8B-B14F-4D97-AF65-F5344CB8AC3E}">
        <p14:creationId xmlns:p14="http://schemas.microsoft.com/office/powerpoint/2010/main" val="26566038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D72F-B4BE-4194-8B1E-5D6880372143}"/>
              </a:ext>
            </a:extLst>
          </p:cNvPr>
          <p:cNvSpPr>
            <a:spLocks noGrp="1"/>
          </p:cNvSpPr>
          <p:nvPr>
            <p:ph type="title"/>
          </p:nvPr>
        </p:nvSpPr>
        <p:spPr/>
        <p:txBody>
          <a:bodyPr/>
          <a:lstStyle/>
          <a:p>
            <a:r>
              <a:rPr lang="en-IN" sz="3200" dirty="0"/>
              <a:t>Solutions, Colloids, and Suspensions </a:t>
            </a:r>
            <a:r>
              <a:rPr lang="en-IN" sz="2000" b="0" dirty="0"/>
              <a:t>(1 of 2)</a:t>
            </a:r>
          </a:p>
        </p:txBody>
      </p:sp>
      <p:sp>
        <p:nvSpPr>
          <p:cNvPr id="3" name="Content Placeholder 2">
            <a:extLst>
              <a:ext uri="{FF2B5EF4-FFF2-40B4-BE49-F238E27FC236}">
                <a16:creationId xmlns:a16="http://schemas.microsoft.com/office/drawing/2014/main" id="{CE127CB5-BFE8-47B9-BA0F-FB70CEC018D7}"/>
              </a:ext>
            </a:extLst>
          </p:cNvPr>
          <p:cNvSpPr>
            <a:spLocks noGrp="1"/>
          </p:cNvSpPr>
          <p:nvPr>
            <p:ph sz="quarter" idx="13"/>
          </p:nvPr>
        </p:nvSpPr>
        <p:spPr>
          <a:xfrm>
            <a:off x="457200" y="1556327"/>
            <a:ext cx="8229600" cy="424873"/>
          </a:xfrm>
        </p:spPr>
        <p:txBody>
          <a:bodyPr/>
          <a:lstStyle/>
          <a:p>
            <a:pPr marL="432" indent="0">
              <a:buNone/>
            </a:pPr>
            <a:r>
              <a:rPr lang="en-IN" sz="2000" b="1" dirty="0"/>
              <a:t>Table 9.12</a:t>
            </a:r>
            <a:r>
              <a:rPr lang="en-IN" sz="2000" dirty="0"/>
              <a:t> Comparison of Solutions, Colloids, and Suspensions</a:t>
            </a:r>
          </a:p>
        </p:txBody>
      </p:sp>
      <p:graphicFrame>
        <p:nvGraphicFramePr>
          <p:cNvPr id="6" name="Table 6">
            <a:extLst>
              <a:ext uri="{FF2B5EF4-FFF2-40B4-BE49-F238E27FC236}">
                <a16:creationId xmlns:a16="http://schemas.microsoft.com/office/drawing/2014/main" id="{0F6A5198-BAF1-45B7-BD31-FE51E3A41671}"/>
              </a:ext>
            </a:extLst>
          </p:cNvPr>
          <p:cNvGraphicFramePr>
            <a:graphicFrameLocks noGrp="1"/>
          </p:cNvGraphicFramePr>
          <p:nvPr>
            <p:ph sz="quarter" idx="14"/>
            <p:extLst/>
          </p:nvPr>
        </p:nvGraphicFramePr>
        <p:xfrm>
          <a:off x="514350" y="2186777"/>
          <a:ext cx="8114400" cy="3327400"/>
        </p:xfrm>
        <a:graphic>
          <a:graphicData uri="http://schemas.openxmlformats.org/drawingml/2006/table">
            <a:tbl>
              <a:tblPr firstRow="1" bandRow="1">
                <a:tableStyleId>{2D5ABB26-0587-4C30-8999-92F81FD0307C}</a:tableStyleId>
              </a:tblPr>
              <a:tblGrid>
                <a:gridCol w="1789200">
                  <a:extLst>
                    <a:ext uri="{9D8B030D-6E8A-4147-A177-3AD203B41FA5}">
                      <a16:colId xmlns:a16="http://schemas.microsoft.com/office/drawing/2014/main" val="3833005599"/>
                    </a:ext>
                  </a:extLst>
                </a:gridCol>
                <a:gridCol w="2080800">
                  <a:extLst>
                    <a:ext uri="{9D8B030D-6E8A-4147-A177-3AD203B41FA5}">
                      <a16:colId xmlns:a16="http://schemas.microsoft.com/office/drawing/2014/main" val="503422274"/>
                    </a:ext>
                  </a:extLst>
                </a:gridCol>
                <a:gridCol w="1864800">
                  <a:extLst>
                    <a:ext uri="{9D8B030D-6E8A-4147-A177-3AD203B41FA5}">
                      <a16:colId xmlns:a16="http://schemas.microsoft.com/office/drawing/2014/main" val="2916551346"/>
                    </a:ext>
                  </a:extLst>
                </a:gridCol>
                <a:gridCol w="2379600">
                  <a:extLst>
                    <a:ext uri="{9D8B030D-6E8A-4147-A177-3AD203B41FA5}">
                      <a16:colId xmlns:a16="http://schemas.microsoft.com/office/drawing/2014/main" val="376166190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Type of Mixture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Type of Particle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Settling</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Separation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5540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Small particles such as atoms, ions, or small molecules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Particles do not settle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Particles cannot be separated by filters or semipermeable membranes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9508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Colloid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Larger molecules or groups of molecules or ions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Particles do not settle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Particles can be separated by semipermeable membranes but not by filters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5288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Suspension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Very large particles that may be visible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Particles settle rapidly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Particles can be separated by filters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953034"/>
                  </a:ext>
                </a:extLst>
              </a:tr>
            </a:tbl>
          </a:graphicData>
        </a:graphic>
      </p:graphicFrame>
    </p:spTree>
    <p:extLst>
      <p:ext uri="{BB962C8B-B14F-4D97-AF65-F5344CB8AC3E}">
        <p14:creationId xmlns:p14="http://schemas.microsoft.com/office/powerpoint/2010/main" val="17478613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8194-E5E8-4893-96B4-F44304CB2308}"/>
              </a:ext>
            </a:extLst>
          </p:cNvPr>
          <p:cNvSpPr>
            <a:spLocks noGrp="1"/>
          </p:cNvSpPr>
          <p:nvPr>
            <p:ph type="title"/>
          </p:nvPr>
        </p:nvSpPr>
        <p:spPr/>
        <p:txBody>
          <a:bodyPr/>
          <a:lstStyle/>
          <a:p>
            <a:r>
              <a:rPr lang="en-IN" sz="3200" dirty="0"/>
              <a:t>Solutions, Colloids, and Suspensions </a:t>
            </a:r>
            <a:r>
              <a:rPr lang="en-IN" sz="2000" b="0" dirty="0"/>
              <a:t>(2 of 2)</a:t>
            </a:r>
            <a:endParaRPr lang="en-IN" dirty="0"/>
          </a:p>
        </p:txBody>
      </p:sp>
      <p:pic>
        <p:nvPicPr>
          <p:cNvPr id="5" name="Content Placeholder 4" descr="The diagrams are as follows. For long description in Notes pane, press F6.">
            <a:extLst>
              <a:ext uri="{FF2B5EF4-FFF2-40B4-BE49-F238E27FC236}">
                <a16:creationId xmlns:a16="http://schemas.microsoft.com/office/drawing/2014/main" id="{65E4052E-A77E-4BF4-898A-FEC5D6953A73}"/>
              </a:ext>
            </a:extLst>
          </p:cNvPr>
          <p:cNvPicPr>
            <a:picLocks noGrp="1" noChangeAspect="1"/>
          </p:cNvPicPr>
          <p:nvPr>
            <p:ph sz="quarter" idx="13"/>
          </p:nvPr>
        </p:nvPicPr>
        <p:blipFill>
          <a:blip r:embed="rId3"/>
          <a:stretch>
            <a:fillRect/>
          </a:stretch>
        </p:blipFill>
        <p:spPr>
          <a:xfrm>
            <a:off x="2048037" y="1750380"/>
            <a:ext cx="5047926" cy="4322439"/>
          </a:xfrm>
          <a:prstGeom prst="rect">
            <a:avLst/>
          </a:prstGeom>
        </p:spPr>
      </p:pic>
    </p:spTree>
    <p:extLst>
      <p:ext uri="{BB962C8B-B14F-4D97-AF65-F5344CB8AC3E}">
        <p14:creationId xmlns:p14="http://schemas.microsoft.com/office/powerpoint/2010/main" val="23503754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0A73-A3B8-42D0-919F-1098C9001E1D}"/>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D04899B8-CBE7-4A13-B8CB-7EA0FC8C6FFE}"/>
              </a:ext>
            </a:extLst>
          </p:cNvPr>
          <p:cNvSpPr>
            <a:spLocks noGrp="1"/>
          </p:cNvSpPr>
          <p:nvPr>
            <p:ph sz="quarter" idx="13"/>
          </p:nvPr>
        </p:nvSpPr>
        <p:spPr>
          <a:xfrm>
            <a:off x="457200" y="1556327"/>
            <a:ext cx="8318500" cy="1205923"/>
          </a:xfrm>
        </p:spPr>
        <p:txBody>
          <a:bodyPr/>
          <a:lstStyle/>
          <a:p>
            <a:pPr marL="432" indent="0">
              <a:buNone/>
            </a:pPr>
            <a:r>
              <a:rPr lang="en-IN" sz="2400" dirty="0">
                <a:solidFill>
                  <a:schemeClr val="tx1"/>
                </a:solidFill>
              </a:rPr>
              <a:t>A mixture that has solute particles that do not settle out but are too large to pass through a semipermeable membrane is called a Fill in the blank.</a:t>
            </a:r>
          </a:p>
        </p:txBody>
      </p:sp>
      <p:cxnSp>
        <p:nvCxnSpPr>
          <p:cNvPr id="5" name="Straight Connector 4">
            <a:extLst>
              <a:ext uri="{FF2B5EF4-FFF2-40B4-BE49-F238E27FC236}">
                <a16:creationId xmlns:a16="http://schemas.microsoft.com/office/drawing/2014/main" id="{8B7E6DAD-547E-4C1A-BAED-3ABCA93231E4}"/>
              </a:ext>
              <a:ext uri="{C183D7F6-B498-43B3-948B-1728B52AA6E4}">
                <adec:decorative xmlns:adec="http://schemas.microsoft.com/office/drawing/2017/decorative" val="1"/>
              </a:ext>
            </a:extLst>
          </p:cNvPr>
          <p:cNvCxnSpPr/>
          <p:nvPr/>
        </p:nvCxnSpPr>
        <p:spPr>
          <a:xfrm>
            <a:off x="1613647" y="2626659"/>
            <a:ext cx="2057601"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E8314074-ECBE-45DD-AD40-077D753CEDB6}"/>
              </a:ext>
              <a:ext uri="{C183D7F6-B498-43B3-948B-1728B52AA6E4}">
                <adec:decorative xmlns:adec="http://schemas.microsoft.com/office/drawing/2017/decorative" val="0"/>
              </a:ext>
            </a:extLst>
          </p:cNvPr>
          <p:cNvSpPr>
            <a:spLocks noGrp="1"/>
          </p:cNvSpPr>
          <p:nvPr>
            <p:ph sz="quarter" idx="14"/>
          </p:nvPr>
        </p:nvSpPr>
        <p:spPr>
          <a:xfrm>
            <a:off x="457200" y="2886643"/>
            <a:ext cx="8229600" cy="1613639"/>
          </a:xfrm>
        </p:spPr>
        <p:txBody>
          <a:bodyPr/>
          <a:lstStyle/>
          <a:p>
            <a:pPr marL="432" indent="0">
              <a:buNone/>
            </a:pPr>
            <a:r>
              <a:rPr lang="en-IN" sz="2400" dirty="0">
                <a:solidFill>
                  <a:schemeClr val="tx2"/>
                </a:solidFill>
              </a:rPr>
              <a:t>A.</a:t>
            </a:r>
            <a:r>
              <a:rPr lang="en-IN" sz="2400" dirty="0"/>
              <a:t> solution</a:t>
            </a:r>
          </a:p>
          <a:p>
            <a:pPr marL="432" indent="0">
              <a:buNone/>
            </a:pPr>
            <a:r>
              <a:rPr lang="en-IN" sz="2400" dirty="0">
                <a:solidFill>
                  <a:schemeClr val="tx2"/>
                </a:solidFill>
              </a:rPr>
              <a:t>B.</a:t>
            </a:r>
            <a:r>
              <a:rPr lang="en-IN" sz="2400" dirty="0"/>
              <a:t> colloid</a:t>
            </a:r>
          </a:p>
          <a:p>
            <a:pPr marL="432" indent="0">
              <a:buNone/>
            </a:pPr>
            <a:r>
              <a:rPr lang="en-IN" sz="2400" dirty="0">
                <a:solidFill>
                  <a:schemeClr val="tx2"/>
                </a:solidFill>
              </a:rPr>
              <a:t>C.</a:t>
            </a:r>
            <a:r>
              <a:rPr lang="en-IN" sz="2400" dirty="0"/>
              <a:t> suspension</a:t>
            </a:r>
          </a:p>
        </p:txBody>
      </p:sp>
    </p:spTree>
    <p:extLst>
      <p:ext uri="{BB962C8B-B14F-4D97-AF65-F5344CB8AC3E}">
        <p14:creationId xmlns:p14="http://schemas.microsoft.com/office/powerpoint/2010/main" val="9884143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0A73-A3B8-42D0-919F-1098C9001E1D}"/>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D04899B8-CBE7-4A13-B8CB-7EA0FC8C6FFE}"/>
              </a:ext>
            </a:extLst>
          </p:cNvPr>
          <p:cNvSpPr>
            <a:spLocks noGrp="1"/>
          </p:cNvSpPr>
          <p:nvPr>
            <p:ph sz="quarter" idx="13"/>
          </p:nvPr>
        </p:nvSpPr>
        <p:spPr>
          <a:xfrm>
            <a:off x="457200" y="1556327"/>
            <a:ext cx="8301318" cy="1301173"/>
          </a:xfrm>
        </p:spPr>
        <p:txBody>
          <a:bodyPr/>
          <a:lstStyle/>
          <a:p>
            <a:pPr marL="432" indent="0">
              <a:buNone/>
            </a:pPr>
            <a:r>
              <a:rPr lang="en-IN" sz="2400" dirty="0">
                <a:solidFill>
                  <a:schemeClr val="tx1"/>
                </a:solidFill>
              </a:rPr>
              <a:t>A mixture that has solute particles that do not settle out but are too large to pass through a semipermeable membrane is called a Fill in the blank.</a:t>
            </a:r>
          </a:p>
        </p:txBody>
      </p:sp>
      <p:cxnSp>
        <p:nvCxnSpPr>
          <p:cNvPr id="5" name="Straight Connector 4">
            <a:extLst>
              <a:ext uri="{FF2B5EF4-FFF2-40B4-BE49-F238E27FC236}">
                <a16:creationId xmlns:a16="http://schemas.microsoft.com/office/drawing/2014/main" id="{8B7E6DAD-547E-4C1A-BAED-3ABCA93231E4}"/>
              </a:ext>
              <a:ext uri="{C183D7F6-B498-43B3-948B-1728B52AA6E4}">
                <adec:decorative xmlns:adec="http://schemas.microsoft.com/office/drawing/2017/decorative" val="1"/>
              </a:ext>
            </a:extLst>
          </p:cNvPr>
          <p:cNvCxnSpPr/>
          <p:nvPr/>
        </p:nvCxnSpPr>
        <p:spPr>
          <a:xfrm>
            <a:off x="1613647" y="2626659"/>
            <a:ext cx="2043953"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E8314074-ECBE-45DD-AD40-077D753CEDB6}"/>
              </a:ext>
            </a:extLst>
          </p:cNvPr>
          <p:cNvSpPr>
            <a:spLocks noGrp="1"/>
          </p:cNvSpPr>
          <p:nvPr>
            <p:ph sz="quarter" idx="14"/>
          </p:nvPr>
        </p:nvSpPr>
        <p:spPr>
          <a:xfrm>
            <a:off x="457200" y="3437965"/>
            <a:ext cx="8229600" cy="1071282"/>
          </a:xfrm>
        </p:spPr>
        <p:txBody>
          <a:bodyPr/>
          <a:lstStyle/>
          <a:p>
            <a:pPr marL="432" indent="0">
              <a:buNone/>
            </a:pPr>
            <a:r>
              <a:rPr lang="en-IN" sz="2400" dirty="0">
                <a:solidFill>
                  <a:schemeClr val="tx2"/>
                </a:solidFill>
              </a:rPr>
              <a:t>B.</a:t>
            </a:r>
            <a:r>
              <a:rPr lang="en-IN" sz="2400" dirty="0"/>
              <a:t> colloid</a:t>
            </a:r>
          </a:p>
        </p:txBody>
      </p:sp>
    </p:spTree>
    <p:extLst>
      <p:ext uri="{BB962C8B-B14F-4D97-AF65-F5344CB8AC3E}">
        <p14:creationId xmlns:p14="http://schemas.microsoft.com/office/powerpoint/2010/main" val="35161311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2A59-DF02-494E-A9E1-7354E5490D68}"/>
              </a:ext>
            </a:extLst>
          </p:cNvPr>
          <p:cNvSpPr>
            <a:spLocks noGrp="1"/>
          </p:cNvSpPr>
          <p:nvPr>
            <p:ph type="title"/>
          </p:nvPr>
        </p:nvSpPr>
        <p:spPr/>
        <p:txBody>
          <a:bodyPr/>
          <a:lstStyle/>
          <a:p>
            <a:r>
              <a:rPr lang="en-IN" dirty="0"/>
              <a:t>Osmosis</a:t>
            </a:r>
          </a:p>
        </p:txBody>
      </p:sp>
      <p:sp>
        <p:nvSpPr>
          <p:cNvPr id="3" name="Content Placeholder 2">
            <a:extLst>
              <a:ext uri="{FF2B5EF4-FFF2-40B4-BE49-F238E27FC236}">
                <a16:creationId xmlns:a16="http://schemas.microsoft.com/office/drawing/2014/main" id="{B8F37A78-EDA9-496B-9D23-816CC5273029}"/>
              </a:ext>
            </a:extLst>
          </p:cNvPr>
          <p:cNvSpPr>
            <a:spLocks noGrp="1"/>
          </p:cNvSpPr>
          <p:nvPr>
            <p:ph sz="quarter" idx="14"/>
          </p:nvPr>
        </p:nvSpPr>
        <p:spPr>
          <a:xfrm>
            <a:off x="457199" y="1555200"/>
            <a:ext cx="4972051" cy="3330000"/>
          </a:xfrm>
        </p:spPr>
        <p:txBody>
          <a:bodyPr/>
          <a:lstStyle/>
          <a:p>
            <a:pPr marL="432" indent="0">
              <a:buNone/>
            </a:pPr>
            <a:r>
              <a:rPr lang="en-IN" sz="2400" dirty="0"/>
              <a:t>In </a:t>
            </a:r>
            <a:r>
              <a:rPr lang="en-IN" sz="2400" b="1" dirty="0"/>
              <a:t>osmosis</a:t>
            </a:r>
            <a:r>
              <a:rPr lang="en-IN" sz="2400" dirty="0"/>
              <a:t>,</a:t>
            </a:r>
          </a:p>
          <a:p>
            <a:r>
              <a:rPr lang="en-IN" sz="2400" dirty="0"/>
              <a:t>water (solvent) flows from a lower to a higher solute concentration</a:t>
            </a:r>
          </a:p>
          <a:p>
            <a:r>
              <a:rPr lang="en-IN" sz="2400" dirty="0"/>
              <a:t>the level of the solution with the higher solute concentration rises</a:t>
            </a:r>
          </a:p>
          <a:p>
            <a:r>
              <a:rPr lang="en-IN" sz="2400" dirty="0"/>
              <a:t>the concentrations of the two solutions become equal with time</a:t>
            </a:r>
          </a:p>
        </p:txBody>
      </p:sp>
      <p:pic>
        <p:nvPicPr>
          <p:cNvPr id="14" name="Content Placeholder 13" descr="A semipermeable membrane divides a container of water solvent into halves. Sucrose, a solute, is added to one half, creating a solution. H 2 O molecules flow through the membrane to the more concentrated solution.">
            <a:extLst>
              <a:ext uri="{FF2B5EF4-FFF2-40B4-BE49-F238E27FC236}">
                <a16:creationId xmlns:a16="http://schemas.microsoft.com/office/drawing/2014/main" id="{07FE2148-23A2-40E5-9E58-EAB55B907813}"/>
              </a:ext>
            </a:extLst>
          </p:cNvPr>
          <p:cNvPicPr>
            <a:picLocks noGrp="1" noChangeAspect="1"/>
          </p:cNvPicPr>
          <p:nvPr>
            <p:ph sz="quarter" idx="16"/>
          </p:nvPr>
        </p:nvPicPr>
        <p:blipFill>
          <a:blip r:embed="rId2"/>
          <a:stretch>
            <a:fillRect/>
          </a:stretch>
        </p:blipFill>
        <p:spPr>
          <a:xfrm>
            <a:off x="6137109" y="1555750"/>
            <a:ext cx="2359356" cy="3097036"/>
          </a:xfrm>
          <a:prstGeom prst="rect">
            <a:avLst/>
          </a:prstGeom>
        </p:spPr>
      </p:pic>
      <p:sp>
        <p:nvSpPr>
          <p:cNvPr id="4" name="Content Placeholder 3">
            <a:extLst>
              <a:ext uri="{FF2B5EF4-FFF2-40B4-BE49-F238E27FC236}">
                <a16:creationId xmlns:a16="http://schemas.microsoft.com/office/drawing/2014/main" id="{23A841E6-A8C7-4950-B199-AEC4830C0A97}"/>
              </a:ext>
            </a:extLst>
          </p:cNvPr>
          <p:cNvSpPr>
            <a:spLocks noGrp="1"/>
          </p:cNvSpPr>
          <p:nvPr>
            <p:ph sz="quarter" idx="15"/>
          </p:nvPr>
        </p:nvSpPr>
        <p:spPr>
          <a:xfrm>
            <a:off x="4461794" y="5056276"/>
            <a:ext cx="4225006" cy="1306424"/>
          </a:xfrm>
        </p:spPr>
        <p:txBody>
          <a:bodyPr/>
          <a:lstStyle/>
          <a:p>
            <a:pPr marL="432" indent="0">
              <a:buNone/>
            </a:pPr>
            <a:r>
              <a:rPr lang="en-IN" sz="2000" dirty="0"/>
              <a:t>Water flows into the solution with a higher solute concentration until the flow of water becomes equal in both directions.</a:t>
            </a:r>
          </a:p>
        </p:txBody>
      </p:sp>
    </p:spTree>
    <p:extLst>
      <p:ext uri="{BB962C8B-B14F-4D97-AF65-F5344CB8AC3E}">
        <p14:creationId xmlns:p14="http://schemas.microsoft.com/office/powerpoint/2010/main" val="35652115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D63B-0A92-4228-8CD9-FEE698DAA183}"/>
              </a:ext>
            </a:extLst>
          </p:cNvPr>
          <p:cNvSpPr>
            <a:spLocks noGrp="1"/>
          </p:cNvSpPr>
          <p:nvPr>
            <p:ph type="title"/>
          </p:nvPr>
        </p:nvSpPr>
        <p:spPr/>
        <p:txBody>
          <a:bodyPr/>
          <a:lstStyle/>
          <a:p>
            <a:r>
              <a:rPr lang="en-IN" dirty="0"/>
              <a:t>Osmotic Pressure</a:t>
            </a:r>
          </a:p>
        </p:txBody>
      </p:sp>
      <p:sp>
        <p:nvSpPr>
          <p:cNvPr id="3" name="Content Placeholder 2">
            <a:extLst>
              <a:ext uri="{FF2B5EF4-FFF2-40B4-BE49-F238E27FC236}">
                <a16:creationId xmlns:a16="http://schemas.microsoft.com/office/drawing/2014/main" id="{DF27B72D-3C5A-4C0A-A9BE-EE99AF8A39E4}"/>
              </a:ext>
            </a:extLst>
          </p:cNvPr>
          <p:cNvSpPr>
            <a:spLocks noGrp="1"/>
          </p:cNvSpPr>
          <p:nvPr>
            <p:ph sz="quarter" idx="13"/>
          </p:nvPr>
        </p:nvSpPr>
        <p:spPr>
          <a:xfrm>
            <a:off x="457200" y="1556326"/>
            <a:ext cx="8356600" cy="4467955"/>
          </a:xfrm>
        </p:spPr>
        <p:txBody>
          <a:bodyPr/>
          <a:lstStyle/>
          <a:p>
            <a:pPr marL="432" indent="0">
              <a:buNone/>
            </a:pPr>
            <a:r>
              <a:rPr lang="en-IN" b="1" dirty="0"/>
              <a:t>Osmotic pressure</a:t>
            </a:r>
            <a:r>
              <a:rPr lang="en-IN" dirty="0"/>
              <a:t> is</a:t>
            </a:r>
          </a:p>
          <a:p>
            <a:r>
              <a:rPr lang="en-IN" dirty="0"/>
              <a:t>equal to the pressure that would prevent the flow of additional water into the more concentrated solution</a:t>
            </a:r>
          </a:p>
          <a:p>
            <a:r>
              <a:rPr lang="en-IN" dirty="0"/>
              <a:t>greater as the number of dissolved particles in the solution increases</a:t>
            </a:r>
          </a:p>
        </p:txBody>
      </p:sp>
    </p:spTree>
    <p:extLst>
      <p:ext uri="{BB962C8B-B14F-4D97-AF65-F5344CB8AC3E}">
        <p14:creationId xmlns:p14="http://schemas.microsoft.com/office/powerpoint/2010/main" val="2539897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BAE8D-356D-44BD-9440-A4DD1D436DFF}"/>
              </a:ext>
            </a:extLst>
          </p:cNvPr>
          <p:cNvSpPr>
            <a:spLocks noGrp="1"/>
          </p:cNvSpPr>
          <p:nvPr>
            <p:ph type="title"/>
          </p:nvPr>
        </p:nvSpPr>
        <p:spPr/>
        <p:txBody>
          <a:bodyPr/>
          <a:lstStyle/>
          <a:p>
            <a:r>
              <a:rPr lang="en-US" dirty="0"/>
              <a:t>Solutions with Polar Solutes</a:t>
            </a:r>
            <a:endParaRPr lang="en-IN" dirty="0"/>
          </a:p>
        </p:txBody>
      </p:sp>
      <p:sp>
        <p:nvSpPr>
          <p:cNvPr id="4" name="Content Placeholder 3">
            <a:extLst>
              <a:ext uri="{FF2B5EF4-FFF2-40B4-BE49-F238E27FC236}">
                <a16:creationId xmlns:a16="http://schemas.microsoft.com/office/drawing/2014/main" id="{B1ABF18E-AD51-4B2B-A3D3-9A675E5A5731}"/>
              </a:ext>
            </a:extLst>
          </p:cNvPr>
          <p:cNvSpPr>
            <a:spLocks noGrp="1"/>
          </p:cNvSpPr>
          <p:nvPr>
            <p:ph sz="quarter" idx="14"/>
          </p:nvPr>
        </p:nvSpPr>
        <p:spPr>
          <a:xfrm>
            <a:off x="457199" y="1555200"/>
            <a:ext cx="6567715" cy="414000"/>
          </a:xfrm>
        </p:spPr>
        <p:txBody>
          <a:bodyPr/>
          <a:lstStyle/>
          <a:p>
            <a:pPr marL="432" indent="0">
              <a:buNone/>
            </a:pPr>
            <a:r>
              <a:rPr lang="en-IN" sz="2400" dirty="0"/>
              <a:t>A polar molecular compound such as methanol,</a:t>
            </a:r>
          </a:p>
        </p:txBody>
      </p:sp>
      <p:graphicFrame>
        <p:nvGraphicFramePr>
          <p:cNvPr id="9" name="Object 8" descr="C H 3, single bond, O H,">
            <a:extLst>
              <a:ext uri="{FF2B5EF4-FFF2-40B4-BE49-F238E27FC236}">
                <a16:creationId xmlns:a16="http://schemas.microsoft.com/office/drawing/2014/main" id="{958D1D51-618D-479D-BAF4-AEF53A92BC65}"/>
              </a:ext>
            </a:extLst>
          </p:cNvPr>
          <p:cNvGraphicFramePr>
            <a:graphicFrameLocks noChangeAspect="1"/>
          </p:cNvGraphicFramePr>
          <p:nvPr>
            <p:extLst>
              <p:ext uri="{D42A27DB-BD31-4B8C-83A1-F6EECF244321}">
                <p14:modId xmlns:p14="http://schemas.microsoft.com/office/powerpoint/2010/main" val="2289883351"/>
              </p:ext>
            </p:extLst>
          </p:nvPr>
        </p:nvGraphicFramePr>
        <p:xfrm>
          <a:off x="7104745" y="1573032"/>
          <a:ext cx="1600200" cy="381000"/>
        </p:xfrm>
        <a:graphic>
          <a:graphicData uri="http://schemas.openxmlformats.org/presentationml/2006/ole">
            <mc:AlternateContent xmlns:mc="http://schemas.openxmlformats.org/markup-compatibility/2006">
              <mc:Choice xmlns:v="urn:schemas-microsoft-com:vml" Requires="v">
                <p:oleObj spid="_x0000_s5146" name="Equation" r:id="rId3" imgW="1600200" imgH="380880" progId="Equation.DSMT4">
                  <p:embed/>
                </p:oleObj>
              </mc:Choice>
              <mc:Fallback>
                <p:oleObj name="Equation" r:id="rId3" imgW="1600200" imgH="380880" progId="Equation.DSMT4">
                  <p:embed/>
                  <p:pic>
                    <p:nvPicPr>
                      <p:cNvPr id="0" name=""/>
                      <p:cNvPicPr/>
                      <p:nvPr/>
                    </p:nvPicPr>
                    <p:blipFill>
                      <a:blip r:embed="rId4"/>
                      <a:stretch>
                        <a:fillRect/>
                      </a:stretch>
                    </p:blipFill>
                    <p:spPr>
                      <a:xfrm>
                        <a:off x="7104745" y="1573032"/>
                        <a:ext cx="16002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6B87069-DF7C-4283-B4F8-46CF30C93605}"/>
              </a:ext>
            </a:extLst>
          </p:cNvPr>
          <p:cNvSpPr>
            <a:spLocks noGrp="1"/>
          </p:cNvSpPr>
          <p:nvPr>
            <p:ph sz="quarter" idx="15"/>
          </p:nvPr>
        </p:nvSpPr>
        <p:spPr>
          <a:xfrm>
            <a:off x="457200" y="2046871"/>
            <a:ext cx="6727371" cy="414000"/>
          </a:xfrm>
        </p:spPr>
        <p:txBody>
          <a:bodyPr/>
          <a:lstStyle/>
          <a:p>
            <a:pPr marL="432" indent="0">
              <a:buNone/>
            </a:pPr>
            <a:r>
              <a:rPr lang="en-IN" sz="2400" dirty="0"/>
              <a:t>is soluble in water because methanol has a polar</a:t>
            </a:r>
          </a:p>
        </p:txBody>
      </p:sp>
      <p:graphicFrame>
        <p:nvGraphicFramePr>
          <p:cNvPr id="10" name="Object 9" descr="Single bond, O H.">
            <a:extLst>
              <a:ext uri="{FF2B5EF4-FFF2-40B4-BE49-F238E27FC236}">
                <a16:creationId xmlns:a16="http://schemas.microsoft.com/office/drawing/2014/main" id="{D3CF46F7-5F5B-492B-8B9A-735BBB8F12DC}"/>
              </a:ext>
            </a:extLst>
          </p:cNvPr>
          <p:cNvGraphicFramePr>
            <a:graphicFrameLocks noChangeAspect="1"/>
          </p:cNvGraphicFramePr>
          <p:nvPr>
            <p:extLst>
              <p:ext uri="{D42A27DB-BD31-4B8C-83A1-F6EECF244321}">
                <p14:modId xmlns:p14="http://schemas.microsoft.com/office/powerpoint/2010/main" val="2187681366"/>
              </p:ext>
            </p:extLst>
          </p:nvPr>
        </p:nvGraphicFramePr>
        <p:xfrm>
          <a:off x="7315200" y="2113344"/>
          <a:ext cx="927100" cy="292100"/>
        </p:xfrm>
        <a:graphic>
          <a:graphicData uri="http://schemas.openxmlformats.org/presentationml/2006/ole">
            <mc:AlternateContent xmlns:mc="http://schemas.openxmlformats.org/markup-compatibility/2006">
              <mc:Choice xmlns:v="urn:schemas-microsoft-com:vml" Requires="v">
                <p:oleObj spid="_x0000_s5147" name="Equation" r:id="rId5" imgW="927000" imgH="291960" progId="Equation.DSMT4">
                  <p:embed/>
                </p:oleObj>
              </mc:Choice>
              <mc:Fallback>
                <p:oleObj name="Equation" r:id="rId5" imgW="927000" imgH="291960" progId="Equation.DSMT4">
                  <p:embed/>
                  <p:pic>
                    <p:nvPicPr>
                      <p:cNvPr id="0" name=""/>
                      <p:cNvPicPr/>
                      <p:nvPr/>
                    </p:nvPicPr>
                    <p:blipFill>
                      <a:blip r:embed="rId6"/>
                      <a:stretch>
                        <a:fillRect/>
                      </a:stretch>
                    </p:blipFill>
                    <p:spPr>
                      <a:xfrm>
                        <a:off x="7315200" y="2113344"/>
                        <a:ext cx="927100" cy="292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D8EE533-8914-4739-85F5-E19D982CE07B}"/>
              </a:ext>
            </a:extLst>
          </p:cNvPr>
          <p:cNvSpPr>
            <a:spLocks noGrp="1"/>
          </p:cNvSpPr>
          <p:nvPr>
            <p:ph sz="quarter" idx="16"/>
          </p:nvPr>
        </p:nvSpPr>
        <p:spPr>
          <a:xfrm>
            <a:off x="457200" y="2546428"/>
            <a:ext cx="8229600" cy="414000"/>
          </a:xfrm>
        </p:spPr>
        <p:txBody>
          <a:bodyPr/>
          <a:lstStyle/>
          <a:p>
            <a:pPr marL="432" indent="0">
              <a:buNone/>
            </a:pPr>
            <a:r>
              <a:rPr lang="en-IN" sz="2400" dirty="0"/>
              <a:t>group to form hydrogen bonds with water.</a:t>
            </a:r>
          </a:p>
        </p:txBody>
      </p:sp>
      <p:sp>
        <p:nvSpPr>
          <p:cNvPr id="6" name="Content Placeholder 5">
            <a:extLst>
              <a:ext uri="{FF2B5EF4-FFF2-40B4-BE49-F238E27FC236}">
                <a16:creationId xmlns:a16="http://schemas.microsoft.com/office/drawing/2014/main" id="{B46D434B-BBB4-4DCB-9AC2-9C35B655ADD6}"/>
              </a:ext>
            </a:extLst>
          </p:cNvPr>
          <p:cNvSpPr>
            <a:spLocks noGrp="1"/>
          </p:cNvSpPr>
          <p:nvPr>
            <p:ph sz="quarter" idx="17"/>
          </p:nvPr>
        </p:nvSpPr>
        <p:spPr>
          <a:xfrm>
            <a:off x="457200" y="3356430"/>
            <a:ext cx="8229600" cy="414000"/>
          </a:xfrm>
        </p:spPr>
        <p:txBody>
          <a:bodyPr/>
          <a:lstStyle/>
          <a:p>
            <a:pPr marL="432" indent="0">
              <a:buNone/>
            </a:pPr>
            <a:r>
              <a:rPr lang="en-IN" sz="2400" dirty="0"/>
              <a:t>Polar solutes require polar solvents for a solution to form.</a:t>
            </a:r>
          </a:p>
        </p:txBody>
      </p:sp>
      <p:pic>
        <p:nvPicPr>
          <p:cNvPr id="16" name="Content Placeholder 15" descr="When a methanol solute is added to a water solvent, the H 2 O molecules form hydrogen bonds with the polar O H group, creating a methanol water solution with hydrogen bonding.">
            <a:extLst>
              <a:ext uri="{FF2B5EF4-FFF2-40B4-BE49-F238E27FC236}">
                <a16:creationId xmlns:a16="http://schemas.microsoft.com/office/drawing/2014/main" id="{219BB72E-F2B6-46F0-B671-025105CBEC62}"/>
              </a:ext>
            </a:extLst>
          </p:cNvPr>
          <p:cNvPicPr>
            <a:picLocks noGrp="1" noChangeAspect="1"/>
          </p:cNvPicPr>
          <p:nvPr>
            <p:ph sz="quarter" idx="18"/>
          </p:nvPr>
        </p:nvPicPr>
        <p:blipFill>
          <a:blip r:embed="rId7"/>
          <a:stretch>
            <a:fillRect/>
          </a:stretch>
        </p:blipFill>
        <p:spPr>
          <a:xfrm>
            <a:off x="1517639" y="4245436"/>
            <a:ext cx="6108721" cy="1816765"/>
          </a:xfrm>
          <a:prstGeom prst="rect">
            <a:avLst/>
          </a:prstGeom>
        </p:spPr>
      </p:pic>
    </p:spTree>
    <p:extLst>
      <p:ext uri="{BB962C8B-B14F-4D97-AF65-F5344CB8AC3E}">
        <p14:creationId xmlns:p14="http://schemas.microsoft.com/office/powerpoint/2010/main" val="20060327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29B0-A0D1-479D-B33F-FF66248CDA2E}"/>
              </a:ext>
            </a:extLst>
          </p:cNvPr>
          <p:cNvSpPr>
            <a:spLocks noGrp="1"/>
          </p:cNvSpPr>
          <p:nvPr>
            <p:ph type="title"/>
          </p:nvPr>
        </p:nvSpPr>
        <p:spPr/>
        <p:txBody>
          <a:bodyPr/>
          <a:lstStyle/>
          <a:p>
            <a:r>
              <a:rPr lang="en-IN" dirty="0"/>
              <a:t>Reverse Osmosis</a:t>
            </a:r>
          </a:p>
        </p:txBody>
      </p:sp>
      <p:sp>
        <p:nvSpPr>
          <p:cNvPr id="3" name="Content Placeholder 2">
            <a:extLst>
              <a:ext uri="{FF2B5EF4-FFF2-40B4-BE49-F238E27FC236}">
                <a16:creationId xmlns:a16="http://schemas.microsoft.com/office/drawing/2014/main" id="{FF1AAFA3-3DFB-405C-810F-138E588F7A5E}"/>
              </a:ext>
            </a:extLst>
          </p:cNvPr>
          <p:cNvSpPr>
            <a:spLocks noGrp="1"/>
          </p:cNvSpPr>
          <p:nvPr>
            <p:ph sz="quarter" idx="13"/>
          </p:nvPr>
        </p:nvSpPr>
        <p:spPr>
          <a:xfrm>
            <a:off x="457200" y="1556326"/>
            <a:ext cx="8229600" cy="3015673"/>
          </a:xfrm>
        </p:spPr>
        <p:txBody>
          <a:bodyPr/>
          <a:lstStyle/>
          <a:p>
            <a:pPr marL="432" indent="0">
              <a:buNone/>
            </a:pPr>
            <a:r>
              <a:rPr lang="en-IN" sz="2400" dirty="0"/>
              <a:t>In a process called reverse osmosis,</a:t>
            </a:r>
          </a:p>
          <a:p>
            <a:r>
              <a:rPr lang="en-IN" sz="2400" dirty="0"/>
              <a:t>a pressure greater than the osmotic pressure is applied to a solution forcing it through a purification membrane</a:t>
            </a:r>
          </a:p>
          <a:p>
            <a:r>
              <a:rPr lang="en-IN" sz="2400" dirty="0"/>
              <a:t>the flow of water is reversed because water flows from an area of lower water concentration to an area of higher water concentration, leaving behind the molecules and ions in solution</a:t>
            </a:r>
          </a:p>
        </p:txBody>
      </p:sp>
      <p:sp>
        <p:nvSpPr>
          <p:cNvPr id="4" name="Content Placeholder 3">
            <a:extLst>
              <a:ext uri="{FF2B5EF4-FFF2-40B4-BE49-F238E27FC236}">
                <a16:creationId xmlns:a16="http://schemas.microsoft.com/office/drawing/2014/main" id="{449A1DDF-FD39-4FDA-AE98-4513F8A87BEF}"/>
              </a:ext>
            </a:extLst>
          </p:cNvPr>
          <p:cNvSpPr>
            <a:spLocks noGrp="1"/>
          </p:cNvSpPr>
          <p:nvPr>
            <p:ph sz="quarter" idx="14"/>
          </p:nvPr>
        </p:nvSpPr>
        <p:spPr>
          <a:xfrm>
            <a:off x="457199" y="4815675"/>
            <a:ext cx="8496301" cy="1261275"/>
          </a:xfrm>
        </p:spPr>
        <p:txBody>
          <a:bodyPr/>
          <a:lstStyle/>
          <a:p>
            <a:pPr marL="432" indent="0">
              <a:buNone/>
            </a:pPr>
            <a:r>
              <a:rPr lang="en-IN" sz="2400" dirty="0"/>
              <a:t>Reverse osmosis, used in a few desalination plants to obtain pure water from sea (salt) water, requires a large amount of energy.</a:t>
            </a:r>
          </a:p>
        </p:txBody>
      </p:sp>
    </p:spTree>
    <p:extLst>
      <p:ext uri="{BB962C8B-B14F-4D97-AF65-F5344CB8AC3E}">
        <p14:creationId xmlns:p14="http://schemas.microsoft.com/office/powerpoint/2010/main" val="28808826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10DC-78BD-4DB7-9D55-985719083414}"/>
              </a:ext>
            </a:extLst>
          </p:cNvPr>
          <p:cNvSpPr>
            <a:spLocks noGrp="1"/>
          </p:cNvSpPr>
          <p:nvPr>
            <p:ph type="title"/>
          </p:nvPr>
        </p:nvSpPr>
        <p:spPr/>
        <p:txBody>
          <a:bodyPr/>
          <a:lstStyle/>
          <a:p>
            <a:r>
              <a:rPr lang="en-IN" dirty="0"/>
              <a:t>Isotonic Solutions</a:t>
            </a:r>
          </a:p>
        </p:txBody>
      </p:sp>
      <p:sp>
        <p:nvSpPr>
          <p:cNvPr id="3" name="Content Placeholder 2">
            <a:extLst>
              <a:ext uri="{FF2B5EF4-FFF2-40B4-BE49-F238E27FC236}">
                <a16:creationId xmlns:a16="http://schemas.microsoft.com/office/drawing/2014/main" id="{FC67C29D-3095-4134-A561-2050DDBBD28B}"/>
              </a:ext>
            </a:extLst>
          </p:cNvPr>
          <p:cNvSpPr>
            <a:spLocks noGrp="1"/>
          </p:cNvSpPr>
          <p:nvPr>
            <p:ph sz="quarter" idx="14"/>
          </p:nvPr>
        </p:nvSpPr>
        <p:spPr>
          <a:xfrm>
            <a:off x="457199" y="1555200"/>
            <a:ext cx="4381501" cy="3348000"/>
          </a:xfrm>
        </p:spPr>
        <p:txBody>
          <a:bodyPr/>
          <a:lstStyle/>
          <a:p>
            <a:pPr marL="432" indent="0">
              <a:buNone/>
            </a:pPr>
            <a:r>
              <a:rPr lang="en-IN" sz="2400" dirty="0">
                <a:solidFill>
                  <a:schemeClr val="tx1"/>
                </a:solidFill>
              </a:rPr>
              <a:t>An </a:t>
            </a:r>
            <a:r>
              <a:rPr lang="en-IN" sz="2400" b="1" dirty="0">
                <a:solidFill>
                  <a:schemeClr val="tx1"/>
                </a:solidFill>
              </a:rPr>
              <a:t>isotonic solution</a:t>
            </a:r>
          </a:p>
          <a:p>
            <a:r>
              <a:rPr lang="en-IN" sz="2400" dirty="0">
                <a:solidFill>
                  <a:schemeClr val="tx1"/>
                </a:solidFill>
              </a:rPr>
              <a:t>exerts the same osmotic pressure as body fluids such as red blood cells (R</a:t>
            </a:r>
            <a:r>
              <a:rPr lang="en-IN" sz="100" dirty="0">
                <a:solidFill>
                  <a:schemeClr val="tx1"/>
                </a:solidFill>
              </a:rPr>
              <a:t> </a:t>
            </a:r>
            <a:r>
              <a:rPr lang="en-IN" sz="2400" dirty="0">
                <a:solidFill>
                  <a:schemeClr val="tx1"/>
                </a:solidFill>
              </a:rPr>
              <a:t>B</a:t>
            </a:r>
            <a:r>
              <a:rPr lang="en-IN" sz="100" dirty="0">
                <a:solidFill>
                  <a:schemeClr val="tx1"/>
                </a:solidFill>
              </a:rPr>
              <a:t> </a:t>
            </a:r>
            <a:r>
              <a:rPr lang="en-IN" sz="2400" dirty="0">
                <a:solidFill>
                  <a:schemeClr val="tx1"/>
                </a:solidFill>
              </a:rPr>
              <a:t>Cs)</a:t>
            </a:r>
          </a:p>
          <a:p>
            <a:r>
              <a:rPr lang="en-IN" sz="2400" dirty="0">
                <a:solidFill>
                  <a:schemeClr val="tx1"/>
                </a:solidFill>
              </a:rPr>
              <a:t>of 5.0% (m</a:t>
            </a:r>
            <a:r>
              <a:rPr lang="en-IN" sz="100" dirty="0">
                <a:solidFill>
                  <a:schemeClr val="tx1"/>
                </a:solidFill>
              </a:rPr>
              <a:t>ass</a:t>
            </a:r>
            <a:r>
              <a:rPr lang="en-IN" sz="2400" dirty="0">
                <a:solidFill>
                  <a:schemeClr val="tx1"/>
                </a:solidFill>
              </a:rPr>
              <a:t>/v</a:t>
            </a:r>
            <a:r>
              <a:rPr lang="en-IN" sz="100" dirty="0">
                <a:solidFill>
                  <a:schemeClr val="tx1"/>
                </a:solidFill>
              </a:rPr>
              <a:t>olume</a:t>
            </a:r>
            <a:r>
              <a:rPr lang="en-IN" sz="2400" dirty="0">
                <a:solidFill>
                  <a:schemeClr val="tx1"/>
                </a:solidFill>
              </a:rPr>
              <a:t>) glucose or 0.90% (m</a:t>
            </a:r>
            <a:r>
              <a:rPr lang="en-IN" sz="100" dirty="0">
                <a:solidFill>
                  <a:schemeClr val="tx1"/>
                </a:solidFill>
              </a:rPr>
              <a:t>ass</a:t>
            </a:r>
            <a:r>
              <a:rPr lang="en-IN" sz="2400" dirty="0">
                <a:solidFill>
                  <a:schemeClr val="tx1"/>
                </a:solidFill>
              </a:rPr>
              <a:t>/v</a:t>
            </a:r>
            <a:r>
              <a:rPr lang="en-IN" sz="100" dirty="0">
                <a:solidFill>
                  <a:schemeClr val="tx1"/>
                </a:solidFill>
              </a:rPr>
              <a:t>olume</a:t>
            </a:r>
            <a:r>
              <a:rPr lang="en-IN" sz="2400" dirty="0">
                <a:solidFill>
                  <a:schemeClr val="tx1"/>
                </a:solidFill>
              </a:rPr>
              <a:t>) N</a:t>
            </a:r>
            <a:r>
              <a:rPr lang="en-IN" sz="100" dirty="0">
                <a:solidFill>
                  <a:schemeClr val="tx1"/>
                </a:solidFill>
              </a:rPr>
              <a:t> </a:t>
            </a:r>
            <a:r>
              <a:rPr lang="en-IN" sz="2400" dirty="0">
                <a:solidFill>
                  <a:schemeClr val="tx1"/>
                </a:solidFill>
              </a:rPr>
              <a:t>a</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is a typical isotonic solution</a:t>
            </a:r>
          </a:p>
        </p:txBody>
      </p:sp>
      <p:pic>
        <p:nvPicPr>
          <p:cNvPr id="14" name="Content Placeholder 13" descr="In an isotonic solution a red blood cell retains its normal volume. Water enters and leaves blood cells at equal levels. Cells are round and disc like with a deep indentation in the center.">
            <a:extLst>
              <a:ext uri="{FF2B5EF4-FFF2-40B4-BE49-F238E27FC236}">
                <a16:creationId xmlns:a16="http://schemas.microsoft.com/office/drawing/2014/main" id="{003A3784-2CE6-442F-88BF-B4C645CACD8E}"/>
              </a:ext>
            </a:extLst>
          </p:cNvPr>
          <p:cNvPicPr>
            <a:picLocks noGrp="1" noChangeAspect="1"/>
          </p:cNvPicPr>
          <p:nvPr>
            <p:ph sz="quarter" idx="16"/>
          </p:nvPr>
        </p:nvPicPr>
        <p:blipFill>
          <a:blip r:embed="rId2"/>
          <a:stretch>
            <a:fillRect/>
          </a:stretch>
        </p:blipFill>
        <p:spPr>
          <a:xfrm>
            <a:off x="5943587" y="1630123"/>
            <a:ext cx="1755800" cy="3249450"/>
          </a:xfrm>
          <a:prstGeom prst="rect">
            <a:avLst/>
          </a:prstGeom>
        </p:spPr>
      </p:pic>
      <p:sp>
        <p:nvSpPr>
          <p:cNvPr id="4" name="Content Placeholder 3">
            <a:extLst>
              <a:ext uri="{FF2B5EF4-FFF2-40B4-BE49-F238E27FC236}">
                <a16:creationId xmlns:a16="http://schemas.microsoft.com/office/drawing/2014/main" id="{DE05D36C-CCA1-4601-8660-8675161C2821}"/>
              </a:ext>
            </a:extLst>
          </p:cNvPr>
          <p:cNvSpPr>
            <a:spLocks noGrp="1"/>
          </p:cNvSpPr>
          <p:nvPr>
            <p:ph sz="quarter" idx="15"/>
          </p:nvPr>
        </p:nvSpPr>
        <p:spPr>
          <a:xfrm>
            <a:off x="4957209" y="5302800"/>
            <a:ext cx="3732767" cy="940228"/>
          </a:xfrm>
        </p:spPr>
        <p:txBody>
          <a:bodyPr/>
          <a:lstStyle/>
          <a:p>
            <a:pPr marL="355600" indent="-355600">
              <a:buNone/>
            </a:pPr>
            <a:r>
              <a:rPr lang="en-IN" b="1" dirty="0"/>
              <a:t>(a)</a:t>
            </a:r>
            <a:r>
              <a:rPr lang="en-IN" dirty="0"/>
              <a:t> In an isotonic solution, a red blood cell retains its normal volume.</a:t>
            </a:r>
          </a:p>
        </p:txBody>
      </p:sp>
    </p:spTree>
    <p:extLst>
      <p:ext uri="{BB962C8B-B14F-4D97-AF65-F5344CB8AC3E}">
        <p14:creationId xmlns:p14="http://schemas.microsoft.com/office/powerpoint/2010/main" val="39932348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6703-DD8E-4AD9-9A0D-5D3D22656012}"/>
              </a:ext>
            </a:extLst>
          </p:cNvPr>
          <p:cNvSpPr>
            <a:spLocks noGrp="1"/>
          </p:cNvSpPr>
          <p:nvPr>
            <p:ph type="title"/>
          </p:nvPr>
        </p:nvSpPr>
        <p:spPr/>
        <p:txBody>
          <a:bodyPr/>
          <a:lstStyle/>
          <a:p>
            <a:r>
              <a:rPr lang="en-IN" dirty="0"/>
              <a:t>Hypotonic Solution</a:t>
            </a:r>
          </a:p>
        </p:txBody>
      </p:sp>
      <p:sp>
        <p:nvSpPr>
          <p:cNvPr id="4" name="Content Placeholder 3">
            <a:extLst>
              <a:ext uri="{FF2B5EF4-FFF2-40B4-BE49-F238E27FC236}">
                <a16:creationId xmlns:a16="http://schemas.microsoft.com/office/drawing/2014/main" id="{91B289F3-6C59-486D-A648-A6282A850554}"/>
              </a:ext>
            </a:extLst>
          </p:cNvPr>
          <p:cNvSpPr>
            <a:spLocks noGrp="1"/>
          </p:cNvSpPr>
          <p:nvPr>
            <p:ph sz="quarter" idx="14"/>
          </p:nvPr>
        </p:nvSpPr>
        <p:spPr>
          <a:xfrm>
            <a:off x="457199" y="1555199"/>
            <a:ext cx="4819651" cy="2415600"/>
          </a:xfrm>
        </p:spPr>
        <p:txBody>
          <a:bodyPr/>
          <a:lstStyle/>
          <a:p>
            <a:pPr marL="432" indent="0">
              <a:buNone/>
            </a:pPr>
            <a:r>
              <a:rPr lang="en-IN" sz="2400" dirty="0"/>
              <a:t>A </a:t>
            </a:r>
            <a:r>
              <a:rPr lang="en-IN" sz="2400" b="1" dirty="0"/>
              <a:t>hypotonic solution</a:t>
            </a:r>
          </a:p>
          <a:p>
            <a:r>
              <a:rPr lang="en-IN" sz="2400" dirty="0"/>
              <a:t>has a lower solute concentration than R</a:t>
            </a:r>
            <a:r>
              <a:rPr lang="en-IN" sz="100" dirty="0"/>
              <a:t> </a:t>
            </a:r>
            <a:r>
              <a:rPr lang="en-IN" sz="2400" dirty="0"/>
              <a:t>B</a:t>
            </a:r>
            <a:r>
              <a:rPr lang="en-IN" sz="100" dirty="0"/>
              <a:t> </a:t>
            </a:r>
            <a:r>
              <a:rPr lang="en-IN" sz="2400" dirty="0"/>
              <a:t>Cs</a:t>
            </a:r>
          </a:p>
          <a:p>
            <a:r>
              <a:rPr lang="en-IN" sz="2400" dirty="0"/>
              <a:t>means water flows into cells by osmosis</a:t>
            </a:r>
          </a:p>
        </p:txBody>
      </p:sp>
      <p:sp>
        <p:nvSpPr>
          <p:cNvPr id="5" name="Content Placeholder 4">
            <a:extLst>
              <a:ext uri="{FF2B5EF4-FFF2-40B4-BE49-F238E27FC236}">
                <a16:creationId xmlns:a16="http://schemas.microsoft.com/office/drawing/2014/main" id="{B338FD97-F4C0-4049-83B3-1EA2219181C2}"/>
              </a:ext>
            </a:extLst>
          </p:cNvPr>
          <p:cNvSpPr>
            <a:spLocks noGrp="1"/>
          </p:cNvSpPr>
          <p:nvPr>
            <p:ph sz="quarter" idx="15"/>
          </p:nvPr>
        </p:nvSpPr>
        <p:spPr>
          <a:xfrm>
            <a:off x="457200" y="4495652"/>
            <a:ext cx="4499362" cy="1238575"/>
          </a:xfrm>
        </p:spPr>
        <p:txBody>
          <a:bodyPr/>
          <a:lstStyle/>
          <a:p>
            <a:pPr marL="0" indent="0">
              <a:buNone/>
            </a:pPr>
            <a:r>
              <a:rPr lang="en-IN" sz="2400" dirty="0"/>
              <a:t>The increase in fluid causes the cells to swell and burst, a condition called </a:t>
            </a:r>
            <a:r>
              <a:rPr lang="en-IN" sz="2400" b="1" dirty="0" err="1"/>
              <a:t>hemolysis</a:t>
            </a:r>
            <a:r>
              <a:rPr lang="en-IN" sz="2400" dirty="0"/>
              <a:t>.</a:t>
            </a:r>
          </a:p>
        </p:txBody>
      </p:sp>
      <p:pic>
        <p:nvPicPr>
          <p:cNvPr id="14" name="Content Placeholder 13" descr="Hemolysis. In a hypotonic solution water flows into a red blood cell, causing it to swell and burst. For long description in Notes pane, press F6.">
            <a:extLst>
              <a:ext uri="{FF2B5EF4-FFF2-40B4-BE49-F238E27FC236}">
                <a16:creationId xmlns:a16="http://schemas.microsoft.com/office/drawing/2014/main" id="{D2F9E610-63AF-4CDE-8FDC-FFCEBBB3E4E5}"/>
              </a:ext>
            </a:extLst>
          </p:cNvPr>
          <p:cNvPicPr>
            <a:picLocks noGrp="1" noChangeAspect="1"/>
          </p:cNvPicPr>
          <p:nvPr>
            <p:ph sz="quarter" idx="16"/>
          </p:nvPr>
        </p:nvPicPr>
        <p:blipFill>
          <a:blip r:embed="rId3"/>
          <a:stretch>
            <a:fillRect/>
          </a:stretch>
        </p:blipFill>
        <p:spPr>
          <a:xfrm>
            <a:off x="6392237" y="1555200"/>
            <a:ext cx="1639966" cy="3011685"/>
          </a:xfrm>
          <a:prstGeom prst="rect">
            <a:avLst/>
          </a:prstGeom>
        </p:spPr>
      </p:pic>
      <p:sp>
        <p:nvSpPr>
          <p:cNvPr id="7" name="Content Placeholder 6">
            <a:extLst>
              <a:ext uri="{FF2B5EF4-FFF2-40B4-BE49-F238E27FC236}">
                <a16:creationId xmlns:a16="http://schemas.microsoft.com/office/drawing/2014/main" id="{7C93DCC4-9242-4140-95B8-E293C10C9F1D}"/>
              </a:ext>
            </a:extLst>
          </p:cNvPr>
          <p:cNvSpPr>
            <a:spLocks noGrp="1"/>
          </p:cNvSpPr>
          <p:nvPr>
            <p:ph sz="quarter" idx="17"/>
          </p:nvPr>
        </p:nvSpPr>
        <p:spPr>
          <a:xfrm>
            <a:off x="5200650" y="4759321"/>
            <a:ext cx="3489326" cy="1470029"/>
          </a:xfrm>
        </p:spPr>
        <p:txBody>
          <a:bodyPr/>
          <a:lstStyle/>
          <a:p>
            <a:pPr marL="360000" indent="-360000">
              <a:buNone/>
            </a:pPr>
            <a:r>
              <a:rPr lang="en-IN" sz="2000" b="1" dirty="0"/>
              <a:t>(b)</a:t>
            </a:r>
            <a:r>
              <a:rPr lang="en-IN" sz="2000" dirty="0"/>
              <a:t> </a:t>
            </a:r>
            <a:r>
              <a:rPr lang="en-IN" sz="2000" dirty="0" err="1"/>
              <a:t>Hemolysis</a:t>
            </a:r>
            <a:r>
              <a:rPr lang="en-IN" sz="2000" dirty="0"/>
              <a:t>: In a hypotonic solution, water flows into a red blood cell, causing it to swell and burst.</a:t>
            </a:r>
          </a:p>
        </p:txBody>
      </p:sp>
    </p:spTree>
    <p:extLst>
      <p:ext uri="{BB962C8B-B14F-4D97-AF65-F5344CB8AC3E}">
        <p14:creationId xmlns:p14="http://schemas.microsoft.com/office/powerpoint/2010/main" val="1787178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6703-DD8E-4AD9-9A0D-5D3D22656012}"/>
              </a:ext>
            </a:extLst>
          </p:cNvPr>
          <p:cNvSpPr>
            <a:spLocks noGrp="1"/>
          </p:cNvSpPr>
          <p:nvPr>
            <p:ph type="title"/>
          </p:nvPr>
        </p:nvSpPr>
        <p:spPr/>
        <p:txBody>
          <a:bodyPr/>
          <a:lstStyle/>
          <a:p>
            <a:r>
              <a:rPr lang="en-IN" dirty="0"/>
              <a:t>Hypertonic Solution</a:t>
            </a:r>
          </a:p>
        </p:txBody>
      </p:sp>
      <p:sp>
        <p:nvSpPr>
          <p:cNvPr id="4" name="Content Placeholder 3">
            <a:extLst>
              <a:ext uri="{FF2B5EF4-FFF2-40B4-BE49-F238E27FC236}">
                <a16:creationId xmlns:a16="http://schemas.microsoft.com/office/drawing/2014/main" id="{91B289F3-6C59-486D-A648-A6282A850554}"/>
              </a:ext>
            </a:extLst>
          </p:cNvPr>
          <p:cNvSpPr>
            <a:spLocks noGrp="1"/>
          </p:cNvSpPr>
          <p:nvPr>
            <p:ph sz="quarter" idx="14"/>
          </p:nvPr>
        </p:nvSpPr>
        <p:spPr>
          <a:xfrm>
            <a:off x="457199" y="1555199"/>
            <a:ext cx="4686301" cy="2415600"/>
          </a:xfrm>
        </p:spPr>
        <p:txBody>
          <a:bodyPr/>
          <a:lstStyle/>
          <a:p>
            <a:pPr marL="432" indent="0">
              <a:buNone/>
            </a:pPr>
            <a:r>
              <a:rPr lang="en-IN" sz="2400" dirty="0"/>
              <a:t>A </a:t>
            </a:r>
            <a:r>
              <a:rPr lang="en-IN" sz="2400" b="1" dirty="0"/>
              <a:t>hypertonic solution</a:t>
            </a:r>
          </a:p>
          <a:p>
            <a:r>
              <a:rPr lang="en-IN" sz="2400" dirty="0"/>
              <a:t>has a higher solute concentration than R</a:t>
            </a:r>
            <a:r>
              <a:rPr lang="en-IN" sz="100" dirty="0"/>
              <a:t> </a:t>
            </a:r>
            <a:r>
              <a:rPr lang="en-IN" sz="2400" dirty="0"/>
              <a:t>B</a:t>
            </a:r>
            <a:r>
              <a:rPr lang="en-IN" sz="100" dirty="0"/>
              <a:t> </a:t>
            </a:r>
            <a:r>
              <a:rPr lang="en-IN" sz="2400" dirty="0"/>
              <a:t>Cs</a:t>
            </a:r>
          </a:p>
          <a:p>
            <a:r>
              <a:rPr lang="en-IN" sz="2400" dirty="0"/>
              <a:t>causes </a:t>
            </a:r>
            <a:r>
              <a:rPr lang="en-IN" sz="2400" b="1" dirty="0"/>
              <a:t>crenation</a:t>
            </a:r>
            <a:r>
              <a:rPr lang="en-IN" sz="2400" dirty="0"/>
              <a:t>: R</a:t>
            </a:r>
            <a:r>
              <a:rPr lang="en-IN" sz="100" dirty="0"/>
              <a:t> </a:t>
            </a:r>
            <a:r>
              <a:rPr lang="en-IN" sz="2400" dirty="0"/>
              <a:t>B</a:t>
            </a:r>
            <a:r>
              <a:rPr lang="en-IN" sz="100" dirty="0"/>
              <a:t> </a:t>
            </a:r>
            <a:r>
              <a:rPr lang="en-IN" sz="2400" dirty="0"/>
              <a:t>Cs shrink in size</a:t>
            </a:r>
          </a:p>
        </p:txBody>
      </p:sp>
      <p:sp>
        <p:nvSpPr>
          <p:cNvPr id="5" name="Content Placeholder 4">
            <a:extLst>
              <a:ext uri="{FF2B5EF4-FFF2-40B4-BE49-F238E27FC236}">
                <a16:creationId xmlns:a16="http://schemas.microsoft.com/office/drawing/2014/main" id="{B338FD97-F4C0-4049-83B3-1EA2219181C2}"/>
              </a:ext>
            </a:extLst>
          </p:cNvPr>
          <p:cNvSpPr>
            <a:spLocks noGrp="1"/>
          </p:cNvSpPr>
          <p:nvPr>
            <p:ph sz="quarter" idx="15"/>
          </p:nvPr>
        </p:nvSpPr>
        <p:spPr>
          <a:xfrm>
            <a:off x="457200" y="4495652"/>
            <a:ext cx="4362450" cy="1238575"/>
          </a:xfrm>
        </p:spPr>
        <p:txBody>
          <a:bodyPr/>
          <a:lstStyle/>
          <a:p>
            <a:pPr marL="0" indent="0">
              <a:buNone/>
            </a:pPr>
            <a:r>
              <a:rPr lang="en-IN" sz="2400" dirty="0"/>
              <a:t>In a hypertonic solution, water goes out of the cells by osmosis.</a:t>
            </a:r>
          </a:p>
        </p:txBody>
      </p:sp>
      <p:pic>
        <p:nvPicPr>
          <p:cNvPr id="6" name="Content Placeholder 5" descr="Crenation. In a hypertonic solution water leaves the red blood cell, causing it to shrink. More water leaves the blood cells than enters. Cells are shrunken, have no distinct shape, and are covered in nodules.">
            <a:extLst>
              <a:ext uri="{FF2B5EF4-FFF2-40B4-BE49-F238E27FC236}">
                <a16:creationId xmlns:a16="http://schemas.microsoft.com/office/drawing/2014/main" id="{9CE0034C-C81A-4EA6-ABE0-FACBFD517459}"/>
              </a:ext>
            </a:extLst>
          </p:cNvPr>
          <p:cNvPicPr>
            <a:picLocks noGrp="1" noChangeAspect="1"/>
          </p:cNvPicPr>
          <p:nvPr>
            <p:ph sz="quarter" idx="16"/>
          </p:nvPr>
        </p:nvPicPr>
        <p:blipFill>
          <a:blip r:embed="rId2"/>
          <a:stretch>
            <a:fillRect/>
          </a:stretch>
        </p:blipFill>
        <p:spPr>
          <a:xfrm>
            <a:off x="6392409" y="1555200"/>
            <a:ext cx="1658256" cy="3060457"/>
          </a:xfrm>
          <a:prstGeom prst="rect">
            <a:avLst/>
          </a:prstGeom>
        </p:spPr>
      </p:pic>
      <p:sp>
        <p:nvSpPr>
          <p:cNvPr id="7" name="Content Placeholder 6">
            <a:extLst>
              <a:ext uri="{FF2B5EF4-FFF2-40B4-BE49-F238E27FC236}">
                <a16:creationId xmlns:a16="http://schemas.microsoft.com/office/drawing/2014/main" id="{7C93DCC4-9242-4140-95B8-E293C10C9F1D}"/>
              </a:ext>
            </a:extLst>
          </p:cNvPr>
          <p:cNvSpPr>
            <a:spLocks noGrp="1"/>
          </p:cNvSpPr>
          <p:nvPr>
            <p:ph sz="quarter" idx="17"/>
          </p:nvPr>
        </p:nvSpPr>
        <p:spPr>
          <a:xfrm>
            <a:off x="5200650" y="4759321"/>
            <a:ext cx="3486150" cy="1470029"/>
          </a:xfrm>
        </p:spPr>
        <p:txBody>
          <a:bodyPr/>
          <a:lstStyle/>
          <a:p>
            <a:pPr marL="360000" indent="-360000">
              <a:buNone/>
            </a:pPr>
            <a:r>
              <a:rPr lang="en-IN" sz="2000" b="1" dirty="0"/>
              <a:t>(c)</a:t>
            </a:r>
            <a:r>
              <a:rPr lang="en-IN" sz="2000" dirty="0"/>
              <a:t> Crenation: In a hypertonic solution, water leaves the red blood cell, causing it to shrink.</a:t>
            </a:r>
          </a:p>
        </p:txBody>
      </p:sp>
    </p:spTree>
    <p:extLst>
      <p:ext uri="{BB962C8B-B14F-4D97-AF65-F5344CB8AC3E}">
        <p14:creationId xmlns:p14="http://schemas.microsoft.com/office/powerpoint/2010/main" val="36198738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4E19-4086-4F4D-B7B9-865D509086E3}"/>
              </a:ext>
            </a:extLst>
          </p:cNvPr>
          <p:cNvSpPr>
            <a:spLocks noGrp="1"/>
          </p:cNvSpPr>
          <p:nvPr>
            <p:ph type="title"/>
          </p:nvPr>
        </p:nvSpPr>
        <p:spPr/>
        <p:txBody>
          <a:bodyPr/>
          <a:lstStyle/>
          <a:p>
            <a:r>
              <a:rPr lang="en-IN" dirty="0"/>
              <a:t>Dialysis</a:t>
            </a:r>
          </a:p>
        </p:txBody>
      </p:sp>
      <p:sp>
        <p:nvSpPr>
          <p:cNvPr id="3" name="Content Placeholder 2">
            <a:extLst>
              <a:ext uri="{FF2B5EF4-FFF2-40B4-BE49-F238E27FC236}">
                <a16:creationId xmlns:a16="http://schemas.microsoft.com/office/drawing/2014/main" id="{61A862C4-F7EF-495A-95A5-990D0C9D21F3}"/>
              </a:ext>
            </a:extLst>
          </p:cNvPr>
          <p:cNvSpPr>
            <a:spLocks noGrp="1"/>
          </p:cNvSpPr>
          <p:nvPr>
            <p:ph sz="quarter" idx="13"/>
          </p:nvPr>
        </p:nvSpPr>
        <p:spPr>
          <a:xfrm>
            <a:off x="457200" y="1556326"/>
            <a:ext cx="4267200" cy="4520623"/>
          </a:xfrm>
        </p:spPr>
        <p:txBody>
          <a:bodyPr/>
          <a:lstStyle/>
          <a:p>
            <a:pPr marL="432" indent="0">
              <a:buNone/>
            </a:pPr>
            <a:r>
              <a:rPr lang="en-IN" sz="2400" dirty="0"/>
              <a:t>In </a:t>
            </a:r>
            <a:r>
              <a:rPr lang="en-IN" sz="2400" b="1" dirty="0"/>
              <a:t>dialysis,</a:t>
            </a:r>
          </a:p>
          <a:p>
            <a:r>
              <a:rPr lang="en-IN" sz="2400" dirty="0"/>
              <a:t>solvent and small solute particles pass through an artificial membrane</a:t>
            </a:r>
          </a:p>
          <a:p>
            <a:r>
              <a:rPr lang="en-IN" sz="2400" dirty="0"/>
              <a:t>large particles are retained inside</a:t>
            </a:r>
          </a:p>
          <a:p>
            <a:r>
              <a:rPr lang="en-IN" sz="2400" dirty="0"/>
              <a:t>waste particles such as urea from blood are removed using hemodialysis (artificial kidney)</a:t>
            </a:r>
          </a:p>
        </p:txBody>
      </p:sp>
      <p:pic>
        <p:nvPicPr>
          <p:cNvPr id="6" name="Content Placeholder 5" descr="A beaker contains a cellophane bag with both solution particles and colloidal particles inside. For long description in Notes pane, press F6.">
            <a:extLst>
              <a:ext uri="{FF2B5EF4-FFF2-40B4-BE49-F238E27FC236}">
                <a16:creationId xmlns:a16="http://schemas.microsoft.com/office/drawing/2014/main" id="{05951EEF-1B10-4EF5-906E-3F1EAA0046C5}"/>
              </a:ext>
            </a:extLst>
          </p:cNvPr>
          <p:cNvPicPr>
            <a:picLocks noGrp="1" noChangeAspect="1"/>
          </p:cNvPicPr>
          <p:nvPr>
            <p:ph sz="quarter" idx="14"/>
          </p:nvPr>
        </p:nvPicPr>
        <p:blipFill>
          <a:blip r:embed="rId3"/>
          <a:stretch>
            <a:fillRect/>
          </a:stretch>
        </p:blipFill>
        <p:spPr>
          <a:xfrm>
            <a:off x="4986207" y="1556326"/>
            <a:ext cx="3700593" cy="2566638"/>
          </a:xfrm>
          <a:prstGeom prst="rect">
            <a:avLst/>
          </a:prstGeom>
        </p:spPr>
      </p:pic>
    </p:spTree>
    <p:extLst>
      <p:ext uri="{BB962C8B-B14F-4D97-AF65-F5344CB8AC3E}">
        <p14:creationId xmlns:p14="http://schemas.microsoft.com/office/powerpoint/2010/main" val="21786493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Learning Check 2</a:t>
            </a:r>
          </a:p>
        </p:txBody>
      </p:sp>
      <p:sp>
        <p:nvSpPr>
          <p:cNvPr id="6" name="Content Placeholder 5"/>
          <p:cNvSpPr>
            <a:spLocks noGrp="1"/>
          </p:cNvSpPr>
          <p:nvPr>
            <p:ph sz="quarter" idx="14"/>
          </p:nvPr>
        </p:nvSpPr>
        <p:spPr>
          <a:xfrm>
            <a:off x="457200" y="1557338"/>
            <a:ext cx="6953534" cy="494835"/>
          </a:xfrm>
        </p:spPr>
        <p:txBody>
          <a:bodyPr/>
          <a:lstStyle/>
          <a:p>
            <a:pPr marL="432" indent="0">
              <a:buNone/>
            </a:pPr>
            <a:r>
              <a:rPr lang="en-IN" sz="2400" dirty="0"/>
              <a:t>Indicate whether each of the following solutions is</a:t>
            </a:r>
          </a:p>
        </p:txBody>
      </p:sp>
      <p:sp>
        <p:nvSpPr>
          <p:cNvPr id="7" name="Content Placeholder 6"/>
          <p:cNvSpPr>
            <a:spLocks noGrp="1"/>
          </p:cNvSpPr>
          <p:nvPr>
            <p:ph sz="quarter" idx="15"/>
          </p:nvPr>
        </p:nvSpPr>
        <p:spPr>
          <a:xfrm>
            <a:off x="454672" y="2258546"/>
            <a:ext cx="1578844" cy="430063"/>
          </a:xfrm>
        </p:spPr>
        <p:txBody>
          <a:bodyPr/>
          <a:lstStyle/>
          <a:p>
            <a:pPr marL="432" indent="0">
              <a:buNone/>
            </a:pPr>
            <a:r>
              <a:rPr lang="en-IN" sz="2400" dirty="0">
                <a:solidFill>
                  <a:schemeClr val="tx2"/>
                </a:solidFill>
              </a:rPr>
              <a:t>A.</a:t>
            </a:r>
            <a:r>
              <a:rPr lang="en-IN" sz="2400" dirty="0"/>
              <a:t> isotonic</a:t>
            </a:r>
          </a:p>
        </p:txBody>
      </p:sp>
      <p:sp>
        <p:nvSpPr>
          <p:cNvPr id="9" name="Content Placeholder 8"/>
          <p:cNvSpPr>
            <a:spLocks noGrp="1"/>
          </p:cNvSpPr>
          <p:nvPr>
            <p:ph sz="quarter" idx="17"/>
          </p:nvPr>
        </p:nvSpPr>
        <p:spPr>
          <a:xfrm>
            <a:off x="2497540" y="2258546"/>
            <a:ext cx="1924335" cy="430063"/>
          </a:xfrm>
        </p:spPr>
        <p:txBody>
          <a:bodyPr/>
          <a:lstStyle/>
          <a:p>
            <a:pPr marL="432" indent="0">
              <a:buNone/>
            </a:pPr>
            <a:r>
              <a:rPr lang="en-IN" sz="2400" dirty="0">
                <a:solidFill>
                  <a:schemeClr val="tx2"/>
                </a:solidFill>
              </a:rPr>
              <a:t>B.</a:t>
            </a:r>
            <a:r>
              <a:rPr lang="en-IN" sz="2400" dirty="0"/>
              <a:t> hypotonic</a:t>
            </a:r>
          </a:p>
        </p:txBody>
      </p:sp>
      <p:sp>
        <p:nvSpPr>
          <p:cNvPr id="10" name="Content Placeholder 9"/>
          <p:cNvSpPr>
            <a:spLocks noGrp="1"/>
          </p:cNvSpPr>
          <p:nvPr>
            <p:ph sz="quarter" idx="18"/>
          </p:nvPr>
        </p:nvSpPr>
        <p:spPr>
          <a:xfrm>
            <a:off x="4749420" y="2258546"/>
            <a:ext cx="1937983" cy="430063"/>
          </a:xfrm>
        </p:spPr>
        <p:txBody>
          <a:bodyPr/>
          <a:lstStyle/>
          <a:p>
            <a:pPr marL="432" indent="0">
              <a:buNone/>
            </a:pPr>
            <a:r>
              <a:rPr lang="en-IN" sz="2400" dirty="0">
                <a:solidFill>
                  <a:schemeClr val="tx2"/>
                </a:solidFill>
              </a:rPr>
              <a:t>C.</a:t>
            </a:r>
            <a:r>
              <a:rPr lang="en-IN" sz="2400" dirty="0"/>
              <a:t> hypertonic</a:t>
            </a:r>
          </a:p>
        </p:txBody>
      </p:sp>
      <p:sp>
        <p:nvSpPr>
          <p:cNvPr id="11" name="Content Placeholder 10"/>
          <p:cNvSpPr>
            <a:spLocks noGrp="1"/>
          </p:cNvSpPr>
          <p:nvPr>
            <p:ph sz="quarter" idx="19"/>
          </p:nvPr>
        </p:nvSpPr>
        <p:spPr>
          <a:xfrm>
            <a:off x="454672" y="2894982"/>
            <a:ext cx="8234655" cy="2277519"/>
          </a:xfrm>
        </p:spPr>
        <p:txBody>
          <a:bodyPr/>
          <a:lstStyle/>
          <a:p>
            <a:pPr marL="432000" indent="-432000">
              <a:buFont typeface="+mj-lt"/>
              <a:buAutoNum type="arabicPeriod"/>
            </a:pPr>
            <a:r>
              <a:rPr lang="fr-FR" sz="2400" dirty="0" err="1">
                <a:solidFill>
                  <a:schemeClr val="tx1"/>
                </a:solidFill>
              </a:rPr>
              <a:t>Fill</a:t>
            </a:r>
            <a:r>
              <a:rPr lang="fr-FR" sz="2400" dirty="0">
                <a:solidFill>
                  <a:schemeClr val="tx1"/>
                </a:solidFill>
              </a:rPr>
              <a:t> in the </a:t>
            </a:r>
            <a:r>
              <a:rPr lang="fr-FR" sz="2400" dirty="0" err="1">
                <a:solidFill>
                  <a:schemeClr val="tx1"/>
                </a:solidFill>
              </a:rPr>
              <a:t>blank</a:t>
            </a:r>
            <a:r>
              <a:rPr lang="fr-FR" sz="1600" dirty="0">
                <a:solidFill>
                  <a:schemeClr val="tx1"/>
                </a:solidFill>
              </a:rPr>
              <a:t> </a:t>
            </a:r>
            <a:r>
              <a:rPr lang="fr-FR" sz="2400" dirty="0">
                <a:solidFill>
                  <a:schemeClr val="tx1"/>
                </a:solidFill>
              </a:rPr>
              <a:t>2% N</a:t>
            </a:r>
            <a:r>
              <a:rPr lang="fr-FR" sz="300" dirty="0">
                <a:solidFill>
                  <a:schemeClr val="tx1"/>
                </a:solidFill>
              </a:rPr>
              <a:t> </a:t>
            </a:r>
            <a:r>
              <a:rPr lang="fr-FR" sz="2400" dirty="0">
                <a:solidFill>
                  <a:schemeClr val="tx1"/>
                </a:solidFill>
              </a:rPr>
              <a:t>a</a:t>
            </a:r>
            <a:r>
              <a:rPr lang="fr-FR" sz="300" dirty="0">
                <a:solidFill>
                  <a:schemeClr val="tx1"/>
                </a:solidFill>
              </a:rPr>
              <a:t> </a:t>
            </a:r>
            <a:r>
              <a:rPr lang="fr-FR" sz="2400" dirty="0">
                <a:solidFill>
                  <a:schemeClr val="tx1"/>
                </a:solidFill>
              </a:rPr>
              <a:t>C</a:t>
            </a:r>
            <a:r>
              <a:rPr lang="fr-FR" sz="300" dirty="0">
                <a:solidFill>
                  <a:schemeClr val="tx1"/>
                </a:solidFill>
              </a:rPr>
              <a:t> </a:t>
            </a:r>
            <a:r>
              <a:rPr lang="fr-FR" sz="2400" dirty="0">
                <a:solidFill>
                  <a:schemeClr val="tx1"/>
                </a:solidFill>
              </a:rPr>
              <a:t>l solution</a:t>
            </a:r>
          </a:p>
          <a:p>
            <a:pPr marL="432000" indent="-432000">
              <a:buFont typeface="+mj-lt"/>
              <a:buAutoNum type="arabicPeriod"/>
            </a:pPr>
            <a:r>
              <a:rPr lang="fr-FR" sz="2400" dirty="0" err="1">
                <a:solidFill>
                  <a:schemeClr val="tx1"/>
                </a:solidFill>
              </a:rPr>
              <a:t>Fill</a:t>
            </a:r>
            <a:r>
              <a:rPr lang="fr-FR" sz="2400" dirty="0">
                <a:solidFill>
                  <a:schemeClr val="tx1"/>
                </a:solidFill>
              </a:rPr>
              <a:t> in the </a:t>
            </a:r>
            <a:r>
              <a:rPr lang="fr-FR" sz="2400" dirty="0" err="1">
                <a:solidFill>
                  <a:schemeClr val="tx1"/>
                </a:solidFill>
              </a:rPr>
              <a:t>blank</a:t>
            </a:r>
            <a:r>
              <a:rPr lang="fr-FR" sz="1600" dirty="0">
                <a:solidFill>
                  <a:schemeClr val="tx1"/>
                </a:solidFill>
              </a:rPr>
              <a:t> </a:t>
            </a:r>
            <a:r>
              <a:rPr lang="fr-FR" sz="2400" dirty="0">
                <a:solidFill>
                  <a:schemeClr val="tx1"/>
                </a:solidFill>
              </a:rPr>
              <a:t>1% glucose solution</a:t>
            </a:r>
          </a:p>
          <a:p>
            <a:pPr marL="432000" indent="-432000">
              <a:buFont typeface="+mj-lt"/>
              <a:buAutoNum type="arabicPeriod"/>
            </a:pPr>
            <a:r>
              <a:rPr lang="fr-FR" sz="2400" dirty="0" err="1">
                <a:solidFill>
                  <a:schemeClr val="tx1"/>
                </a:solidFill>
              </a:rPr>
              <a:t>Fill</a:t>
            </a:r>
            <a:r>
              <a:rPr lang="fr-FR" sz="2400" dirty="0">
                <a:solidFill>
                  <a:schemeClr val="tx1"/>
                </a:solidFill>
              </a:rPr>
              <a:t> in the </a:t>
            </a:r>
            <a:r>
              <a:rPr lang="fr-FR" sz="2400" dirty="0" err="1">
                <a:solidFill>
                  <a:schemeClr val="tx1"/>
                </a:solidFill>
              </a:rPr>
              <a:t>blank</a:t>
            </a:r>
            <a:r>
              <a:rPr lang="fr-FR" sz="1600" dirty="0">
                <a:solidFill>
                  <a:schemeClr val="tx1"/>
                </a:solidFill>
              </a:rPr>
              <a:t> </a:t>
            </a:r>
            <a:r>
              <a:rPr lang="fr-FR" sz="2400" dirty="0">
                <a:solidFill>
                  <a:schemeClr val="tx1"/>
                </a:solidFill>
              </a:rPr>
              <a:t>0.5% N</a:t>
            </a:r>
            <a:r>
              <a:rPr lang="fr-FR" sz="300" dirty="0">
                <a:solidFill>
                  <a:schemeClr val="tx1"/>
                </a:solidFill>
              </a:rPr>
              <a:t> </a:t>
            </a:r>
            <a:r>
              <a:rPr lang="fr-FR" sz="2400" dirty="0">
                <a:solidFill>
                  <a:schemeClr val="tx1"/>
                </a:solidFill>
              </a:rPr>
              <a:t>a</a:t>
            </a:r>
            <a:r>
              <a:rPr lang="fr-FR" sz="300" dirty="0">
                <a:solidFill>
                  <a:schemeClr val="tx1"/>
                </a:solidFill>
              </a:rPr>
              <a:t> </a:t>
            </a:r>
            <a:r>
              <a:rPr lang="fr-FR" sz="2400" dirty="0">
                <a:solidFill>
                  <a:schemeClr val="tx1"/>
                </a:solidFill>
              </a:rPr>
              <a:t>C</a:t>
            </a:r>
            <a:r>
              <a:rPr lang="fr-FR" sz="300" dirty="0">
                <a:solidFill>
                  <a:schemeClr val="tx1"/>
                </a:solidFill>
              </a:rPr>
              <a:t> </a:t>
            </a:r>
            <a:r>
              <a:rPr lang="fr-FR" sz="2400" dirty="0">
                <a:solidFill>
                  <a:schemeClr val="tx1"/>
                </a:solidFill>
              </a:rPr>
              <a:t>l solution</a:t>
            </a:r>
          </a:p>
          <a:p>
            <a:pPr marL="432000" indent="-432000">
              <a:buFont typeface="+mj-lt"/>
              <a:buAutoNum type="arabicPeriod"/>
            </a:pPr>
            <a:r>
              <a:rPr lang="fr-FR" sz="2400" dirty="0" err="1">
                <a:solidFill>
                  <a:schemeClr val="tx1"/>
                </a:solidFill>
              </a:rPr>
              <a:t>Fill</a:t>
            </a:r>
            <a:r>
              <a:rPr lang="fr-FR" sz="2400" dirty="0">
                <a:solidFill>
                  <a:schemeClr val="tx1"/>
                </a:solidFill>
              </a:rPr>
              <a:t> in the </a:t>
            </a:r>
            <a:r>
              <a:rPr lang="fr-FR" sz="2400" dirty="0" err="1">
                <a:solidFill>
                  <a:schemeClr val="tx1"/>
                </a:solidFill>
              </a:rPr>
              <a:t>blank</a:t>
            </a:r>
            <a:r>
              <a:rPr lang="fr-FR" sz="1600" dirty="0">
                <a:solidFill>
                  <a:schemeClr val="tx1"/>
                </a:solidFill>
              </a:rPr>
              <a:t> </a:t>
            </a:r>
            <a:r>
              <a:rPr lang="fr-FR" sz="2400" dirty="0">
                <a:solidFill>
                  <a:schemeClr val="tx1"/>
                </a:solidFill>
              </a:rPr>
              <a:t>5% glucose solution</a:t>
            </a:r>
            <a:endParaRPr lang="en-IN" sz="2400" dirty="0">
              <a:solidFill>
                <a:schemeClr val="tx1"/>
              </a:solidFill>
            </a:endParaRPr>
          </a:p>
        </p:txBody>
      </p:sp>
      <p:cxnSp>
        <p:nvCxnSpPr>
          <p:cNvPr id="12" name="Straight Connector 11">
            <a:extLst>
              <a:ext uri="{FF2B5EF4-FFF2-40B4-BE49-F238E27FC236}">
                <a16:creationId xmlns:a16="http://schemas.microsoft.com/office/drawing/2014/main" id="{2465BE19-C1BD-4804-9CE3-BC8B0D2EE25B}"/>
              </a:ext>
              <a:ext uri="{C183D7F6-B498-43B3-948B-1728B52AA6E4}">
                <adec:decorative xmlns:adec="http://schemas.microsoft.com/office/drawing/2017/decorative" val="1"/>
              </a:ext>
            </a:extLst>
          </p:cNvPr>
          <p:cNvCxnSpPr/>
          <p:nvPr/>
        </p:nvCxnSpPr>
        <p:spPr>
          <a:xfrm>
            <a:off x="987918" y="3263153"/>
            <a:ext cx="190540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1D055AB-907B-4DCA-8682-867BCAFE10D7}"/>
              </a:ext>
              <a:ext uri="{C183D7F6-B498-43B3-948B-1728B52AA6E4}">
                <adec:decorative xmlns:adec="http://schemas.microsoft.com/office/drawing/2017/decorative" val="1"/>
              </a:ext>
            </a:extLst>
          </p:cNvPr>
          <p:cNvCxnSpPr/>
          <p:nvPr/>
        </p:nvCxnSpPr>
        <p:spPr>
          <a:xfrm>
            <a:off x="987918" y="3845859"/>
            <a:ext cx="190540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7337BF6-C14B-4FBA-83CA-08AA26463271}"/>
              </a:ext>
              <a:ext uri="{C183D7F6-B498-43B3-948B-1728B52AA6E4}">
                <adec:decorative xmlns:adec="http://schemas.microsoft.com/office/drawing/2017/decorative" val="1"/>
              </a:ext>
            </a:extLst>
          </p:cNvPr>
          <p:cNvCxnSpPr/>
          <p:nvPr/>
        </p:nvCxnSpPr>
        <p:spPr>
          <a:xfrm>
            <a:off x="974270" y="4383742"/>
            <a:ext cx="190540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D6B7D29-40A3-46E3-988C-1DD95EB3FA39}"/>
              </a:ext>
              <a:ext uri="{C183D7F6-B498-43B3-948B-1728B52AA6E4}">
                <adec:decorative xmlns:adec="http://schemas.microsoft.com/office/drawing/2017/decorative" val="1"/>
              </a:ext>
            </a:extLst>
          </p:cNvPr>
          <p:cNvCxnSpPr/>
          <p:nvPr/>
        </p:nvCxnSpPr>
        <p:spPr>
          <a:xfrm>
            <a:off x="933326" y="4948920"/>
            <a:ext cx="1946351"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0659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Solution 2</a:t>
            </a:r>
          </a:p>
        </p:txBody>
      </p:sp>
      <p:sp>
        <p:nvSpPr>
          <p:cNvPr id="6" name="Content Placeholder 5"/>
          <p:cNvSpPr>
            <a:spLocks noGrp="1"/>
          </p:cNvSpPr>
          <p:nvPr>
            <p:ph sz="quarter" idx="14"/>
          </p:nvPr>
        </p:nvSpPr>
        <p:spPr>
          <a:xfrm>
            <a:off x="457200" y="1557338"/>
            <a:ext cx="6953534" cy="494835"/>
          </a:xfrm>
        </p:spPr>
        <p:txBody>
          <a:bodyPr/>
          <a:lstStyle/>
          <a:p>
            <a:pPr marL="432" indent="0">
              <a:buNone/>
            </a:pPr>
            <a:r>
              <a:rPr lang="en-IN" sz="2400" dirty="0"/>
              <a:t>Indicate whether each of the following solutions is</a:t>
            </a:r>
          </a:p>
        </p:txBody>
      </p:sp>
      <p:sp>
        <p:nvSpPr>
          <p:cNvPr id="7" name="Content Placeholder 6"/>
          <p:cNvSpPr>
            <a:spLocks noGrp="1"/>
          </p:cNvSpPr>
          <p:nvPr>
            <p:ph sz="quarter" idx="15"/>
          </p:nvPr>
        </p:nvSpPr>
        <p:spPr>
          <a:xfrm>
            <a:off x="454672" y="2258546"/>
            <a:ext cx="1578844" cy="430063"/>
          </a:xfrm>
        </p:spPr>
        <p:txBody>
          <a:bodyPr/>
          <a:lstStyle/>
          <a:p>
            <a:pPr marL="432" indent="0">
              <a:buNone/>
            </a:pPr>
            <a:r>
              <a:rPr lang="en-IN" sz="2400" dirty="0">
                <a:solidFill>
                  <a:schemeClr val="tx2"/>
                </a:solidFill>
              </a:rPr>
              <a:t>A.</a:t>
            </a:r>
            <a:r>
              <a:rPr lang="en-IN" sz="2400" dirty="0"/>
              <a:t> isotonic</a:t>
            </a:r>
          </a:p>
        </p:txBody>
      </p:sp>
      <p:sp>
        <p:nvSpPr>
          <p:cNvPr id="9" name="Content Placeholder 8"/>
          <p:cNvSpPr>
            <a:spLocks noGrp="1"/>
          </p:cNvSpPr>
          <p:nvPr>
            <p:ph sz="quarter" idx="17"/>
          </p:nvPr>
        </p:nvSpPr>
        <p:spPr>
          <a:xfrm>
            <a:off x="2497540" y="2258546"/>
            <a:ext cx="1924335" cy="430063"/>
          </a:xfrm>
        </p:spPr>
        <p:txBody>
          <a:bodyPr/>
          <a:lstStyle/>
          <a:p>
            <a:pPr marL="432" indent="0">
              <a:buNone/>
            </a:pPr>
            <a:r>
              <a:rPr lang="en-IN" sz="2400" dirty="0">
                <a:solidFill>
                  <a:schemeClr val="tx2"/>
                </a:solidFill>
              </a:rPr>
              <a:t>B.</a:t>
            </a:r>
            <a:r>
              <a:rPr lang="en-IN" sz="2400" dirty="0"/>
              <a:t> hypotonic</a:t>
            </a:r>
          </a:p>
        </p:txBody>
      </p:sp>
      <p:sp>
        <p:nvSpPr>
          <p:cNvPr id="10" name="Content Placeholder 9"/>
          <p:cNvSpPr>
            <a:spLocks noGrp="1"/>
          </p:cNvSpPr>
          <p:nvPr>
            <p:ph sz="quarter" idx="18"/>
          </p:nvPr>
        </p:nvSpPr>
        <p:spPr>
          <a:xfrm>
            <a:off x="4749420" y="2258546"/>
            <a:ext cx="1937983" cy="430063"/>
          </a:xfrm>
        </p:spPr>
        <p:txBody>
          <a:bodyPr/>
          <a:lstStyle/>
          <a:p>
            <a:pPr marL="432" indent="0">
              <a:buNone/>
            </a:pPr>
            <a:r>
              <a:rPr lang="en-IN" sz="2400" dirty="0">
                <a:solidFill>
                  <a:schemeClr val="tx2"/>
                </a:solidFill>
              </a:rPr>
              <a:t>C.</a:t>
            </a:r>
            <a:r>
              <a:rPr lang="en-IN" sz="2400" dirty="0"/>
              <a:t> hypertonic</a:t>
            </a:r>
          </a:p>
        </p:txBody>
      </p:sp>
      <p:sp>
        <p:nvSpPr>
          <p:cNvPr id="11" name="Content Placeholder 10"/>
          <p:cNvSpPr>
            <a:spLocks noGrp="1"/>
          </p:cNvSpPr>
          <p:nvPr>
            <p:ph sz="quarter" idx="19"/>
          </p:nvPr>
        </p:nvSpPr>
        <p:spPr>
          <a:xfrm>
            <a:off x="454672" y="2894982"/>
            <a:ext cx="8234655" cy="2277519"/>
          </a:xfrm>
        </p:spPr>
        <p:txBody>
          <a:bodyPr/>
          <a:lstStyle/>
          <a:p>
            <a:pPr marL="432000" indent="-432000">
              <a:buFont typeface="+mj-lt"/>
              <a:buAutoNum type="arabicPeriod"/>
            </a:pPr>
            <a:r>
              <a:rPr lang="fr-FR" sz="2400" dirty="0">
                <a:solidFill>
                  <a:schemeClr val="tx1"/>
                </a:solidFill>
              </a:rPr>
              <a:t>C 2% N</a:t>
            </a:r>
            <a:r>
              <a:rPr lang="fr-FR" sz="100" dirty="0">
                <a:solidFill>
                  <a:schemeClr val="tx1"/>
                </a:solidFill>
              </a:rPr>
              <a:t> </a:t>
            </a:r>
            <a:r>
              <a:rPr lang="fr-FR" sz="2400" dirty="0">
                <a:solidFill>
                  <a:schemeClr val="tx1"/>
                </a:solidFill>
              </a:rPr>
              <a:t>a</a:t>
            </a:r>
            <a:r>
              <a:rPr lang="fr-FR" sz="100" dirty="0">
                <a:solidFill>
                  <a:schemeClr val="tx1"/>
                </a:solidFill>
              </a:rPr>
              <a:t> </a:t>
            </a:r>
            <a:r>
              <a:rPr lang="fr-FR" sz="2400" dirty="0">
                <a:solidFill>
                  <a:schemeClr val="tx1"/>
                </a:solidFill>
              </a:rPr>
              <a:t>C</a:t>
            </a:r>
            <a:r>
              <a:rPr lang="fr-FR" sz="100" dirty="0">
                <a:solidFill>
                  <a:schemeClr val="tx1"/>
                </a:solidFill>
              </a:rPr>
              <a:t> </a:t>
            </a:r>
            <a:r>
              <a:rPr lang="fr-FR" sz="2400" dirty="0">
                <a:solidFill>
                  <a:schemeClr val="tx1"/>
                </a:solidFill>
              </a:rPr>
              <a:t>l solution</a:t>
            </a:r>
          </a:p>
          <a:p>
            <a:pPr marL="432000" indent="-432000">
              <a:buFont typeface="+mj-lt"/>
              <a:buAutoNum type="arabicPeriod"/>
            </a:pPr>
            <a:r>
              <a:rPr lang="fr-FR" sz="2400" dirty="0">
                <a:solidFill>
                  <a:schemeClr val="tx1"/>
                </a:solidFill>
              </a:rPr>
              <a:t>B 1% glucose solution</a:t>
            </a:r>
          </a:p>
          <a:p>
            <a:pPr marL="432000" indent="-432000">
              <a:buFont typeface="+mj-lt"/>
              <a:buAutoNum type="arabicPeriod"/>
            </a:pPr>
            <a:r>
              <a:rPr lang="fr-FR" sz="2400" dirty="0">
                <a:solidFill>
                  <a:schemeClr val="tx1"/>
                </a:solidFill>
              </a:rPr>
              <a:t>B 0.5% N</a:t>
            </a:r>
            <a:r>
              <a:rPr lang="fr-FR" sz="100" dirty="0">
                <a:solidFill>
                  <a:schemeClr val="tx1"/>
                </a:solidFill>
              </a:rPr>
              <a:t> </a:t>
            </a:r>
            <a:r>
              <a:rPr lang="fr-FR" sz="2400" dirty="0">
                <a:solidFill>
                  <a:schemeClr val="tx1"/>
                </a:solidFill>
              </a:rPr>
              <a:t>a</a:t>
            </a:r>
            <a:r>
              <a:rPr lang="fr-FR" sz="100" dirty="0">
                <a:solidFill>
                  <a:schemeClr val="tx1"/>
                </a:solidFill>
              </a:rPr>
              <a:t> </a:t>
            </a:r>
            <a:r>
              <a:rPr lang="fr-FR" sz="2400" dirty="0">
                <a:solidFill>
                  <a:schemeClr val="tx1"/>
                </a:solidFill>
              </a:rPr>
              <a:t>C</a:t>
            </a:r>
            <a:r>
              <a:rPr lang="fr-FR" sz="100" dirty="0">
                <a:solidFill>
                  <a:schemeClr val="tx1"/>
                </a:solidFill>
              </a:rPr>
              <a:t> </a:t>
            </a:r>
            <a:r>
              <a:rPr lang="fr-FR" sz="2400" dirty="0">
                <a:solidFill>
                  <a:schemeClr val="tx1"/>
                </a:solidFill>
              </a:rPr>
              <a:t>l solution</a:t>
            </a:r>
          </a:p>
          <a:p>
            <a:pPr marL="432000" indent="-432000">
              <a:buFont typeface="+mj-lt"/>
              <a:buAutoNum type="arabicPeriod"/>
            </a:pPr>
            <a:r>
              <a:rPr lang="fr-FR" sz="2400" dirty="0">
                <a:solidFill>
                  <a:schemeClr val="tx1"/>
                </a:solidFill>
              </a:rPr>
              <a:t>A 5% glucose solution</a:t>
            </a:r>
            <a:endParaRPr lang="en-IN" sz="2400" dirty="0">
              <a:solidFill>
                <a:schemeClr val="tx1"/>
              </a:solidFill>
            </a:endParaRPr>
          </a:p>
        </p:txBody>
      </p:sp>
    </p:spTree>
    <p:extLst>
      <p:ext uri="{BB962C8B-B14F-4D97-AF65-F5344CB8AC3E}">
        <p14:creationId xmlns:p14="http://schemas.microsoft.com/office/powerpoint/2010/main" val="12346049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3</a:t>
            </a:r>
          </a:p>
        </p:txBody>
      </p:sp>
      <p:sp>
        <p:nvSpPr>
          <p:cNvPr id="4" name="Content Placeholder 3"/>
          <p:cNvSpPr>
            <a:spLocks noGrp="1"/>
          </p:cNvSpPr>
          <p:nvPr>
            <p:ph sz="quarter" idx="14"/>
          </p:nvPr>
        </p:nvSpPr>
        <p:spPr>
          <a:xfrm>
            <a:off x="457200" y="1557338"/>
            <a:ext cx="7813343" cy="817372"/>
          </a:xfrm>
        </p:spPr>
        <p:txBody>
          <a:bodyPr/>
          <a:lstStyle/>
          <a:p>
            <a:pPr marL="432" indent="0">
              <a:buNone/>
            </a:pPr>
            <a:r>
              <a:rPr lang="en-IN" sz="2200" dirty="0"/>
              <a:t>When placed in each of the following, indicate whether a red blood cell will</a:t>
            </a:r>
          </a:p>
        </p:txBody>
      </p:sp>
      <p:sp>
        <p:nvSpPr>
          <p:cNvPr id="5" name="Content Placeholder 4"/>
          <p:cNvSpPr>
            <a:spLocks noGrp="1"/>
          </p:cNvSpPr>
          <p:nvPr>
            <p:ph sz="quarter" idx="15"/>
          </p:nvPr>
        </p:nvSpPr>
        <p:spPr>
          <a:xfrm>
            <a:off x="454672" y="2581083"/>
            <a:ext cx="1906391" cy="394129"/>
          </a:xfrm>
        </p:spPr>
        <p:txBody>
          <a:bodyPr/>
          <a:lstStyle/>
          <a:p>
            <a:pPr marL="432" indent="0">
              <a:buNone/>
            </a:pPr>
            <a:r>
              <a:rPr lang="en-IN" sz="2200" dirty="0">
                <a:solidFill>
                  <a:schemeClr val="tx2"/>
                </a:solidFill>
              </a:rPr>
              <a:t>A.</a:t>
            </a:r>
            <a:r>
              <a:rPr lang="en-IN" sz="2200" dirty="0"/>
              <a:t> not change</a:t>
            </a:r>
          </a:p>
        </p:txBody>
      </p:sp>
      <p:sp>
        <p:nvSpPr>
          <p:cNvPr id="6" name="Content Placeholder 5"/>
          <p:cNvSpPr>
            <a:spLocks noGrp="1"/>
          </p:cNvSpPr>
          <p:nvPr>
            <p:ph sz="quarter" idx="17"/>
          </p:nvPr>
        </p:nvSpPr>
        <p:spPr>
          <a:xfrm>
            <a:off x="2511188" y="2581083"/>
            <a:ext cx="2852382" cy="394129"/>
          </a:xfrm>
        </p:spPr>
        <p:txBody>
          <a:bodyPr/>
          <a:lstStyle/>
          <a:p>
            <a:pPr marL="432" indent="0">
              <a:buNone/>
            </a:pPr>
            <a:r>
              <a:rPr lang="en-IN" sz="2200" dirty="0">
                <a:solidFill>
                  <a:schemeClr val="tx2"/>
                </a:solidFill>
              </a:rPr>
              <a:t>B.</a:t>
            </a:r>
            <a:r>
              <a:rPr lang="en-IN" sz="2200" dirty="0"/>
              <a:t> undergo </a:t>
            </a:r>
            <a:r>
              <a:rPr lang="en-IN" sz="2200" dirty="0" err="1"/>
              <a:t>hemolysis</a:t>
            </a:r>
            <a:endParaRPr lang="en-IN" sz="2200" dirty="0"/>
          </a:p>
        </p:txBody>
      </p:sp>
      <p:sp>
        <p:nvSpPr>
          <p:cNvPr id="7" name="Content Placeholder 6"/>
          <p:cNvSpPr>
            <a:spLocks noGrp="1"/>
          </p:cNvSpPr>
          <p:nvPr>
            <p:ph sz="quarter" idx="18"/>
          </p:nvPr>
        </p:nvSpPr>
        <p:spPr>
          <a:xfrm>
            <a:off x="5513694" y="2581083"/>
            <a:ext cx="2756849" cy="394129"/>
          </a:xfrm>
        </p:spPr>
        <p:txBody>
          <a:bodyPr/>
          <a:lstStyle/>
          <a:p>
            <a:pPr marL="432" indent="0">
              <a:buNone/>
            </a:pPr>
            <a:r>
              <a:rPr lang="en-IN" sz="2200" dirty="0">
                <a:solidFill>
                  <a:schemeClr val="tx2"/>
                </a:solidFill>
              </a:rPr>
              <a:t>C.</a:t>
            </a:r>
            <a:r>
              <a:rPr lang="en-IN" sz="2200" dirty="0"/>
              <a:t> undergo crenation</a:t>
            </a:r>
          </a:p>
        </p:txBody>
      </p:sp>
      <p:sp>
        <p:nvSpPr>
          <p:cNvPr id="8" name="Content Placeholder 7"/>
          <p:cNvSpPr>
            <a:spLocks noGrp="1"/>
          </p:cNvSpPr>
          <p:nvPr>
            <p:ph sz="quarter" idx="19"/>
          </p:nvPr>
        </p:nvSpPr>
        <p:spPr>
          <a:xfrm>
            <a:off x="454672" y="3330054"/>
            <a:ext cx="8234655" cy="2686186"/>
          </a:xfrm>
        </p:spPr>
        <p:txBody>
          <a:bodyPr/>
          <a:lstStyle/>
          <a:p>
            <a:pPr marL="432000" indent="-432000">
              <a:buFont typeface="+mj-lt"/>
              <a:buAutoNum type="arabicPeriod"/>
            </a:pPr>
            <a:r>
              <a:rPr lang="fr-FR" sz="2200" dirty="0" err="1">
                <a:solidFill>
                  <a:schemeClr val="tx1"/>
                </a:solidFill>
                <a:latin typeface="+mn-lt"/>
              </a:rPr>
              <a:t>Fill</a:t>
            </a:r>
            <a:r>
              <a:rPr lang="fr-FR" sz="2200" dirty="0">
                <a:solidFill>
                  <a:schemeClr val="tx1"/>
                </a:solidFill>
                <a:latin typeface="+mn-lt"/>
              </a:rPr>
              <a:t> in the </a:t>
            </a:r>
            <a:r>
              <a:rPr lang="fr-FR" sz="2200" dirty="0" err="1">
                <a:solidFill>
                  <a:schemeClr val="tx1"/>
                </a:solidFill>
                <a:latin typeface="+mn-lt"/>
              </a:rPr>
              <a:t>blank</a:t>
            </a:r>
            <a:r>
              <a:rPr lang="fr-FR" sz="2200" dirty="0">
                <a:solidFill>
                  <a:schemeClr val="tx1"/>
                </a:solidFill>
                <a:latin typeface="+mn-lt"/>
              </a:rPr>
              <a:t> 5% glucose solution</a:t>
            </a:r>
          </a:p>
          <a:p>
            <a:pPr marL="432000" indent="-432000">
              <a:buFont typeface="+mj-lt"/>
              <a:buAutoNum type="arabicPeriod"/>
            </a:pPr>
            <a:r>
              <a:rPr lang="fr-FR" sz="2200" dirty="0" err="1">
                <a:solidFill>
                  <a:schemeClr val="tx1"/>
                </a:solidFill>
                <a:latin typeface="+mn-lt"/>
              </a:rPr>
              <a:t>Fill</a:t>
            </a:r>
            <a:r>
              <a:rPr lang="fr-FR" sz="2200" dirty="0">
                <a:solidFill>
                  <a:schemeClr val="tx1"/>
                </a:solidFill>
                <a:latin typeface="+mn-lt"/>
              </a:rPr>
              <a:t> in the </a:t>
            </a:r>
            <a:r>
              <a:rPr lang="fr-FR" sz="2200" dirty="0" err="1">
                <a:solidFill>
                  <a:schemeClr val="tx1"/>
                </a:solidFill>
                <a:latin typeface="+mn-lt"/>
              </a:rPr>
              <a:t>blank</a:t>
            </a:r>
            <a:r>
              <a:rPr lang="fr-FR" sz="2200" dirty="0">
                <a:solidFill>
                  <a:schemeClr val="tx1"/>
                </a:solidFill>
                <a:latin typeface="+mn-lt"/>
              </a:rPr>
              <a:t> 1% glucose solution</a:t>
            </a:r>
          </a:p>
          <a:p>
            <a:pPr marL="432000" indent="-432000">
              <a:buFont typeface="+mj-lt"/>
              <a:buAutoNum type="arabicPeriod"/>
            </a:pPr>
            <a:r>
              <a:rPr lang="fr-FR" sz="2200" dirty="0" err="1">
                <a:solidFill>
                  <a:schemeClr val="tx1"/>
                </a:solidFill>
                <a:latin typeface="+mn-lt"/>
              </a:rPr>
              <a:t>Fill</a:t>
            </a:r>
            <a:r>
              <a:rPr lang="fr-FR" sz="2200" dirty="0">
                <a:solidFill>
                  <a:schemeClr val="tx1"/>
                </a:solidFill>
                <a:latin typeface="+mn-lt"/>
              </a:rPr>
              <a:t> in the </a:t>
            </a:r>
            <a:r>
              <a:rPr lang="fr-FR" sz="2200" dirty="0" err="1">
                <a:solidFill>
                  <a:schemeClr val="tx1"/>
                </a:solidFill>
                <a:latin typeface="+mn-lt"/>
              </a:rPr>
              <a:t>blank</a:t>
            </a:r>
            <a:r>
              <a:rPr lang="fr-FR" sz="2200" dirty="0">
                <a:solidFill>
                  <a:schemeClr val="tx1"/>
                </a:solidFill>
                <a:latin typeface="+mn-lt"/>
              </a:rPr>
              <a:t> 0.5% N</a:t>
            </a:r>
            <a:r>
              <a:rPr lang="fr-FR" sz="100" dirty="0">
                <a:solidFill>
                  <a:schemeClr val="tx1"/>
                </a:solidFill>
                <a:latin typeface="+mn-lt"/>
              </a:rPr>
              <a:t> </a:t>
            </a:r>
            <a:r>
              <a:rPr lang="fr-FR" sz="2200" dirty="0">
                <a:solidFill>
                  <a:schemeClr val="tx1"/>
                </a:solidFill>
                <a:latin typeface="+mn-lt"/>
              </a:rPr>
              <a:t>a</a:t>
            </a:r>
            <a:r>
              <a:rPr lang="fr-FR" sz="100" dirty="0">
                <a:solidFill>
                  <a:schemeClr val="tx1"/>
                </a:solidFill>
                <a:latin typeface="+mn-lt"/>
              </a:rPr>
              <a:t> </a:t>
            </a:r>
            <a:r>
              <a:rPr lang="fr-FR" sz="2200" dirty="0">
                <a:solidFill>
                  <a:schemeClr val="tx1"/>
                </a:solidFill>
                <a:latin typeface="+mn-lt"/>
              </a:rPr>
              <a:t>C</a:t>
            </a:r>
            <a:r>
              <a:rPr lang="fr-FR" sz="100" dirty="0">
                <a:solidFill>
                  <a:schemeClr val="tx1"/>
                </a:solidFill>
                <a:latin typeface="+mn-lt"/>
              </a:rPr>
              <a:t> </a:t>
            </a:r>
            <a:r>
              <a:rPr lang="fr-FR" sz="2200" dirty="0">
                <a:solidFill>
                  <a:schemeClr val="tx1"/>
                </a:solidFill>
                <a:latin typeface="+mn-lt"/>
              </a:rPr>
              <a:t>l solution</a:t>
            </a:r>
          </a:p>
          <a:p>
            <a:pPr marL="432000" indent="-432000">
              <a:buFont typeface="+mj-lt"/>
              <a:buAutoNum type="arabicPeriod"/>
            </a:pPr>
            <a:r>
              <a:rPr lang="fr-FR" sz="2200" dirty="0" err="1">
                <a:solidFill>
                  <a:schemeClr val="tx1"/>
                </a:solidFill>
                <a:latin typeface="+mn-lt"/>
              </a:rPr>
              <a:t>Fill</a:t>
            </a:r>
            <a:r>
              <a:rPr lang="fr-FR" sz="2200" dirty="0">
                <a:solidFill>
                  <a:schemeClr val="tx1"/>
                </a:solidFill>
                <a:latin typeface="+mn-lt"/>
              </a:rPr>
              <a:t> in the </a:t>
            </a:r>
            <a:r>
              <a:rPr lang="fr-FR" sz="2200" dirty="0" err="1">
                <a:solidFill>
                  <a:schemeClr val="tx1"/>
                </a:solidFill>
                <a:latin typeface="+mn-lt"/>
              </a:rPr>
              <a:t>blank</a:t>
            </a:r>
            <a:r>
              <a:rPr lang="fr-FR" sz="2200" dirty="0">
                <a:solidFill>
                  <a:schemeClr val="tx1"/>
                </a:solidFill>
                <a:latin typeface="+mn-lt"/>
              </a:rPr>
              <a:t> 2% N</a:t>
            </a:r>
            <a:r>
              <a:rPr lang="fr-FR" sz="100" dirty="0">
                <a:solidFill>
                  <a:schemeClr val="tx1"/>
                </a:solidFill>
                <a:latin typeface="+mn-lt"/>
              </a:rPr>
              <a:t> </a:t>
            </a:r>
            <a:r>
              <a:rPr lang="fr-FR" sz="2200" dirty="0">
                <a:solidFill>
                  <a:schemeClr val="tx1"/>
                </a:solidFill>
                <a:latin typeface="+mn-lt"/>
              </a:rPr>
              <a:t>a</a:t>
            </a:r>
            <a:r>
              <a:rPr lang="fr-FR" sz="100" dirty="0">
                <a:solidFill>
                  <a:schemeClr val="tx1"/>
                </a:solidFill>
                <a:latin typeface="+mn-lt"/>
              </a:rPr>
              <a:t> </a:t>
            </a:r>
            <a:r>
              <a:rPr lang="fr-FR" sz="2200" dirty="0">
                <a:solidFill>
                  <a:schemeClr val="tx1"/>
                </a:solidFill>
                <a:latin typeface="+mn-lt"/>
              </a:rPr>
              <a:t>C</a:t>
            </a:r>
            <a:r>
              <a:rPr lang="fr-FR" sz="100" dirty="0">
                <a:solidFill>
                  <a:schemeClr val="tx1"/>
                </a:solidFill>
                <a:latin typeface="+mn-lt"/>
              </a:rPr>
              <a:t> </a:t>
            </a:r>
            <a:r>
              <a:rPr lang="fr-FR" sz="2200" dirty="0">
                <a:solidFill>
                  <a:schemeClr val="tx1"/>
                </a:solidFill>
                <a:latin typeface="+mn-lt"/>
              </a:rPr>
              <a:t>l solution</a:t>
            </a:r>
            <a:endParaRPr lang="en-IN" sz="2200" dirty="0">
              <a:solidFill>
                <a:schemeClr val="tx1"/>
              </a:solidFill>
              <a:latin typeface="+mn-lt"/>
            </a:endParaRPr>
          </a:p>
        </p:txBody>
      </p:sp>
      <p:cxnSp>
        <p:nvCxnSpPr>
          <p:cNvPr id="9" name="Straight Connector 8">
            <a:extLst>
              <a:ext uri="{FF2B5EF4-FFF2-40B4-BE49-F238E27FC236}">
                <a16:creationId xmlns:a16="http://schemas.microsoft.com/office/drawing/2014/main" id="{2465BE19-C1BD-4804-9CE3-BC8B0D2EE25B}"/>
              </a:ext>
              <a:ext uri="{C183D7F6-B498-43B3-948B-1728B52AA6E4}">
                <adec:decorative xmlns:adec="http://schemas.microsoft.com/office/drawing/2017/decorative" val="1"/>
              </a:ext>
            </a:extLst>
          </p:cNvPr>
          <p:cNvCxnSpPr/>
          <p:nvPr/>
        </p:nvCxnSpPr>
        <p:spPr>
          <a:xfrm>
            <a:off x="919678" y="3692017"/>
            <a:ext cx="180987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465BE19-C1BD-4804-9CE3-BC8B0D2EE25B}"/>
              </a:ext>
              <a:ext uri="{C183D7F6-B498-43B3-948B-1728B52AA6E4}">
                <adec:decorative xmlns:adec="http://schemas.microsoft.com/office/drawing/2017/decorative" val="1"/>
              </a:ext>
            </a:extLst>
          </p:cNvPr>
          <p:cNvCxnSpPr/>
          <p:nvPr/>
        </p:nvCxnSpPr>
        <p:spPr>
          <a:xfrm>
            <a:off x="908302" y="4212908"/>
            <a:ext cx="180987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465BE19-C1BD-4804-9CE3-BC8B0D2EE25B}"/>
              </a:ext>
              <a:ext uri="{C183D7F6-B498-43B3-948B-1728B52AA6E4}">
                <adec:decorative xmlns:adec="http://schemas.microsoft.com/office/drawing/2017/decorative" val="1"/>
              </a:ext>
            </a:extLst>
          </p:cNvPr>
          <p:cNvCxnSpPr/>
          <p:nvPr/>
        </p:nvCxnSpPr>
        <p:spPr>
          <a:xfrm>
            <a:off x="924222" y="4747449"/>
            <a:ext cx="180987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465BE19-C1BD-4804-9CE3-BC8B0D2EE25B}"/>
              </a:ext>
              <a:ext uri="{C183D7F6-B498-43B3-948B-1728B52AA6E4}">
                <adec:decorative xmlns:adec="http://schemas.microsoft.com/office/drawing/2017/decorative" val="1"/>
              </a:ext>
            </a:extLst>
          </p:cNvPr>
          <p:cNvCxnSpPr/>
          <p:nvPr/>
        </p:nvCxnSpPr>
        <p:spPr>
          <a:xfrm>
            <a:off x="926494" y="5281986"/>
            <a:ext cx="1809874"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395458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3 </a:t>
            </a:r>
          </a:p>
        </p:txBody>
      </p:sp>
      <p:sp>
        <p:nvSpPr>
          <p:cNvPr id="4" name="Content Placeholder 3"/>
          <p:cNvSpPr>
            <a:spLocks noGrp="1"/>
          </p:cNvSpPr>
          <p:nvPr>
            <p:ph sz="quarter" idx="14"/>
          </p:nvPr>
        </p:nvSpPr>
        <p:spPr>
          <a:xfrm>
            <a:off x="457200" y="1557338"/>
            <a:ext cx="7813343" cy="817372"/>
          </a:xfrm>
        </p:spPr>
        <p:txBody>
          <a:bodyPr/>
          <a:lstStyle/>
          <a:p>
            <a:pPr marL="432" indent="0">
              <a:buNone/>
            </a:pPr>
            <a:r>
              <a:rPr lang="en-IN" sz="2200" dirty="0"/>
              <a:t>When placed in each of the following, indicate whether a red blood cell will</a:t>
            </a:r>
          </a:p>
        </p:txBody>
      </p:sp>
      <p:sp>
        <p:nvSpPr>
          <p:cNvPr id="5" name="Content Placeholder 4"/>
          <p:cNvSpPr>
            <a:spLocks noGrp="1"/>
          </p:cNvSpPr>
          <p:nvPr>
            <p:ph sz="quarter" idx="15"/>
          </p:nvPr>
        </p:nvSpPr>
        <p:spPr>
          <a:xfrm>
            <a:off x="454672" y="2581083"/>
            <a:ext cx="1906391" cy="394129"/>
          </a:xfrm>
        </p:spPr>
        <p:txBody>
          <a:bodyPr/>
          <a:lstStyle/>
          <a:p>
            <a:pPr marL="432" indent="0">
              <a:buNone/>
            </a:pPr>
            <a:r>
              <a:rPr lang="en-IN" sz="2200" dirty="0">
                <a:solidFill>
                  <a:schemeClr val="tx2"/>
                </a:solidFill>
              </a:rPr>
              <a:t>A.</a:t>
            </a:r>
            <a:r>
              <a:rPr lang="en-IN" sz="2200" dirty="0"/>
              <a:t> not change</a:t>
            </a:r>
          </a:p>
        </p:txBody>
      </p:sp>
      <p:sp>
        <p:nvSpPr>
          <p:cNvPr id="6" name="Content Placeholder 5"/>
          <p:cNvSpPr>
            <a:spLocks noGrp="1"/>
          </p:cNvSpPr>
          <p:nvPr>
            <p:ph sz="quarter" idx="17"/>
          </p:nvPr>
        </p:nvSpPr>
        <p:spPr>
          <a:xfrm>
            <a:off x="2511188" y="2581083"/>
            <a:ext cx="2852382" cy="394129"/>
          </a:xfrm>
        </p:spPr>
        <p:txBody>
          <a:bodyPr/>
          <a:lstStyle/>
          <a:p>
            <a:pPr marL="432" indent="0">
              <a:buNone/>
            </a:pPr>
            <a:r>
              <a:rPr lang="en-IN" sz="2200" dirty="0">
                <a:solidFill>
                  <a:schemeClr val="tx2"/>
                </a:solidFill>
              </a:rPr>
              <a:t>B.</a:t>
            </a:r>
            <a:r>
              <a:rPr lang="en-IN" sz="2200" dirty="0"/>
              <a:t> undergo </a:t>
            </a:r>
            <a:r>
              <a:rPr lang="en-IN" sz="2200" dirty="0" err="1"/>
              <a:t>hemolysis</a:t>
            </a:r>
            <a:endParaRPr lang="en-IN" sz="2200" dirty="0"/>
          </a:p>
        </p:txBody>
      </p:sp>
      <p:sp>
        <p:nvSpPr>
          <p:cNvPr id="7" name="Content Placeholder 6"/>
          <p:cNvSpPr>
            <a:spLocks noGrp="1"/>
          </p:cNvSpPr>
          <p:nvPr>
            <p:ph sz="quarter" idx="18"/>
          </p:nvPr>
        </p:nvSpPr>
        <p:spPr>
          <a:xfrm>
            <a:off x="5513694" y="2581083"/>
            <a:ext cx="2756849" cy="394129"/>
          </a:xfrm>
        </p:spPr>
        <p:txBody>
          <a:bodyPr/>
          <a:lstStyle/>
          <a:p>
            <a:pPr marL="432" indent="0">
              <a:buNone/>
            </a:pPr>
            <a:r>
              <a:rPr lang="en-IN" sz="2200" dirty="0">
                <a:solidFill>
                  <a:schemeClr val="tx2"/>
                </a:solidFill>
              </a:rPr>
              <a:t>C.</a:t>
            </a:r>
            <a:r>
              <a:rPr lang="en-IN" sz="2200" dirty="0"/>
              <a:t> undergo crenation</a:t>
            </a:r>
          </a:p>
        </p:txBody>
      </p:sp>
      <p:sp>
        <p:nvSpPr>
          <p:cNvPr id="8" name="Content Placeholder 7"/>
          <p:cNvSpPr>
            <a:spLocks noGrp="1"/>
          </p:cNvSpPr>
          <p:nvPr>
            <p:ph sz="quarter" idx="19"/>
          </p:nvPr>
        </p:nvSpPr>
        <p:spPr>
          <a:xfrm>
            <a:off x="454672" y="3330054"/>
            <a:ext cx="8234655" cy="2129050"/>
          </a:xfrm>
        </p:spPr>
        <p:txBody>
          <a:bodyPr/>
          <a:lstStyle/>
          <a:p>
            <a:pPr marL="432000" indent="-432000">
              <a:buFont typeface="+mj-lt"/>
              <a:buAutoNum type="arabicPeriod"/>
            </a:pPr>
            <a:r>
              <a:rPr lang="fr-FR" sz="2200" dirty="0">
                <a:solidFill>
                  <a:schemeClr val="tx1"/>
                </a:solidFill>
                <a:latin typeface="+mn-lt"/>
              </a:rPr>
              <a:t>A 5% glucose solution</a:t>
            </a:r>
          </a:p>
          <a:p>
            <a:pPr marL="432000" indent="-432000">
              <a:buFont typeface="+mj-lt"/>
              <a:buAutoNum type="arabicPeriod"/>
            </a:pPr>
            <a:r>
              <a:rPr lang="fr-FR" sz="2200" dirty="0">
                <a:solidFill>
                  <a:schemeClr val="tx1"/>
                </a:solidFill>
                <a:latin typeface="+mn-lt"/>
              </a:rPr>
              <a:t>B 1% glucose solution</a:t>
            </a:r>
          </a:p>
          <a:p>
            <a:pPr marL="432000" indent="-432000">
              <a:buFont typeface="+mj-lt"/>
              <a:buAutoNum type="arabicPeriod"/>
            </a:pPr>
            <a:r>
              <a:rPr lang="fr-FR" sz="2200" dirty="0">
                <a:solidFill>
                  <a:schemeClr val="tx1"/>
                </a:solidFill>
                <a:latin typeface="+mn-lt"/>
              </a:rPr>
              <a:t>B 0.5% N</a:t>
            </a:r>
            <a:r>
              <a:rPr lang="fr-FR" sz="100" dirty="0">
                <a:solidFill>
                  <a:schemeClr val="tx1"/>
                </a:solidFill>
                <a:latin typeface="+mn-lt"/>
              </a:rPr>
              <a:t> </a:t>
            </a:r>
            <a:r>
              <a:rPr lang="fr-FR" sz="2200" dirty="0">
                <a:solidFill>
                  <a:schemeClr val="tx1"/>
                </a:solidFill>
                <a:latin typeface="+mn-lt"/>
              </a:rPr>
              <a:t>a</a:t>
            </a:r>
            <a:r>
              <a:rPr lang="fr-FR" sz="100" dirty="0">
                <a:solidFill>
                  <a:schemeClr val="tx1"/>
                </a:solidFill>
                <a:latin typeface="+mn-lt"/>
              </a:rPr>
              <a:t> </a:t>
            </a:r>
            <a:r>
              <a:rPr lang="fr-FR" sz="2200" dirty="0">
                <a:solidFill>
                  <a:schemeClr val="tx1"/>
                </a:solidFill>
                <a:latin typeface="+mn-lt"/>
              </a:rPr>
              <a:t>C</a:t>
            </a:r>
            <a:r>
              <a:rPr lang="fr-FR" sz="100" dirty="0">
                <a:solidFill>
                  <a:schemeClr val="tx1"/>
                </a:solidFill>
                <a:latin typeface="+mn-lt"/>
              </a:rPr>
              <a:t> </a:t>
            </a:r>
            <a:r>
              <a:rPr lang="fr-FR" sz="2200" dirty="0">
                <a:solidFill>
                  <a:schemeClr val="tx1"/>
                </a:solidFill>
                <a:latin typeface="+mn-lt"/>
              </a:rPr>
              <a:t>l solution</a:t>
            </a:r>
          </a:p>
          <a:p>
            <a:pPr marL="432000" indent="-432000">
              <a:buFont typeface="+mj-lt"/>
              <a:buAutoNum type="arabicPeriod"/>
            </a:pPr>
            <a:r>
              <a:rPr lang="fr-FR" sz="2200" dirty="0">
                <a:solidFill>
                  <a:schemeClr val="tx1"/>
                </a:solidFill>
                <a:latin typeface="+mn-lt"/>
              </a:rPr>
              <a:t>C 2% N</a:t>
            </a:r>
            <a:r>
              <a:rPr lang="fr-FR" sz="100" dirty="0">
                <a:solidFill>
                  <a:schemeClr val="tx1"/>
                </a:solidFill>
                <a:latin typeface="+mn-lt"/>
              </a:rPr>
              <a:t> </a:t>
            </a:r>
            <a:r>
              <a:rPr lang="fr-FR" sz="2200" dirty="0">
                <a:solidFill>
                  <a:schemeClr val="tx1"/>
                </a:solidFill>
                <a:latin typeface="+mn-lt"/>
              </a:rPr>
              <a:t>a</a:t>
            </a:r>
            <a:r>
              <a:rPr lang="fr-FR" sz="100" dirty="0">
                <a:solidFill>
                  <a:schemeClr val="tx1"/>
                </a:solidFill>
                <a:latin typeface="+mn-lt"/>
              </a:rPr>
              <a:t> </a:t>
            </a:r>
            <a:r>
              <a:rPr lang="fr-FR" sz="2200" dirty="0">
                <a:solidFill>
                  <a:schemeClr val="tx1"/>
                </a:solidFill>
                <a:latin typeface="+mn-lt"/>
              </a:rPr>
              <a:t>C</a:t>
            </a:r>
            <a:r>
              <a:rPr lang="fr-FR" sz="100" dirty="0">
                <a:solidFill>
                  <a:schemeClr val="tx1"/>
                </a:solidFill>
                <a:latin typeface="+mn-lt"/>
              </a:rPr>
              <a:t> </a:t>
            </a:r>
            <a:r>
              <a:rPr lang="fr-FR" sz="2200" dirty="0">
                <a:solidFill>
                  <a:schemeClr val="tx1"/>
                </a:solidFill>
                <a:latin typeface="+mn-lt"/>
              </a:rPr>
              <a:t>l solution</a:t>
            </a:r>
            <a:endParaRPr lang="en-IN" sz="2200" dirty="0">
              <a:solidFill>
                <a:schemeClr val="tx1"/>
              </a:solidFill>
              <a:latin typeface="+mn-lt"/>
            </a:endParaRPr>
          </a:p>
        </p:txBody>
      </p:sp>
    </p:spTree>
    <p:extLst>
      <p:ext uri="{BB962C8B-B14F-4D97-AF65-F5344CB8AC3E}">
        <p14:creationId xmlns:p14="http://schemas.microsoft.com/office/powerpoint/2010/main" val="2187321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5E55-CC4D-4A47-85D3-4F58E05A60A3}"/>
              </a:ext>
            </a:extLst>
          </p:cNvPr>
          <p:cNvSpPr>
            <a:spLocks noGrp="1"/>
          </p:cNvSpPr>
          <p:nvPr>
            <p:ph type="title"/>
          </p:nvPr>
        </p:nvSpPr>
        <p:spPr/>
        <p:txBody>
          <a:bodyPr/>
          <a:lstStyle/>
          <a:p>
            <a:r>
              <a:rPr lang="en-IN" dirty="0"/>
              <a:t>Concept Map</a:t>
            </a:r>
          </a:p>
        </p:txBody>
      </p:sp>
      <p:pic>
        <p:nvPicPr>
          <p:cNvPr id="4" name="Content Placeholder 3" descr="The concept map of solutions reads as follows. For long description in Notes pane, press F6.">
            <a:extLst>
              <a:ext uri="{FF2B5EF4-FFF2-40B4-BE49-F238E27FC236}">
                <a16:creationId xmlns:a16="http://schemas.microsoft.com/office/drawing/2014/main" id="{EA2D072F-0C53-473A-B856-6CB4FA226701}"/>
              </a:ext>
            </a:extLst>
          </p:cNvPr>
          <p:cNvPicPr>
            <a:picLocks noGrp="1" noChangeAspect="1"/>
          </p:cNvPicPr>
          <p:nvPr>
            <p:ph sz="quarter" idx="13"/>
          </p:nvPr>
        </p:nvPicPr>
        <p:blipFill>
          <a:blip r:embed="rId3"/>
          <a:stretch>
            <a:fillRect/>
          </a:stretch>
        </p:blipFill>
        <p:spPr>
          <a:xfrm>
            <a:off x="731187" y="1555200"/>
            <a:ext cx="7681626" cy="2773920"/>
          </a:xfrm>
          <a:prstGeom prst="rect">
            <a:avLst/>
          </a:prstGeom>
        </p:spPr>
      </p:pic>
    </p:spTree>
    <p:extLst>
      <p:ext uri="{BB962C8B-B14F-4D97-AF65-F5344CB8AC3E}">
        <p14:creationId xmlns:p14="http://schemas.microsoft.com/office/powerpoint/2010/main" val="916301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92C4-081C-473E-BA18-A3A05AD1188A}"/>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5B9E981D-300B-401E-823C-7E62F8CFFBBC}"/>
              </a:ext>
            </a:extLst>
          </p:cNvPr>
          <p:cNvSpPr>
            <a:spLocks noGrp="1"/>
          </p:cNvSpPr>
          <p:nvPr>
            <p:ph sz="quarter" idx="14"/>
          </p:nvPr>
        </p:nvSpPr>
        <p:spPr>
          <a:xfrm>
            <a:off x="457199" y="1555202"/>
            <a:ext cx="8229600" cy="2086069"/>
          </a:xfrm>
        </p:spPr>
        <p:txBody>
          <a:bodyPr/>
          <a:lstStyle/>
          <a:p>
            <a:pPr marL="432" indent="0">
              <a:buNone/>
            </a:pPr>
            <a:r>
              <a:rPr lang="en-IN" sz="2400" dirty="0"/>
              <a:t>Identify the solute in each of the following solutions:</a:t>
            </a:r>
          </a:p>
          <a:p>
            <a:pPr marL="432" indent="0">
              <a:buNone/>
            </a:pPr>
            <a:r>
              <a:rPr lang="en-IN" sz="2400" dirty="0">
                <a:solidFill>
                  <a:srgbClr val="007FA3"/>
                </a:solidFill>
              </a:rPr>
              <a:t>A.</a:t>
            </a:r>
            <a:r>
              <a:rPr lang="en-IN" sz="2400" dirty="0"/>
              <a:t> 2 g</a:t>
            </a:r>
            <a:r>
              <a:rPr lang="en-IN" sz="100" dirty="0"/>
              <a:t>rams</a:t>
            </a:r>
            <a:r>
              <a:rPr lang="en-IN" sz="2400" dirty="0"/>
              <a:t> of sugar and 100 m</a:t>
            </a:r>
            <a:r>
              <a:rPr lang="en-IN" sz="100" dirty="0"/>
              <a:t>illi </a:t>
            </a:r>
            <a:r>
              <a:rPr lang="en-IN" sz="2400" dirty="0" err="1"/>
              <a:t>L</a:t>
            </a:r>
            <a:r>
              <a:rPr lang="en-IN" sz="100" dirty="0" err="1"/>
              <a:t>iters</a:t>
            </a:r>
            <a:r>
              <a:rPr lang="en-IN" sz="2400" dirty="0"/>
              <a:t> of water</a:t>
            </a:r>
          </a:p>
          <a:p>
            <a:pPr marL="432" indent="0">
              <a:buNone/>
            </a:pPr>
            <a:r>
              <a:rPr lang="en-IN" sz="2400" dirty="0">
                <a:solidFill>
                  <a:srgbClr val="007FA3"/>
                </a:solidFill>
              </a:rPr>
              <a:t>B.</a:t>
            </a:r>
            <a:r>
              <a:rPr lang="en-IN" sz="2400" dirty="0"/>
              <a:t> 60.0 m</a:t>
            </a:r>
            <a:r>
              <a:rPr lang="en-IN" sz="100" dirty="0"/>
              <a:t>illi </a:t>
            </a:r>
            <a:r>
              <a:rPr lang="en-IN" sz="2400" dirty="0" err="1"/>
              <a:t>L</a:t>
            </a:r>
            <a:r>
              <a:rPr lang="en-IN" sz="100" dirty="0" err="1"/>
              <a:t>iters</a:t>
            </a:r>
            <a:r>
              <a:rPr lang="en-IN" sz="2400" dirty="0"/>
              <a:t> of ethyl alcohol and 30.0 </a:t>
            </a:r>
            <a:r>
              <a:rPr lang="en-IN" sz="2400" dirty="0" err="1"/>
              <a:t>m</a:t>
            </a:r>
            <a:r>
              <a:rPr lang="en-IN" sz="100" dirty="0" err="1"/>
              <a:t>illli</a:t>
            </a:r>
            <a:r>
              <a:rPr lang="en-IN" sz="100" dirty="0"/>
              <a:t> </a:t>
            </a:r>
            <a:r>
              <a:rPr lang="en-IN" sz="2400" dirty="0" err="1"/>
              <a:t>L</a:t>
            </a:r>
            <a:r>
              <a:rPr lang="en-IN" sz="100" dirty="0" err="1"/>
              <a:t>iters</a:t>
            </a:r>
            <a:r>
              <a:rPr lang="en-IN" sz="2400" dirty="0"/>
              <a:t> of methyl alcohol</a:t>
            </a:r>
          </a:p>
          <a:p>
            <a:pPr marL="432" indent="0">
              <a:buNone/>
            </a:pPr>
            <a:r>
              <a:rPr lang="en-IN" sz="2400" dirty="0">
                <a:solidFill>
                  <a:srgbClr val="007FA3"/>
                </a:solidFill>
              </a:rPr>
              <a:t>C.</a:t>
            </a:r>
            <a:r>
              <a:rPr lang="en-IN" sz="2400" dirty="0"/>
              <a:t> 55.0 m</a:t>
            </a:r>
            <a:r>
              <a:rPr lang="en-IN" sz="100" dirty="0"/>
              <a:t>illi </a:t>
            </a:r>
            <a:r>
              <a:rPr lang="en-IN" sz="2400" dirty="0" err="1"/>
              <a:t>L</a:t>
            </a:r>
            <a:r>
              <a:rPr lang="en-IN" sz="100" dirty="0" err="1"/>
              <a:t>iters</a:t>
            </a:r>
            <a:r>
              <a:rPr lang="en-IN" sz="2400" dirty="0"/>
              <a:t> of water and 1.50 g</a:t>
            </a:r>
            <a:r>
              <a:rPr lang="en-IN" sz="100" dirty="0"/>
              <a:t>rams</a:t>
            </a:r>
            <a:r>
              <a:rPr lang="en-IN" sz="2400" dirty="0"/>
              <a:t> of N</a:t>
            </a:r>
            <a:r>
              <a:rPr lang="en-IN" sz="100" dirty="0"/>
              <a:t> </a:t>
            </a:r>
            <a:r>
              <a:rPr lang="en-IN" sz="2400" dirty="0"/>
              <a:t>a</a:t>
            </a:r>
            <a:r>
              <a:rPr lang="en-IN" sz="100" dirty="0"/>
              <a:t> </a:t>
            </a:r>
            <a:r>
              <a:rPr lang="en-IN" sz="2400" dirty="0"/>
              <a:t>C</a:t>
            </a:r>
            <a:r>
              <a:rPr lang="en-IN" sz="100" dirty="0"/>
              <a:t> </a:t>
            </a:r>
            <a:r>
              <a:rPr lang="en-IN" sz="2400" dirty="0"/>
              <a:t>l</a:t>
            </a:r>
          </a:p>
        </p:txBody>
      </p:sp>
      <p:sp>
        <p:nvSpPr>
          <p:cNvPr id="4" name="Content Placeholder 3">
            <a:extLst>
              <a:ext uri="{FF2B5EF4-FFF2-40B4-BE49-F238E27FC236}">
                <a16:creationId xmlns:a16="http://schemas.microsoft.com/office/drawing/2014/main" id="{FCBCED92-EF65-4CFE-8D0A-635C1C7C2B44}"/>
              </a:ext>
            </a:extLst>
          </p:cNvPr>
          <p:cNvSpPr>
            <a:spLocks noGrp="1"/>
          </p:cNvSpPr>
          <p:nvPr>
            <p:ph sz="quarter" idx="15"/>
          </p:nvPr>
        </p:nvSpPr>
        <p:spPr>
          <a:xfrm>
            <a:off x="457201" y="3770486"/>
            <a:ext cx="2449285" cy="414000"/>
          </a:xfrm>
        </p:spPr>
        <p:txBody>
          <a:bodyPr/>
          <a:lstStyle/>
          <a:p>
            <a:pPr marL="432" indent="0">
              <a:buNone/>
            </a:pPr>
            <a:r>
              <a:rPr lang="en-IN" sz="2400" dirty="0">
                <a:solidFill>
                  <a:srgbClr val="007FA3"/>
                </a:solidFill>
              </a:rPr>
              <a:t>D.</a:t>
            </a:r>
            <a:r>
              <a:rPr lang="en-IN" sz="2400" dirty="0"/>
              <a:t> air: 200 m</a:t>
            </a:r>
            <a:r>
              <a:rPr lang="en-IN" sz="100" dirty="0"/>
              <a:t>illi </a:t>
            </a:r>
            <a:r>
              <a:rPr lang="en-IN" sz="2400" dirty="0" err="1"/>
              <a:t>L</a:t>
            </a:r>
            <a:r>
              <a:rPr lang="en-IN" sz="100" dirty="0" err="1"/>
              <a:t>iters</a:t>
            </a:r>
            <a:r>
              <a:rPr lang="en-IN" sz="2400" dirty="0"/>
              <a:t> of</a:t>
            </a:r>
          </a:p>
        </p:txBody>
      </p:sp>
      <p:graphicFrame>
        <p:nvGraphicFramePr>
          <p:cNvPr id="13" name="Object 12" descr="O sub 2">
            <a:extLst>
              <a:ext uri="{FF2B5EF4-FFF2-40B4-BE49-F238E27FC236}">
                <a16:creationId xmlns:a16="http://schemas.microsoft.com/office/drawing/2014/main" id="{76B25F66-EAC8-4638-8073-CE0E8646542D}"/>
              </a:ext>
            </a:extLst>
          </p:cNvPr>
          <p:cNvGraphicFramePr>
            <a:graphicFrameLocks noChangeAspect="1"/>
          </p:cNvGraphicFramePr>
          <p:nvPr>
            <p:extLst>
              <p:ext uri="{D42A27DB-BD31-4B8C-83A1-F6EECF244321}">
                <p14:modId xmlns:p14="http://schemas.microsoft.com/office/powerpoint/2010/main" val="3272499871"/>
              </p:ext>
            </p:extLst>
          </p:nvPr>
        </p:nvGraphicFramePr>
        <p:xfrm>
          <a:off x="2964476" y="3769520"/>
          <a:ext cx="393700" cy="381000"/>
        </p:xfrm>
        <a:graphic>
          <a:graphicData uri="http://schemas.openxmlformats.org/presentationml/2006/ole">
            <mc:AlternateContent xmlns:mc="http://schemas.openxmlformats.org/markup-compatibility/2006">
              <mc:Choice xmlns:v="urn:schemas-microsoft-com:vml" Requires="v">
                <p:oleObj spid="_x0000_s6170" name="Equation" r:id="rId3" imgW="393480" imgH="380880" progId="Equation.DSMT4">
                  <p:embed/>
                </p:oleObj>
              </mc:Choice>
              <mc:Fallback>
                <p:oleObj name="Equation" r:id="rId3" imgW="393480" imgH="380880" progId="Equation.DSMT4">
                  <p:embed/>
                  <p:pic>
                    <p:nvPicPr>
                      <p:cNvPr id="0" name=""/>
                      <p:cNvPicPr/>
                      <p:nvPr/>
                    </p:nvPicPr>
                    <p:blipFill>
                      <a:blip r:embed="rId4"/>
                      <a:stretch>
                        <a:fillRect/>
                      </a:stretch>
                    </p:blipFill>
                    <p:spPr>
                      <a:xfrm>
                        <a:off x="2964476" y="3769520"/>
                        <a:ext cx="3937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0E189BC-F4BF-45E5-BD68-1926FF032345}"/>
              </a:ext>
            </a:extLst>
          </p:cNvPr>
          <p:cNvSpPr>
            <a:spLocks noGrp="1"/>
          </p:cNvSpPr>
          <p:nvPr>
            <p:ph sz="quarter" idx="16"/>
          </p:nvPr>
        </p:nvSpPr>
        <p:spPr>
          <a:xfrm>
            <a:off x="3443313" y="3769520"/>
            <a:ext cx="2157387" cy="414000"/>
          </a:xfrm>
          <a:noFill/>
          <a:ln>
            <a:noFill/>
          </a:ln>
        </p:spPr>
        <p:txBody>
          <a:bodyPr lIns="0" tIns="0" rIns="0" bIns="0" anchor="t" anchorCtr="0"/>
          <a:lstStyle/>
          <a:p>
            <a:pPr marL="432" indent="0">
              <a:buNone/>
            </a:pPr>
            <a:r>
              <a:rPr lang="en-IN" sz="2400" dirty="0">
                <a:solidFill>
                  <a:schemeClr val="tx1"/>
                </a:solidFill>
              </a:rPr>
              <a:t>and 800 m</a:t>
            </a:r>
            <a:r>
              <a:rPr lang="en-IN" sz="100" dirty="0">
                <a:solidFill>
                  <a:schemeClr val="tx1"/>
                </a:solidFill>
              </a:rPr>
              <a:t>illi </a:t>
            </a:r>
            <a:r>
              <a:rPr lang="en-IN" sz="2400" dirty="0" err="1">
                <a:solidFill>
                  <a:schemeClr val="tx1"/>
                </a:solidFill>
              </a:rPr>
              <a:t>L</a:t>
            </a:r>
            <a:r>
              <a:rPr lang="en-IN" sz="100" dirty="0" err="1">
                <a:solidFill>
                  <a:schemeClr val="tx1"/>
                </a:solidFill>
              </a:rPr>
              <a:t>iters</a:t>
            </a:r>
            <a:r>
              <a:rPr lang="en-IN" sz="2400" dirty="0">
                <a:solidFill>
                  <a:schemeClr val="tx1"/>
                </a:solidFill>
              </a:rPr>
              <a:t> of</a:t>
            </a:r>
          </a:p>
        </p:txBody>
      </p:sp>
      <p:graphicFrame>
        <p:nvGraphicFramePr>
          <p:cNvPr id="14" name="Object 13" descr="N sub 2">
            <a:extLst>
              <a:ext uri="{FF2B5EF4-FFF2-40B4-BE49-F238E27FC236}">
                <a16:creationId xmlns:a16="http://schemas.microsoft.com/office/drawing/2014/main" id="{3F6897A6-375C-489C-A0F9-68AF7D993C19}"/>
              </a:ext>
            </a:extLst>
          </p:cNvPr>
          <p:cNvGraphicFramePr>
            <a:graphicFrameLocks noChangeAspect="1"/>
          </p:cNvGraphicFramePr>
          <p:nvPr>
            <p:extLst>
              <p:ext uri="{D42A27DB-BD31-4B8C-83A1-F6EECF244321}">
                <p14:modId xmlns:p14="http://schemas.microsoft.com/office/powerpoint/2010/main" val="1640362906"/>
              </p:ext>
            </p:extLst>
          </p:nvPr>
        </p:nvGraphicFramePr>
        <p:xfrm>
          <a:off x="5672817" y="3786188"/>
          <a:ext cx="355600" cy="381000"/>
        </p:xfrm>
        <a:graphic>
          <a:graphicData uri="http://schemas.openxmlformats.org/presentationml/2006/ole">
            <mc:AlternateContent xmlns:mc="http://schemas.openxmlformats.org/markup-compatibility/2006">
              <mc:Choice xmlns:v="urn:schemas-microsoft-com:vml" Requires="v">
                <p:oleObj spid="_x0000_s6171" name="Equation" r:id="rId5" imgW="355320" imgH="380880" progId="Equation.DSMT4">
                  <p:embed/>
                </p:oleObj>
              </mc:Choice>
              <mc:Fallback>
                <p:oleObj name="Equation" r:id="rId5" imgW="355320" imgH="380880" progId="Equation.DSMT4">
                  <p:embed/>
                  <p:pic>
                    <p:nvPicPr>
                      <p:cNvPr id="13" name="Object 12">
                        <a:extLst>
                          <a:ext uri="{FF2B5EF4-FFF2-40B4-BE49-F238E27FC236}">
                            <a16:creationId xmlns:a16="http://schemas.microsoft.com/office/drawing/2014/main" id="{76B25F66-EAC8-4638-8073-CE0E8646542D}"/>
                          </a:ext>
                        </a:extLst>
                      </p:cNvPr>
                      <p:cNvPicPr/>
                      <p:nvPr/>
                    </p:nvPicPr>
                    <p:blipFill>
                      <a:blip r:embed="rId6"/>
                      <a:stretch>
                        <a:fillRect/>
                      </a:stretch>
                    </p:blipFill>
                    <p:spPr>
                      <a:xfrm>
                        <a:off x="5672817" y="3786188"/>
                        <a:ext cx="355600" cy="381000"/>
                      </a:xfrm>
                      <a:prstGeom prst="rect">
                        <a:avLst/>
                      </a:prstGeom>
                    </p:spPr>
                  </p:pic>
                </p:oleObj>
              </mc:Fallback>
            </mc:AlternateContent>
          </a:graphicData>
        </a:graphic>
      </p:graphicFrame>
    </p:spTree>
    <p:extLst>
      <p:ext uri="{BB962C8B-B14F-4D97-AF65-F5344CB8AC3E}">
        <p14:creationId xmlns:p14="http://schemas.microsoft.com/office/powerpoint/2010/main" val="89542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C69D-3F55-454C-899F-358A4DC99E45}"/>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04C2CDE8-7AAE-4E74-8867-85AA44ABBDCD}"/>
              </a:ext>
            </a:extLst>
          </p:cNvPr>
          <p:cNvSpPr>
            <a:spLocks noGrp="1"/>
          </p:cNvSpPr>
          <p:nvPr>
            <p:ph sz="quarter" idx="14"/>
          </p:nvPr>
        </p:nvSpPr>
        <p:spPr>
          <a:xfrm>
            <a:off x="457199" y="1555200"/>
            <a:ext cx="8229600" cy="3751586"/>
          </a:xfrm>
        </p:spPr>
        <p:txBody>
          <a:bodyPr/>
          <a:lstStyle/>
          <a:p>
            <a:pPr marL="432" indent="0">
              <a:buNone/>
            </a:pPr>
            <a:r>
              <a:rPr lang="en-IN" sz="2400" dirty="0"/>
              <a:t>Identify the solute in each of the following solutions:</a:t>
            </a:r>
          </a:p>
          <a:p>
            <a:pPr marL="432" indent="0">
              <a:buNone/>
            </a:pPr>
            <a:r>
              <a:rPr lang="en-IN" sz="2400" dirty="0">
                <a:solidFill>
                  <a:srgbClr val="007FA3"/>
                </a:solidFill>
              </a:rPr>
              <a:t>A. </a:t>
            </a:r>
            <a:r>
              <a:rPr lang="en-IN" sz="2400" dirty="0"/>
              <a:t>2 g</a:t>
            </a:r>
            <a:r>
              <a:rPr lang="en-IN" sz="100" dirty="0"/>
              <a:t>rams</a:t>
            </a:r>
            <a:r>
              <a:rPr lang="en-IN" sz="2400" dirty="0"/>
              <a:t> of sugar and 100 m</a:t>
            </a:r>
            <a:r>
              <a:rPr lang="en-IN" sz="100" dirty="0"/>
              <a:t>illi </a:t>
            </a:r>
            <a:r>
              <a:rPr lang="en-IN" sz="2400" dirty="0" err="1"/>
              <a:t>L</a:t>
            </a:r>
            <a:r>
              <a:rPr lang="en-IN" sz="100" dirty="0" err="1"/>
              <a:t>iters</a:t>
            </a:r>
            <a:r>
              <a:rPr lang="en-IN" sz="2400" dirty="0"/>
              <a:t> of water</a:t>
            </a:r>
          </a:p>
          <a:p>
            <a:pPr marL="357188" indent="0">
              <a:buNone/>
            </a:pPr>
            <a:r>
              <a:rPr lang="en-IN" sz="2400" dirty="0"/>
              <a:t>The solute is sugar.</a:t>
            </a:r>
          </a:p>
          <a:p>
            <a:pPr marL="432" indent="0">
              <a:buNone/>
            </a:pPr>
            <a:r>
              <a:rPr lang="en-IN" sz="2400" dirty="0">
                <a:solidFill>
                  <a:srgbClr val="007FA3"/>
                </a:solidFill>
              </a:rPr>
              <a:t>B. </a:t>
            </a:r>
            <a:r>
              <a:rPr lang="en-IN" sz="2400" dirty="0"/>
              <a:t>60.0 m</a:t>
            </a:r>
            <a:r>
              <a:rPr lang="en-IN" sz="100" dirty="0"/>
              <a:t>illi </a:t>
            </a:r>
            <a:r>
              <a:rPr lang="en-IN" sz="2400" dirty="0" err="1"/>
              <a:t>L</a:t>
            </a:r>
            <a:r>
              <a:rPr lang="en-IN" sz="100" dirty="0" err="1"/>
              <a:t>iters</a:t>
            </a:r>
            <a:r>
              <a:rPr lang="en-IN" sz="2400" dirty="0"/>
              <a:t> of ethyl alcohol and 30.0 </a:t>
            </a:r>
            <a:r>
              <a:rPr lang="en-IN" sz="2400" dirty="0" err="1"/>
              <a:t>m</a:t>
            </a:r>
            <a:r>
              <a:rPr lang="en-IN" sz="100" dirty="0" err="1"/>
              <a:t>illli</a:t>
            </a:r>
            <a:r>
              <a:rPr lang="en-IN" sz="100" dirty="0"/>
              <a:t> </a:t>
            </a:r>
            <a:r>
              <a:rPr lang="en-IN" sz="2400" dirty="0" err="1"/>
              <a:t>L</a:t>
            </a:r>
            <a:r>
              <a:rPr lang="en-IN" sz="100" dirty="0" err="1"/>
              <a:t>iters</a:t>
            </a:r>
            <a:r>
              <a:rPr lang="en-IN" sz="2400" dirty="0"/>
              <a:t> of methyl alcohol</a:t>
            </a:r>
          </a:p>
          <a:p>
            <a:pPr marL="357188" indent="0">
              <a:buNone/>
            </a:pPr>
            <a:r>
              <a:rPr lang="en-IN" sz="2400" dirty="0"/>
              <a:t>The solute is methyl alcohol.</a:t>
            </a:r>
          </a:p>
          <a:p>
            <a:pPr marL="432" indent="0">
              <a:buNone/>
            </a:pPr>
            <a:r>
              <a:rPr lang="en-IN" sz="2400" dirty="0">
                <a:solidFill>
                  <a:srgbClr val="007FA3"/>
                </a:solidFill>
              </a:rPr>
              <a:t>C. </a:t>
            </a:r>
            <a:r>
              <a:rPr lang="en-IN" sz="2400" dirty="0"/>
              <a:t>55.0 m</a:t>
            </a:r>
            <a:r>
              <a:rPr lang="en-IN" sz="100" dirty="0"/>
              <a:t>illi </a:t>
            </a:r>
            <a:r>
              <a:rPr lang="en-IN" sz="2400" dirty="0" err="1"/>
              <a:t>L</a:t>
            </a:r>
            <a:r>
              <a:rPr lang="en-IN" sz="100" dirty="0" err="1"/>
              <a:t>iters</a:t>
            </a:r>
            <a:r>
              <a:rPr lang="en-IN" sz="2400" dirty="0"/>
              <a:t> of water and 1.50 g</a:t>
            </a:r>
            <a:r>
              <a:rPr lang="en-IN" sz="100" dirty="0"/>
              <a:t>rams</a:t>
            </a:r>
            <a:r>
              <a:rPr lang="en-IN" sz="2400" dirty="0"/>
              <a:t> of N</a:t>
            </a:r>
            <a:r>
              <a:rPr lang="en-IN" sz="100" dirty="0"/>
              <a:t> </a:t>
            </a:r>
            <a:r>
              <a:rPr lang="en-IN" sz="2400" dirty="0"/>
              <a:t>a</a:t>
            </a:r>
            <a:r>
              <a:rPr lang="en-IN" sz="100" dirty="0"/>
              <a:t> </a:t>
            </a:r>
            <a:r>
              <a:rPr lang="en-IN" sz="2400" dirty="0"/>
              <a:t>C</a:t>
            </a:r>
            <a:r>
              <a:rPr lang="en-IN" sz="100" dirty="0"/>
              <a:t> </a:t>
            </a:r>
            <a:r>
              <a:rPr lang="en-IN" sz="2400" dirty="0"/>
              <a:t>l</a:t>
            </a:r>
          </a:p>
          <a:p>
            <a:pPr marL="357188" indent="0">
              <a:buNone/>
            </a:pPr>
            <a:r>
              <a:rPr lang="en-IN" sz="2400" dirty="0"/>
              <a:t>The solute is N</a:t>
            </a:r>
            <a:r>
              <a:rPr lang="en-IN" sz="100" dirty="0"/>
              <a:t> </a:t>
            </a:r>
            <a:r>
              <a:rPr lang="en-IN" sz="2400" dirty="0"/>
              <a:t>a</a:t>
            </a:r>
            <a:r>
              <a:rPr lang="en-IN" sz="100" dirty="0"/>
              <a:t> </a:t>
            </a:r>
            <a:r>
              <a:rPr lang="en-IN" sz="2400" dirty="0"/>
              <a:t>C</a:t>
            </a:r>
            <a:r>
              <a:rPr lang="en-IN" sz="100" dirty="0"/>
              <a:t> </a:t>
            </a:r>
            <a:r>
              <a:rPr lang="en-IN" sz="2400" dirty="0"/>
              <a:t>l.</a:t>
            </a:r>
          </a:p>
        </p:txBody>
      </p:sp>
      <p:sp>
        <p:nvSpPr>
          <p:cNvPr id="4" name="Content Placeholder 3">
            <a:extLst>
              <a:ext uri="{FF2B5EF4-FFF2-40B4-BE49-F238E27FC236}">
                <a16:creationId xmlns:a16="http://schemas.microsoft.com/office/drawing/2014/main" id="{E9AA65D9-738E-49E4-9332-A9DE5C1969DA}"/>
              </a:ext>
            </a:extLst>
          </p:cNvPr>
          <p:cNvSpPr>
            <a:spLocks noGrp="1"/>
          </p:cNvSpPr>
          <p:nvPr>
            <p:ph sz="quarter" idx="15"/>
          </p:nvPr>
        </p:nvSpPr>
        <p:spPr>
          <a:xfrm>
            <a:off x="454671" y="5435033"/>
            <a:ext cx="2468143" cy="414000"/>
          </a:xfrm>
          <a:noFill/>
          <a:ln>
            <a:noFill/>
          </a:ln>
        </p:spPr>
        <p:txBody>
          <a:bodyPr lIns="0" tIns="0" rIns="0" bIns="0" anchor="t" anchorCtr="0"/>
          <a:lstStyle/>
          <a:p>
            <a:pPr marL="432" indent="0">
              <a:buNone/>
            </a:pPr>
            <a:r>
              <a:rPr lang="en-IN" sz="2400" dirty="0">
                <a:solidFill>
                  <a:srgbClr val="007FA3"/>
                </a:solidFill>
              </a:rPr>
              <a:t>D.</a:t>
            </a:r>
            <a:r>
              <a:rPr lang="en-IN" sz="2400" dirty="0"/>
              <a:t> air: 200 m</a:t>
            </a:r>
            <a:r>
              <a:rPr lang="en-IN" sz="100" dirty="0"/>
              <a:t>illi </a:t>
            </a:r>
            <a:r>
              <a:rPr lang="en-IN" sz="2400" dirty="0" err="1"/>
              <a:t>L</a:t>
            </a:r>
            <a:r>
              <a:rPr lang="en-IN" sz="100" dirty="0" err="1"/>
              <a:t>iters</a:t>
            </a:r>
            <a:r>
              <a:rPr lang="en-IN" sz="2400" dirty="0"/>
              <a:t> of</a:t>
            </a:r>
          </a:p>
        </p:txBody>
      </p:sp>
      <p:graphicFrame>
        <p:nvGraphicFramePr>
          <p:cNvPr id="13" name="Object 12" descr="O sub 2">
            <a:extLst>
              <a:ext uri="{FF2B5EF4-FFF2-40B4-BE49-F238E27FC236}">
                <a16:creationId xmlns:a16="http://schemas.microsoft.com/office/drawing/2014/main" id="{2EE958BD-2AB2-4457-A82E-AEA53C7883A8}"/>
              </a:ext>
            </a:extLst>
          </p:cNvPr>
          <p:cNvGraphicFramePr>
            <a:graphicFrameLocks noChangeAspect="1"/>
          </p:cNvGraphicFramePr>
          <p:nvPr>
            <p:extLst>
              <p:ext uri="{D42A27DB-BD31-4B8C-83A1-F6EECF244321}">
                <p14:modId xmlns:p14="http://schemas.microsoft.com/office/powerpoint/2010/main" val="2392752769"/>
              </p:ext>
            </p:extLst>
          </p:nvPr>
        </p:nvGraphicFramePr>
        <p:xfrm>
          <a:off x="2997134" y="5451365"/>
          <a:ext cx="393700" cy="381000"/>
        </p:xfrm>
        <a:graphic>
          <a:graphicData uri="http://schemas.openxmlformats.org/presentationml/2006/ole">
            <mc:AlternateContent xmlns:mc="http://schemas.openxmlformats.org/markup-compatibility/2006">
              <mc:Choice xmlns:v="urn:schemas-microsoft-com:vml" Requires="v">
                <p:oleObj spid="_x0000_s7206" name="Equation" r:id="rId3" imgW="393480" imgH="380880" progId="Equation.DSMT4">
                  <p:embed/>
                </p:oleObj>
              </mc:Choice>
              <mc:Fallback>
                <p:oleObj name="Equation" r:id="rId3" imgW="393480" imgH="380880" progId="Equation.DSMT4">
                  <p:embed/>
                  <p:pic>
                    <p:nvPicPr>
                      <p:cNvPr id="13" name="Object 12">
                        <a:extLst>
                          <a:ext uri="{FF2B5EF4-FFF2-40B4-BE49-F238E27FC236}">
                            <a16:creationId xmlns:a16="http://schemas.microsoft.com/office/drawing/2014/main" id="{76B25F66-EAC8-4638-8073-CE0E8646542D}"/>
                          </a:ext>
                        </a:extLst>
                      </p:cNvPr>
                      <p:cNvPicPr/>
                      <p:nvPr/>
                    </p:nvPicPr>
                    <p:blipFill>
                      <a:blip r:embed="rId4"/>
                      <a:stretch>
                        <a:fillRect/>
                      </a:stretch>
                    </p:blipFill>
                    <p:spPr>
                      <a:xfrm>
                        <a:off x="2997134" y="5451365"/>
                        <a:ext cx="3937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F3E4950-2BDF-4671-A686-AA72FEC072C6}"/>
              </a:ext>
            </a:extLst>
          </p:cNvPr>
          <p:cNvSpPr>
            <a:spLocks noGrp="1"/>
          </p:cNvSpPr>
          <p:nvPr>
            <p:ph sz="quarter" idx="16"/>
          </p:nvPr>
        </p:nvSpPr>
        <p:spPr>
          <a:xfrm>
            <a:off x="3465154" y="5451365"/>
            <a:ext cx="2119217" cy="414000"/>
          </a:xfrm>
          <a:noFill/>
          <a:ln>
            <a:noFill/>
          </a:ln>
        </p:spPr>
        <p:txBody>
          <a:bodyPr lIns="0" tIns="0" rIns="0" bIns="0" anchor="t" anchorCtr="0"/>
          <a:lstStyle/>
          <a:p>
            <a:pPr marL="432" indent="0">
              <a:buNone/>
            </a:pPr>
            <a:r>
              <a:rPr lang="en-IN" sz="2400" dirty="0"/>
              <a:t>and 800 m</a:t>
            </a:r>
            <a:r>
              <a:rPr lang="en-IN" sz="100" dirty="0"/>
              <a:t>illi </a:t>
            </a:r>
            <a:r>
              <a:rPr lang="en-IN" sz="2400" dirty="0" err="1"/>
              <a:t>L</a:t>
            </a:r>
            <a:r>
              <a:rPr lang="en-IN" sz="100" dirty="0" err="1"/>
              <a:t>iters</a:t>
            </a:r>
            <a:r>
              <a:rPr lang="en-IN" sz="2400" dirty="0"/>
              <a:t> of</a:t>
            </a:r>
          </a:p>
        </p:txBody>
      </p:sp>
      <p:graphicFrame>
        <p:nvGraphicFramePr>
          <p:cNvPr id="14" name="Object 13" descr="N sub 2">
            <a:extLst>
              <a:ext uri="{FF2B5EF4-FFF2-40B4-BE49-F238E27FC236}">
                <a16:creationId xmlns:a16="http://schemas.microsoft.com/office/drawing/2014/main" id="{9AC5F4EA-4F8C-4055-94CA-624746178A1C}"/>
              </a:ext>
            </a:extLst>
          </p:cNvPr>
          <p:cNvGraphicFramePr>
            <a:graphicFrameLocks noChangeAspect="1"/>
          </p:cNvGraphicFramePr>
          <p:nvPr>
            <p:extLst>
              <p:ext uri="{D42A27DB-BD31-4B8C-83A1-F6EECF244321}">
                <p14:modId xmlns:p14="http://schemas.microsoft.com/office/powerpoint/2010/main" val="1930530122"/>
              </p:ext>
            </p:extLst>
          </p:nvPr>
        </p:nvGraphicFramePr>
        <p:xfrm>
          <a:off x="5656488" y="5484362"/>
          <a:ext cx="355600" cy="381000"/>
        </p:xfrm>
        <a:graphic>
          <a:graphicData uri="http://schemas.openxmlformats.org/presentationml/2006/ole">
            <mc:AlternateContent xmlns:mc="http://schemas.openxmlformats.org/markup-compatibility/2006">
              <mc:Choice xmlns:v="urn:schemas-microsoft-com:vml" Requires="v">
                <p:oleObj spid="_x0000_s7207" name="Equation" r:id="rId5" imgW="355320" imgH="380880" progId="Equation.DSMT4">
                  <p:embed/>
                </p:oleObj>
              </mc:Choice>
              <mc:Fallback>
                <p:oleObj name="Equation" r:id="rId5" imgW="355320" imgH="380880" progId="Equation.DSMT4">
                  <p:embed/>
                  <p:pic>
                    <p:nvPicPr>
                      <p:cNvPr id="14" name="Object 13">
                        <a:extLst>
                          <a:ext uri="{FF2B5EF4-FFF2-40B4-BE49-F238E27FC236}">
                            <a16:creationId xmlns:a16="http://schemas.microsoft.com/office/drawing/2014/main" id="{3F6897A6-375C-489C-A0F9-68AF7D993C19}"/>
                          </a:ext>
                        </a:extLst>
                      </p:cNvPr>
                      <p:cNvPicPr/>
                      <p:nvPr/>
                    </p:nvPicPr>
                    <p:blipFill>
                      <a:blip r:embed="rId6"/>
                      <a:stretch>
                        <a:fillRect/>
                      </a:stretch>
                    </p:blipFill>
                    <p:spPr>
                      <a:xfrm>
                        <a:off x="5656488" y="5484362"/>
                        <a:ext cx="3556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33C35256-01F0-4406-8E6D-E10484FE9BF4}"/>
              </a:ext>
            </a:extLst>
          </p:cNvPr>
          <p:cNvSpPr>
            <a:spLocks noGrp="1"/>
          </p:cNvSpPr>
          <p:nvPr>
            <p:ph sz="quarter" idx="17"/>
          </p:nvPr>
        </p:nvSpPr>
        <p:spPr>
          <a:xfrm>
            <a:off x="457200" y="5944628"/>
            <a:ext cx="2206487" cy="414000"/>
          </a:xfrm>
          <a:noFill/>
          <a:ln>
            <a:noFill/>
          </a:ln>
        </p:spPr>
        <p:txBody>
          <a:bodyPr lIns="0" tIns="0" rIns="0" bIns="0" anchor="t" anchorCtr="0"/>
          <a:lstStyle/>
          <a:p>
            <a:pPr marL="357188" indent="0">
              <a:buNone/>
            </a:pPr>
            <a:r>
              <a:rPr lang="en-IN" sz="2400" dirty="0"/>
              <a:t>The solute is</a:t>
            </a:r>
          </a:p>
        </p:txBody>
      </p:sp>
      <p:graphicFrame>
        <p:nvGraphicFramePr>
          <p:cNvPr id="15" name="Object 14" descr="O sub 2">
            <a:extLst>
              <a:ext uri="{FF2B5EF4-FFF2-40B4-BE49-F238E27FC236}">
                <a16:creationId xmlns:a16="http://schemas.microsoft.com/office/drawing/2014/main" id="{7822259F-8888-4A2E-8B8C-B7BC3E8EEBEF}"/>
              </a:ext>
            </a:extLst>
          </p:cNvPr>
          <p:cNvGraphicFramePr>
            <a:graphicFrameLocks noChangeAspect="1"/>
          </p:cNvGraphicFramePr>
          <p:nvPr>
            <p:extLst>
              <p:ext uri="{D42A27DB-BD31-4B8C-83A1-F6EECF244321}">
                <p14:modId xmlns:p14="http://schemas.microsoft.com/office/powerpoint/2010/main" val="345202255"/>
              </p:ext>
            </p:extLst>
          </p:nvPr>
        </p:nvGraphicFramePr>
        <p:xfrm>
          <a:off x="2753118" y="5980113"/>
          <a:ext cx="469900" cy="381000"/>
        </p:xfrm>
        <a:graphic>
          <a:graphicData uri="http://schemas.openxmlformats.org/presentationml/2006/ole">
            <mc:AlternateContent xmlns:mc="http://schemas.openxmlformats.org/markup-compatibility/2006">
              <mc:Choice xmlns:v="urn:schemas-microsoft-com:vml" Requires="v">
                <p:oleObj spid="_x0000_s7208" name="Equation" r:id="rId7" imgW="469800" imgH="380880" progId="Equation.DSMT4">
                  <p:embed/>
                </p:oleObj>
              </mc:Choice>
              <mc:Fallback>
                <p:oleObj name="Equation" r:id="rId7" imgW="469800" imgH="380880" progId="Equation.DSMT4">
                  <p:embed/>
                  <p:pic>
                    <p:nvPicPr>
                      <p:cNvPr id="13" name="Object 12">
                        <a:extLst>
                          <a:ext uri="{FF2B5EF4-FFF2-40B4-BE49-F238E27FC236}">
                            <a16:creationId xmlns:a16="http://schemas.microsoft.com/office/drawing/2014/main" id="{2EE958BD-2AB2-4457-A82E-AEA53C7883A8}"/>
                          </a:ext>
                        </a:extLst>
                      </p:cNvPr>
                      <p:cNvPicPr/>
                      <p:nvPr/>
                    </p:nvPicPr>
                    <p:blipFill>
                      <a:blip r:embed="rId8"/>
                      <a:stretch>
                        <a:fillRect/>
                      </a:stretch>
                    </p:blipFill>
                    <p:spPr>
                      <a:xfrm>
                        <a:off x="2753118" y="5980113"/>
                        <a:ext cx="469900" cy="381000"/>
                      </a:xfrm>
                      <a:prstGeom prst="rect">
                        <a:avLst/>
                      </a:prstGeom>
                    </p:spPr>
                  </p:pic>
                </p:oleObj>
              </mc:Fallback>
            </mc:AlternateContent>
          </a:graphicData>
        </a:graphic>
      </p:graphicFrame>
    </p:spTree>
    <p:extLst>
      <p:ext uri="{BB962C8B-B14F-4D97-AF65-F5344CB8AC3E}">
        <p14:creationId xmlns:p14="http://schemas.microsoft.com/office/powerpoint/2010/main" val="332586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EDE3-D46B-4291-B8E7-3B12429147F7}"/>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083CC54-2ADD-4D08-AC63-80022D67C351}"/>
              </a:ext>
            </a:extLst>
          </p:cNvPr>
          <p:cNvSpPr>
            <a:spLocks noGrp="1"/>
          </p:cNvSpPr>
          <p:nvPr>
            <p:ph sz="quarter" idx="14"/>
          </p:nvPr>
        </p:nvSpPr>
        <p:spPr>
          <a:xfrm>
            <a:off x="457199" y="1555200"/>
            <a:ext cx="8229600" cy="414000"/>
          </a:xfrm>
        </p:spPr>
        <p:txBody>
          <a:bodyPr/>
          <a:lstStyle/>
          <a:p>
            <a:pPr marL="0" indent="0">
              <a:spcBef>
                <a:spcPts val="600"/>
              </a:spcBef>
              <a:buNone/>
            </a:pPr>
            <a:r>
              <a:rPr lang="en-IN" sz="2400" dirty="0"/>
              <a:t>When solid L</a:t>
            </a:r>
            <a:r>
              <a:rPr lang="en-IN" sz="100" dirty="0"/>
              <a:t> </a:t>
            </a:r>
            <a:r>
              <a:rPr lang="en-IN" sz="2400" dirty="0" err="1"/>
              <a:t>i</a:t>
            </a:r>
            <a:r>
              <a:rPr lang="en-IN" sz="100" dirty="0"/>
              <a:t> </a:t>
            </a:r>
            <a:r>
              <a:rPr lang="en-IN" sz="2400" dirty="0"/>
              <a:t>C</a:t>
            </a:r>
            <a:r>
              <a:rPr lang="en-IN" sz="100" dirty="0"/>
              <a:t> </a:t>
            </a:r>
            <a:r>
              <a:rPr lang="en-IN" sz="2400" dirty="0"/>
              <a:t>l is added to water, it dissolves because</a:t>
            </a:r>
          </a:p>
        </p:txBody>
      </p:sp>
      <p:sp>
        <p:nvSpPr>
          <p:cNvPr id="5" name="Content Placeholder 4">
            <a:extLst>
              <a:ext uri="{FF2B5EF4-FFF2-40B4-BE49-F238E27FC236}">
                <a16:creationId xmlns:a16="http://schemas.microsoft.com/office/drawing/2014/main" id="{1502921B-6633-46D7-AAC9-6E86F772925A}"/>
              </a:ext>
            </a:extLst>
          </p:cNvPr>
          <p:cNvSpPr>
            <a:spLocks noGrp="1"/>
          </p:cNvSpPr>
          <p:nvPr>
            <p:ph sz="quarter" idx="15"/>
          </p:nvPr>
        </p:nvSpPr>
        <p:spPr>
          <a:xfrm>
            <a:off x="457201" y="2050991"/>
            <a:ext cx="947056" cy="414000"/>
          </a:xfrm>
        </p:spPr>
        <p:txBody>
          <a:bodyPr/>
          <a:lstStyle/>
          <a:p>
            <a:pPr marL="432" indent="0">
              <a:buNone/>
            </a:pPr>
            <a:r>
              <a:rPr lang="en-IN" sz="2400" dirty="0">
                <a:solidFill>
                  <a:srgbClr val="007FA3"/>
                </a:solidFill>
              </a:rPr>
              <a:t>A.</a:t>
            </a:r>
            <a:r>
              <a:rPr lang="en-IN" sz="2400" dirty="0"/>
              <a:t> the</a:t>
            </a:r>
          </a:p>
        </p:txBody>
      </p:sp>
      <p:graphicFrame>
        <p:nvGraphicFramePr>
          <p:cNvPr id="13" name="Object 12" descr="L i super plus">
            <a:extLst>
              <a:ext uri="{FF2B5EF4-FFF2-40B4-BE49-F238E27FC236}">
                <a16:creationId xmlns:a16="http://schemas.microsoft.com/office/drawing/2014/main" id="{0C303D78-5CBB-4510-A4F3-5215952D131A}"/>
              </a:ext>
            </a:extLst>
          </p:cNvPr>
          <p:cNvGraphicFramePr>
            <a:graphicFrameLocks noChangeAspect="1"/>
          </p:cNvGraphicFramePr>
          <p:nvPr>
            <p:extLst>
              <p:ext uri="{D42A27DB-BD31-4B8C-83A1-F6EECF244321}">
                <p14:modId xmlns:p14="http://schemas.microsoft.com/office/powerpoint/2010/main" val="1199641439"/>
              </p:ext>
            </p:extLst>
          </p:nvPr>
        </p:nvGraphicFramePr>
        <p:xfrm>
          <a:off x="1474846" y="2017375"/>
          <a:ext cx="381000" cy="355600"/>
        </p:xfrm>
        <a:graphic>
          <a:graphicData uri="http://schemas.openxmlformats.org/presentationml/2006/ole">
            <mc:AlternateContent xmlns:mc="http://schemas.openxmlformats.org/markup-compatibility/2006">
              <mc:Choice xmlns:v="urn:schemas-microsoft-com:vml" Requires="v">
                <p:oleObj spid="_x0000_s8266" name="Equation" r:id="rId3" imgW="380880" imgH="355320" progId="Equation.DSMT4">
                  <p:embed/>
                </p:oleObj>
              </mc:Choice>
              <mc:Fallback>
                <p:oleObj name="Equation" r:id="rId3" imgW="380880" imgH="355320" progId="Equation.DSMT4">
                  <p:embed/>
                  <p:pic>
                    <p:nvPicPr>
                      <p:cNvPr id="0" name=""/>
                      <p:cNvPicPr/>
                      <p:nvPr/>
                    </p:nvPicPr>
                    <p:blipFill>
                      <a:blip r:embed="rId4"/>
                      <a:stretch>
                        <a:fillRect/>
                      </a:stretch>
                    </p:blipFill>
                    <p:spPr>
                      <a:xfrm>
                        <a:off x="1474846" y="2017375"/>
                        <a:ext cx="381000" cy="355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6425D21-1AEE-4ED8-BE90-62418242C7A2}"/>
              </a:ext>
            </a:extLst>
          </p:cNvPr>
          <p:cNvSpPr>
            <a:spLocks noGrp="1"/>
          </p:cNvSpPr>
          <p:nvPr>
            <p:ph sz="quarter" idx="16"/>
          </p:nvPr>
        </p:nvSpPr>
        <p:spPr>
          <a:xfrm>
            <a:off x="1942764" y="2050991"/>
            <a:ext cx="6744035" cy="414000"/>
          </a:xfrm>
        </p:spPr>
        <p:txBody>
          <a:bodyPr/>
          <a:lstStyle/>
          <a:p>
            <a:pPr marL="432" indent="0">
              <a:buNone/>
            </a:pPr>
            <a:r>
              <a:rPr lang="en-IN" sz="2400" dirty="0"/>
              <a:t>ions are attracted to the</a:t>
            </a:r>
          </a:p>
        </p:txBody>
      </p:sp>
      <p:sp>
        <p:nvSpPr>
          <p:cNvPr id="6" name="Content Placeholder 5">
            <a:extLst>
              <a:ext uri="{FF2B5EF4-FFF2-40B4-BE49-F238E27FC236}">
                <a16:creationId xmlns:a16="http://schemas.microsoft.com/office/drawing/2014/main" id="{251E32EE-5703-4BE1-AA67-CBEE2FB3817E}"/>
              </a:ext>
            </a:extLst>
          </p:cNvPr>
          <p:cNvSpPr>
            <a:spLocks noGrp="1"/>
          </p:cNvSpPr>
          <p:nvPr>
            <p:ph sz="quarter" idx="17"/>
          </p:nvPr>
        </p:nvSpPr>
        <p:spPr>
          <a:xfrm>
            <a:off x="457200" y="2546782"/>
            <a:ext cx="2520000" cy="414000"/>
          </a:xfrm>
        </p:spPr>
        <p:txBody>
          <a:bodyPr/>
          <a:lstStyle/>
          <a:p>
            <a:pPr marL="310896" indent="0">
              <a:spcBef>
                <a:spcPts val="600"/>
              </a:spcBef>
              <a:buNone/>
            </a:pPr>
            <a:r>
              <a:rPr lang="en-IN" sz="2400" dirty="0">
                <a:solidFill>
                  <a:srgbClr val="007FA3"/>
                </a:solidFill>
              </a:rPr>
              <a:t>1.</a:t>
            </a:r>
            <a:r>
              <a:rPr lang="en-IN" sz="2400" dirty="0"/>
              <a:t> oxygen atom</a:t>
            </a:r>
          </a:p>
        </p:txBody>
      </p:sp>
      <p:graphicFrame>
        <p:nvGraphicFramePr>
          <p:cNvPr id="14" name="Object 13" descr="delta super minus">
            <a:extLst>
              <a:ext uri="{FF2B5EF4-FFF2-40B4-BE49-F238E27FC236}">
                <a16:creationId xmlns:a16="http://schemas.microsoft.com/office/drawing/2014/main" id="{7DB8B77C-715F-4828-A5DA-7626A9EF55A7}"/>
              </a:ext>
            </a:extLst>
          </p:cNvPr>
          <p:cNvGraphicFramePr>
            <a:graphicFrameLocks noChangeAspect="1"/>
          </p:cNvGraphicFramePr>
          <p:nvPr>
            <p:extLst>
              <p:ext uri="{D42A27DB-BD31-4B8C-83A1-F6EECF244321}">
                <p14:modId xmlns:p14="http://schemas.microsoft.com/office/powerpoint/2010/main" val="3827755546"/>
              </p:ext>
            </p:extLst>
          </p:nvPr>
        </p:nvGraphicFramePr>
        <p:xfrm>
          <a:off x="3062448" y="2522185"/>
          <a:ext cx="584200" cy="419100"/>
        </p:xfrm>
        <a:graphic>
          <a:graphicData uri="http://schemas.openxmlformats.org/presentationml/2006/ole">
            <mc:AlternateContent xmlns:mc="http://schemas.openxmlformats.org/markup-compatibility/2006">
              <mc:Choice xmlns:v="urn:schemas-microsoft-com:vml" Requires="v">
                <p:oleObj spid="_x0000_s8267" name="Equation" r:id="rId5" imgW="583920" imgH="419040" progId="Equation.DSMT4">
                  <p:embed/>
                </p:oleObj>
              </mc:Choice>
              <mc:Fallback>
                <p:oleObj name="Equation" r:id="rId5" imgW="583920" imgH="419040" progId="Equation.DSMT4">
                  <p:embed/>
                  <p:pic>
                    <p:nvPicPr>
                      <p:cNvPr id="0" name=""/>
                      <p:cNvPicPr/>
                      <p:nvPr/>
                    </p:nvPicPr>
                    <p:blipFill>
                      <a:blip r:embed="rId6"/>
                      <a:stretch>
                        <a:fillRect/>
                      </a:stretch>
                    </p:blipFill>
                    <p:spPr>
                      <a:xfrm>
                        <a:off x="3062448" y="2522185"/>
                        <a:ext cx="584200" cy="419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82D63B92-EEDF-49D1-8464-35D304253E98}"/>
              </a:ext>
            </a:extLst>
          </p:cNvPr>
          <p:cNvSpPr>
            <a:spLocks noGrp="1"/>
          </p:cNvSpPr>
          <p:nvPr>
            <p:ph sz="quarter" idx="18"/>
          </p:nvPr>
        </p:nvSpPr>
        <p:spPr>
          <a:xfrm>
            <a:off x="3731896" y="2545200"/>
            <a:ext cx="4958080" cy="414000"/>
          </a:xfrm>
          <a:noFill/>
          <a:ln>
            <a:noFill/>
          </a:ln>
        </p:spPr>
        <p:txBody>
          <a:bodyPr lIns="0" tIns="0" rIns="0" bIns="0" anchor="t" anchorCtr="0"/>
          <a:lstStyle/>
          <a:p>
            <a:pPr marL="0" indent="0">
              <a:spcBef>
                <a:spcPts val="600"/>
              </a:spcBef>
              <a:buNone/>
            </a:pPr>
            <a:r>
              <a:rPr lang="en-IN" sz="2400" dirty="0"/>
              <a:t>of water</a:t>
            </a:r>
          </a:p>
        </p:txBody>
      </p:sp>
      <p:sp>
        <p:nvSpPr>
          <p:cNvPr id="15" name="Content Placeholder 14">
            <a:extLst>
              <a:ext uri="{FF2B5EF4-FFF2-40B4-BE49-F238E27FC236}">
                <a16:creationId xmlns:a16="http://schemas.microsoft.com/office/drawing/2014/main" id="{24705338-9C24-452C-9479-84BE7F548397}"/>
              </a:ext>
            </a:extLst>
          </p:cNvPr>
          <p:cNvSpPr>
            <a:spLocks noGrp="1"/>
          </p:cNvSpPr>
          <p:nvPr>
            <p:ph sz="quarter" idx="19"/>
          </p:nvPr>
        </p:nvSpPr>
        <p:spPr>
          <a:xfrm>
            <a:off x="457200" y="3038373"/>
            <a:ext cx="2808000" cy="414000"/>
          </a:xfrm>
          <a:noFill/>
          <a:ln>
            <a:noFill/>
          </a:ln>
        </p:spPr>
        <p:txBody>
          <a:bodyPr lIns="0" tIns="0" rIns="0" bIns="0" anchor="t" anchorCtr="0"/>
          <a:lstStyle/>
          <a:p>
            <a:pPr marL="310896" indent="0">
              <a:spcBef>
                <a:spcPts val="600"/>
              </a:spcBef>
              <a:buNone/>
            </a:pPr>
            <a:r>
              <a:rPr lang="en-IN" sz="2400" dirty="0">
                <a:solidFill>
                  <a:srgbClr val="007FA3"/>
                </a:solidFill>
              </a:rPr>
              <a:t>2. </a:t>
            </a:r>
            <a:r>
              <a:rPr lang="en-IN" sz="2400" dirty="0">
                <a:solidFill>
                  <a:schemeClr val="tx1"/>
                </a:solidFill>
              </a:rPr>
              <a:t>hydrogen atom</a:t>
            </a:r>
          </a:p>
        </p:txBody>
      </p:sp>
      <p:graphicFrame>
        <p:nvGraphicFramePr>
          <p:cNvPr id="24" name="Object 23" descr="delta super plus&#10;">
            <a:extLst>
              <a:ext uri="{FF2B5EF4-FFF2-40B4-BE49-F238E27FC236}">
                <a16:creationId xmlns:a16="http://schemas.microsoft.com/office/drawing/2014/main" id="{62B969EE-25E0-4768-BE24-AD4EE59DE868}"/>
              </a:ext>
            </a:extLst>
          </p:cNvPr>
          <p:cNvGraphicFramePr>
            <a:graphicFrameLocks noChangeAspect="1"/>
          </p:cNvGraphicFramePr>
          <p:nvPr>
            <p:extLst>
              <p:ext uri="{D42A27DB-BD31-4B8C-83A1-F6EECF244321}">
                <p14:modId xmlns:p14="http://schemas.microsoft.com/office/powerpoint/2010/main" val="2525309683"/>
              </p:ext>
            </p:extLst>
          </p:nvPr>
        </p:nvGraphicFramePr>
        <p:xfrm>
          <a:off x="3346331" y="3009900"/>
          <a:ext cx="584200" cy="419100"/>
        </p:xfrm>
        <a:graphic>
          <a:graphicData uri="http://schemas.openxmlformats.org/presentationml/2006/ole">
            <mc:AlternateContent xmlns:mc="http://schemas.openxmlformats.org/markup-compatibility/2006">
              <mc:Choice xmlns:v="urn:schemas-microsoft-com:vml" Requires="v">
                <p:oleObj spid="_x0000_s8268" name="Equation" r:id="rId7" imgW="583920" imgH="419040" progId="Equation.DSMT4">
                  <p:embed/>
                </p:oleObj>
              </mc:Choice>
              <mc:Fallback>
                <p:oleObj name="Equation" r:id="rId7" imgW="583920" imgH="419040" progId="Equation.DSMT4">
                  <p:embed/>
                  <p:pic>
                    <p:nvPicPr>
                      <p:cNvPr id="14" name="Object 13">
                        <a:extLst>
                          <a:ext uri="{FF2B5EF4-FFF2-40B4-BE49-F238E27FC236}">
                            <a16:creationId xmlns:a16="http://schemas.microsoft.com/office/drawing/2014/main" id="{7DB8B77C-715F-4828-A5DA-7626A9EF55A7}"/>
                          </a:ext>
                        </a:extLst>
                      </p:cNvPr>
                      <p:cNvPicPr/>
                      <p:nvPr/>
                    </p:nvPicPr>
                    <p:blipFill>
                      <a:blip r:embed="rId8"/>
                      <a:stretch>
                        <a:fillRect/>
                      </a:stretch>
                    </p:blipFill>
                    <p:spPr>
                      <a:xfrm>
                        <a:off x="3346331" y="3009900"/>
                        <a:ext cx="584200" cy="419100"/>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F59D0126-B129-445C-9B95-1732A0E49260}"/>
              </a:ext>
            </a:extLst>
          </p:cNvPr>
          <p:cNvSpPr>
            <a:spLocks noGrp="1"/>
          </p:cNvSpPr>
          <p:nvPr>
            <p:ph sz="quarter" idx="20"/>
          </p:nvPr>
        </p:nvSpPr>
        <p:spPr>
          <a:xfrm>
            <a:off x="4011661" y="3038400"/>
            <a:ext cx="4675137" cy="414000"/>
          </a:xfrm>
          <a:noFill/>
          <a:ln>
            <a:noFill/>
          </a:ln>
        </p:spPr>
        <p:txBody>
          <a:bodyPr lIns="0" tIns="0" rIns="0" bIns="0" anchor="t" anchorCtr="0"/>
          <a:lstStyle/>
          <a:p>
            <a:pPr marL="0" indent="0">
              <a:spcBef>
                <a:spcPts val="600"/>
              </a:spcBef>
              <a:buNone/>
            </a:pPr>
            <a:r>
              <a:rPr lang="en-IN" sz="2400" dirty="0"/>
              <a:t>of water</a:t>
            </a:r>
          </a:p>
        </p:txBody>
      </p:sp>
      <p:sp>
        <p:nvSpPr>
          <p:cNvPr id="17" name="Content Placeholder 16">
            <a:extLst>
              <a:ext uri="{FF2B5EF4-FFF2-40B4-BE49-F238E27FC236}">
                <a16:creationId xmlns:a16="http://schemas.microsoft.com/office/drawing/2014/main" id="{56F95702-09A5-4301-8D0D-7D3665E68FD4}"/>
              </a:ext>
            </a:extLst>
          </p:cNvPr>
          <p:cNvSpPr>
            <a:spLocks noGrp="1"/>
          </p:cNvSpPr>
          <p:nvPr>
            <p:ph sz="quarter" idx="21"/>
          </p:nvPr>
        </p:nvSpPr>
        <p:spPr>
          <a:xfrm>
            <a:off x="457200" y="3575815"/>
            <a:ext cx="936000" cy="414000"/>
          </a:xfrm>
          <a:noFill/>
          <a:ln>
            <a:noFill/>
          </a:ln>
        </p:spPr>
        <p:txBody>
          <a:bodyPr lIns="0" tIns="0" rIns="0" bIns="0" anchor="t" anchorCtr="0"/>
          <a:lstStyle/>
          <a:p>
            <a:pPr marL="432" indent="0">
              <a:buNone/>
            </a:pPr>
            <a:r>
              <a:rPr lang="en-IN" sz="2400" dirty="0">
                <a:solidFill>
                  <a:srgbClr val="007FA3"/>
                </a:solidFill>
              </a:rPr>
              <a:t>B. </a:t>
            </a:r>
            <a:r>
              <a:rPr lang="en-IN" sz="2400" dirty="0">
                <a:solidFill>
                  <a:schemeClr val="tx1"/>
                </a:solidFill>
              </a:rPr>
              <a:t>the</a:t>
            </a:r>
          </a:p>
        </p:txBody>
      </p:sp>
      <p:graphicFrame>
        <p:nvGraphicFramePr>
          <p:cNvPr id="25" name="Object 24" descr="C l super minus&#10;">
            <a:extLst>
              <a:ext uri="{FF2B5EF4-FFF2-40B4-BE49-F238E27FC236}">
                <a16:creationId xmlns:a16="http://schemas.microsoft.com/office/drawing/2014/main" id="{6ACCBDD2-1B52-4C6F-9ECB-6BE7A49A56FD}"/>
              </a:ext>
            </a:extLst>
          </p:cNvPr>
          <p:cNvGraphicFramePr>
            <a:graphicFrameLocks noChangeAspect="1"/>
          </p:cNvGraphicFramePr>
          <p:nvPr>
            <p:extLst>
              <p:ext uri="{D42A27DB-BD31-4B8C-83A1-F6EECF244321}">
                <p14:modId xmlns:p14="http://schemas.microsoft.com/office/powerpoint/2010/main" val="3005904630"/>
              </p:ext>
            </p:extLst>
          </p:nvPr>
        </p:nvGraphicFramePr>
        <p:xfrm>
          <a:off x="1475696" y="3548517"/>
          <a:ext cx="444500" cy="368300"/>
        </p:xfrm>
        <a:graphic>
          <a:graphicData uri="http://schemas.openxmlformats.org/presentationml/2006/ole">
            <mc:AlternateContent xmlns:mc="http://schemas.openxmlformats.org/markup-compatibility/2006">
              <mc:Choice xmlns:v="urn:schemas-microsoft-com:vml" Requires="v">
                <p:oleObj spid="_x0000_s8269" name="Equation" r:id="rId9" imgW="444240" imgH="368280" progId="Equation.DSMT4">
                  <p:embed/>
                </p:oleObj>
              </mc:Choice>
              <mc:Fallback>
                <p:oleObj name="Equation" r:id="rId9" imgW="444240" imgH="368280" progId="Equation.DSMT4">
                  <p:embed/>
                  <p:pic>
                    <p:nvPicPr>
                      <p:cNvPr id="13" name="Object 12">
                        <a:extLst>
                          <a:ext uri="{FF2B5EF4-FFF2-40B4-BE49-F238E27FC236}">
                            <a16:creationId xmlns:a16="http://schemas.microsoft.com/office/drawing/2014/main" id="{0C303D78-5CBB-4510-A4F3-5215952D131A}"/>
                          </a:ext>
                        </a:extLst>
                      </p:cNvPr>
                      <p:cNvPicPr/>
                      <p:nvPr/>
                    </p:nvPicPr>
                    <p:blipFill>
                      <a:blip r:embed="rId10"/>
                      <a:stretch>
                        <a:fillRect/>
                      </a:stretch>
                    </p:blipFill>
                    <p:spPr>
                      <a:xfrm>
                        <a:off x="1475696" y="3548517"/>
                        <a:ext cx="444500" cy="368300"/>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5AB58C34-9A63-4DED-A82D-A37FD7D8BF0C}"/>
              </a:ext>
            </a:extLst>
          </p:cNvPr>
          <p:cNvSpPr>
            <a:spLocks noGrp="1"/>
          </p:cNvSpPr>
          <p:nvPr>
            <p:ph sz="quarter" idx="22"/>
          </p:nvPr>
        </p:nvSpPr>
        <p:spPr>
          <a:xfrm>
            <a:off x="2073729" y="3574800"/>
            <a:ext cx="6616247" cy="414000"/>
          </a:xfrm>
          <a:noFill/>
          <a:ln>
            <a:noFill/>
          </a:ln>
        </p:spPr>
        <p:txBody>
          <a:bodyPr lIns="0" tIns="0" rIns="0" bIns="0" anchor="t" anchorCtr="0"/>
          <a:lstStyle/>
          <a:p>
            <a:pPr marL="432" indent="0">
              <a:buNone/>
            </a:pPr>
            <a:r>
              <a:rPr lang="en-IN" sz="2400" dirty="0"/>
              <a:t>ions are attracted to the</a:t>
            </a:r>
          </a:p>
        </p:txBody>
      </p:sp>
      <p:sp>
        <p:nvSpPr>
          <p:cNvPr id="19" name="Content Placeholder 18">
            <a:extLst>
              <a:ext uri="{FF2B5EF4-FFF2-40B4-BE49-F238E27FC236}">
                <a16:creationId xmlns:a16="http://schemas.microsoft.com/office/drawing/2014/main" id="{9402BE50-A336-4325-AF20-9929B34113CD}"/>
              </a:ext>
            </a:extLst>
          </p:cNvPr>
          <p:cNvSpPr>
            <a:spLocks noGrp="1"/>
          </p:cNvSpPr>
          <p:nvPr>
            <p:ph sz="quarter" idx="23"/>
          </p:nvPr>
        </p:nvSpPr>
        <p:spPr>
          <a:xfrm>
            <a:off x="457200" y="4057200"/>
            <a:ext cx="2520000" cy="414000"/>
          </a:xfrm>
          <a:noFill/>
          <a:ln>
            <a:noFill/>
          </a:ln>
        </p:spPr>
        <p:txBody>
          <a:bodyPr lIns="0" tIns="0" rIns="0" bIns="0" anchor="t" anchorCtr="0"/>
          <a:lstStyle/>
          <a:p>
            <a:pPr marL="310896" indent="0">
              <a:spcBef>
                <a:spcPts val="600"/>
              </a:spcBef>
              <a:buNone/>
            </a:pPr>
            <a:r>
              <a:rPr lang="en-IN" sz="2400" dirty="0">
                <a:solidFill>
                  <a:srgbClr val="007FA3"/>
                </a:solidFill>
              </a:rPr>
              <a:t>1. </a:t>
            </a:r>
            <a:r>
              <a:rPr lang="en-IN" sz="2400" dirty="0">
                <a:solidFill>
                  <a:schemeClr val="tx1"/>
                </a:solidFill>
              </a:rPr>
              <a:t>oxygen atom</a:t>
            </a:r>
          </a:p>
        </p:txBody>
      </p:sp>
      <p:graphicFrame>
        <p:nvGraphicFramePr>
          <p:cNvPr id="26" name="Object 25" descr="delta super minus">
            <a:extLst>
              <a:ext uri="{FF2B5EF4-FFF2-40B4-BE49-F238E27FC236}">
                <a16:creationId xmlns:a16="http://schemas.microsoft.com/office/drawing/2014/main" id="{1D9B45FC-6481-429F-8D77-0C07B3573545}"/>
              </a:ext>
            </a:extLst>
          </p:cNvPr>
          <p:cNvGraphicFramePr>
            <a:graphicFrameLocks noChangeAspect="1"/>
          </p:cNvGraphicFramePr>
          <p:nvPr>
            <p:extLst>
              <p:ext uri="{D42A27DB-BD31-4B8C-83A1-F6EECF244321}">
                <p14:modId xmlns:p14="http://schemas.microsoft.com/office/powerpoint/2010/main" val="1687835010"/>
              </p:ext>
            </p:extLst>
          </p:nvPr>
        </p:nvGraphicFramePr>
        <p:xfrm>
          <a:off x="3067887" y="4046185"/>
          <a:ext cx="584200" cy="419100"/>
        </p:xfrm>
        <a:graphic>
          <a:graphicData uri="http://schemas.openxmlformats.org/presentationml/2006/ole">
            <mc:AlternateContent xmlns:mc="http://schemas.openxmlformats.org/markup-compatibility/2006">
              <mc:Choice xmlns:v="urn:schemas-microsoft-com:vml" Requires="v">
                <p:oleObj spid="_x0000_s8270" name="Equation" r:id="rId11" imgW="583920" imgH="419040" progId="Equation.DSMT4">
                  <p:embed/>
                </p:oleObj>
              </mc:Choice>
              <mc:Fallback>
                <p:oleObj name="Equation" r:id="rId11" imgW="583920" imgH="419040" progId="Equation.DSMT4">
                  <p:embed/>
                  <p:pic>
                    <p:nvPicPr>
                      <p:cNvPr id="14" name="Object 13">
                        <a:extLst>
                          <a:ext uri="{FF2B5EF4-FFF2-40B4-BE49-F238E27FC236}">
                            <a16:creationId xmlns:a16="http://schemas.microsoft.com/office/drawing/2014/main" id="{7DB8B77C-715F-4828-A5DA-7626A9EF55A7}"/>
                          </a:ext>
                        </a:extLst>
                      </p:cNvPr>
                      <p:cNvPicPr/>
                      <p:nvPr/>
                    </p:nvPicPr>
                    <p:blipFill>
                      <a:blip r:embed="rId12"/>
                      <a:stretch>
                        <a:fillRect/>
                      </a:stretch>
                    </p:blipFill>
                    <p:spPr>
                      <a:xfrm>
                        <a:off x="3067887" y="4046185"/>
                        <a:ext cx="584200" cy="419100"/>
                      </a:xfrm>
                      <a:prstGeom prst="rect">
                        <a:avLst/>
                      </a:prstGeom>
                    </p:spPr>
                  </p:pic>
                </p:oleObj>
              </mc:Fallback>
            </mc:AlternateContent>
          </a:graphicData>
        </a:graphic>
      </p:graphicFrame>
      <p:sp>
        <p:nvSpPr>
          <p:cNvPr id="20" name="Content Placeholder 19">
            <a:extLst>
              <a:ext uri="{FF2B5EF4-FFF2-40B4-BE49-F238E27FC236}">
                <a16:creationId xmlns:a16="http://schemas.microsoft.com/office/drawing/2014/main" id="{8767D83A-D6DF-4FEF-8EB4-E084519C8925}"/>
              </a:ext>
            </a:extLst>
          </p:cNvPr>
          <p:cNvSpPr>
            <a:spLocks noGrp="1"/>
          </p:cNvSpPr>
          <p:nvPr>
            <p:ph sz="quarter" idx="24"/>
          </p:nvPr>
        </p:nvSpPr>
        <p:spPr>
          <a:xfrm>
            <a:off x="3771900" y="4057200"/>
            <a:ext cx="4914898" cy="414000"/>
          </a:xfrm>
          <a:noFill/>
          <a:ln>
            <a:noFill/>
          </a:ln>
        </p:spPr>
        <p:txBody>
          <a:bodyPr lIns="0" tIns="0" rIns="0" bIns="0" anchor="t" anchorCtr="0"/>
          <a:lstStyle/>
          <a:p>
            <a:pPr marL="0" indent="0">
              <a:spcBef>
                <a:spcPts val="600"/>
              </a:spcBef>
              <a:buNone/>
            </a:pPr>
            <a:r>
              <a:rPr lang="en-IN" sz="2400" dirty="0">
                <a:latin typeface="+mn-lt"/>
              </a:rPr>
              <a:t>of water</a:t>
            </a:r>
          </a:p>
        </p:txBody>
      </p:sp>
      <p:sp>
        <p:nvSpPr>
          <p:cNvPr id="21" name="Content Placeholder 20">
            <a:extLst>
              <a:ext uri="{FF2B5EF4-FFF2-40B4-BE49-F238E27FC236}">
                <a16:creationId xmlns:a16="http://schemas.microsoft.com/office/drawing/2014/main" id="{37263E31-2974-4F79-92C0-A485418E0A76}"/>
              </a:ext>
            </a:extLst>
          </p:cNvPr>
          <p:cNvSpPr>
            <a:spLocks noGrp="1"/>
          </p:cNvSpPr>
          <p:nvPr>
            <p:ph sz="quarter" idx="25"/>
          </p:nvPr>
        </p:nvSpPr>
        <p:spPr>
          <a:xfrm>
            <a:off x="457200" y="4552329"/>
            <a:ext cx="2808000" cy="414000"/>
          </a:xfrm>
          <a:noFill/>
          <a:ln>
            <a:noFill/>
          </a:ln>
        </p:spPr>
        <p:txBody>
          <a:bodyPr lIns="0" tIns="0" rIns="0" bIns="0" anchor="t" anchorCtr="0"/>
          <a:lstStyle/>
          <a:p>
            <a:pPr marL="310896" indent="0">
              <a:spcBef>
                <a:spcPts val="600"/>
              </a:spcBef>
              <a:buNone/>
            </a:pPr>
            <a:r>
              <a:rPr lang="en-IN" sz="2400" dirty="0">
                <a:solidFill>
                  <a:srgbClr val="007FA3"/>
                </a:solidFill>
                <a:latin typeface="+mn-lt"/>
              </a:rPr>
              <a:t>2. </a:t>
            </a:r>
            <a:r>
              <a:rPr lang="en-IN" sz="2400" dirty="0">
                <a:solidFill>
                  <a:schemeClr val="tx1"/>
                </a:solidFill>
                <a:latin typeface="+mn-lt"/>
              </a:rPr>
              <a:t>hydrogen atom</a:t>
            </a:r>
          </a:p>
        </p:txBody>
      </p:sp>
      <p:graphicFrame>
        <p:nvGraphicFramePr>
          <p:cNvPr id="27" name="Object 26" descr="delta super plus">
            <a:extLst>
              <a:ext uri="{FF2B5EF4-FFF2-40B4-BE49-F238E27FC236}">
                <a16:creationId xmlns:a16="http://schemas.microsoft.com/office/drawing/2014/main" id="{ABC02548-18D2-41E3-941F-ADE400937E6B}"/>
              </a:ext>
            </a:extLst>
          </p:cNvPr>
          <p:cNvGraphicFramePr>
            <a:graphicFrameLocks noChangeAspect="1"/>
          </p:cNvGraphicFramePr>
          <p:nvPr>
            <p:extLst>
              <p:ext uri="{D42A27DB-BD31-4B8C-83A1-F6EECF244321}">
                <p14:modId xmlns:p14="http://schemas.microsoft.com/office/powerpoint/2010/main" val="919053971"/>
              </p:ext>
            </p:extLst>
          </p:nvPr>
        </p:nvGraphicFramePr>
        <p:xfrm>
          <a:off x="3351770" y="4533900"/>
          <a:ext cx="584200" cy="419100"/>
        </p:xfrm>
        <a:graphic>
          <a:graphicData uri="http://schemas.openxmlformats.org/presentationml/2006/ole">
            <mc:AlternateContent xmlns:mc="http://schemas.openxmlformats.org/markup-compatibility/2006">
              <mc:Choice xmlns:v="urn:schemas-microsoft-com:vml" Requires="v">
                <p:oleObj spid="_x0000_s8271" name="Equation" r:id="rId13" imgW="583920" imgH="419040" progId="Equation.DSMT4">
                  <p:embed/>
                </p:oleObj>
              </mc:Choice>
              <mc:Fallback>
                <p:oleObj name="Equation" r:id="rId13" imgW="583920" imgH="419040" progId="Equation.DSMT4">
                  <p:embed/>
                  <p:pic>
                    <p:nvPicPr>
                      <p:cNvPr id="24" name="Object 23">
                        <a:extLst>
                          <a:ext uri="{FF2B5EF4-FFF2-40B4-BE49-F238E27FC236}">
                            <a16:creationId xmlns:a16="http://schemas.microsoft.com/office/drawing/2014/main" id="{62B969EE-25E0-4768-BE24-AD4EE59DE868}"/>
                          </a:ext>
                        </a:extLst>
                      </p:cNvPr>
                      <p:cNvPicPr/>
                      <p:nvPr/>
                    </p:nvPicPr>
                    <p:blipFill>
                      <a:blip r:embed="rId14"/>
                      <a:stretch>
                        <a:fillRect/>
                      </a:stretch>
                    </p:blipFill>
                    <p:spPr>
                      <a:xfrm>
                        <a:off x="3351770" y="4533900"/>
                        <a:ext cx="584200" cy="419100"/>
                      </a:xfrm>
                      <a:prstGeom prst="rect">
                        <a:avLst/>
                      </a:prstGeom>
                    </p:spPr>
                  </p:pic>
                </p:oleObj>
              </mc:Fallback>
            </mc:AlternateContent>
          </a:graphicData>
        </a:graphic>
      </p:graphicFrame>
      <p:sp>
        <p:nvSpPr>
          <p:cNvPr id="22" name="Content Placeholder 21">
            <a:extLst>
              <a:ext uri="{FF2B5EF4-FFF2-40B4-BE49-F238E27FC236}">
                <a16:creationId xmlns:a16="http://schemas.microsoft.com/office/drawing/2014/main" id="{70998663-4289-4B51-BA3A-ECF31EB79419}"/>
              </a:ext>
            </a:extLst>
          </p:cNvPr>
          <p:cNvSpPr>
            <a:spLocks noGrp="1"/>
          </p:cNvSpPr>
          <p:nvPr>
            <p:ph sz="quarter" idx="26"/>
          </p:nvPr>
        </p:nvSpPr>
        <p:spPr>
          <a:xfrm>
            <a:off x="4036994" y="4552329"/>
            <a:ext cx="4652981" cy="414000"/>
          </a:xfrm>
          <a:noFill/>
          <a:ln>
            <a:noFill/>
          </a:ln>
        </p:spPr>
        <p:txBody>
          <a:bodyPr lIns="0" tIns="0" rIns="0" bIns="0" anchor="t" anchorCtr="0"/>
          <a:lstStyle/>
          <a:p>
            <a:pPr marL="0" indent="0">
              <a:spcBef>
                <a:spcPts val="600"/>
              </a:spcBef>
              <a:buNone/>
            </a:pPr>
            <a:r>
              <a:rPr lang="en-IN" sz="2400" dirty="0">
                <a:latin typeface="+mn-lt"/>
              </a:rPr>
              <a:t>of water</a:t>
            </a:r>
          </a:p>
        </p:txBody>
      </p:sp>
    </p:spTree>
    <p:extLst>
      <p:ext uri="{BB962C8B-B14F-4D97-AF65-F5344CB8AC3E}">
        <p14:creationId xmlns:p14="http://schemas.microsoft.com/office/powerpoint/2010/main" val="348404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EDE3-D46B-4291-B8E7-3B12429147F7}"/>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083CC54-2ADD-4D08-AC63-80022D67C351}"/>
              </a:ext>
            </a:extLst>
          </p:cNvPr>
          <p:cNvSpPr>
            <a:spLocks noGrp="1"/>
          </p:cNvSpPr>
          <p:nvPr>
            <p:ph sz="quarter" idx="14"/>
          </p:nvPr>
        </p:nvSpPr>
        <p:spPr>
          <a:xfrm>
            <a:off x="457199" y="1555200"/>
            <a:ext cx="8229600" cy="414000"/>
          </a:xfrm>
        </p:spPr>
        <p:txBody>
          <a:bodyPr/>
          <a:lstStyle/>
          <a:p>
            <a:pPr marL="0" indent="0">
              <a:spcBef>
                <a:spcPts val="600"/>
              </a:spcBef>
              <a:buNone/>
            </a:pPr>
            <a:r>
              <a:rPr lang="en-IN" sz="2400" dirty="0"/>
              <a:t>When solid L</a:t>
            </a:r>
            <a:r>
              <a:rPr lang="en-IN" sz="100" dirty="0"/>
              <a:t> </a:t>
            </a:r>
            <a:r>
              <a:rPr lang="en-IN" sz="2400" dirty="0" err="1"/>
              <a:t>i</a:t>
            </a:r>
            <a:r>
              <a:rPr lang="en-IN" sz="100" dirty="0"/>
              <a:t> </a:t>
            </a:r>
            <a:r>
              <a:rPr lang="en-IN" sz="2400" dirty="0"/>
              <a:t>C</a:t>
            </a:r>
            <a:r>
              <a:rPr lang="en-IN" sz="100" dirty="0"/>
              <a:t> </a:t>
            </a:r>
            <a:r>
              <a:rPr lang="en-IN" sz="2400" dirty="0"/>
              <a:t>l is added to water, it dissolves because</a:t>
            </a:r>
          </a:p>
        </p:txBody>
      </p:sp>
      <p:sp>
        <p:nvSpPr>
          <p:cNvPr id="5" name="Content Placeholder 4">
            <a:extLst>
              <a:ext uri="{FF2B5EF4-FFF2-40B4-BE49-F238E27FC236}">
                <a16:creationId xmlns:a16="http://schemas.microsoft.com/office/drawing/2014/main" id="{1502921B-6633-46D7-AAC9-6E86F772925A}"/>
              </a:ext>
            </a:extLst>
          </p:cNvPr>
          <p:cNvSpPr>
            <a:spLocks noGrp="1"/>
          </p:cNvSpPr>
          <p:nvPr>
            <p:ph sz="quarter" idx="15"/>
          </p:nvPr>
        </p:nvSpPr>
        <p:spPr>
          <a:xfrm>
            <a:off x="457201" y="2050991"/>
            <a:ext cx="930727" cy="414000"/>
          </a:xfrm>
        </p:spPr>
        <p:txBody>
          <a:bodyPr/>
          <a:lstStyle/>
          <a:p>
            <a:pPr marL="432" indent="0">
              <a:buNone/>
            </a:pPr>
            <a:r>
              <a:rPr lang="en-IN" sz="2400" dirty="0">
                <a:solidFill>
                  <a:srgbClr val="007FA3"/>
                </a:solidFill>
              </a:rPr>
              <a:t>A.</a:t>
            </a:r>
            <a:r>
              <a:rPr lang="en-IN" sz="2400" dirty="0"/>
              <a:t> the</a:t>
            </a:r>
          </a:p>
        </p:txBody>
      </p:sp>
      <p:graphicFrame>
        <p:nvGraphicFramePr>
          <p:cNvPr id="13" name="Object 12" descr="L i super plus">
            <a:extLst>
              <a:ext uri="{FF2B5EF4-FFF2-40B4-BE49-F238E27FC236}">
                <a16:creationId xmlns:a16="http://schemas.microsoft.com/office/drawing/2014/main" id="{0C303D78-5CBB-4510-A4F3-5215952D131A}"/>
              </a:ext>
            </a:extLst>
          </p:cNvPr>
          <p:cNvGraphicFramePr>
            <a:graphicFrameLocks noChangeAspect="1"/>
          </p:cNvGraphicFramePr>
          <p:nvPr>
            <p:extLst>
              <p:ext uri="{D42A27DB-BD31-4B8C-83A1-F6EECF244321}">
                <p14:modId xmlns:p14="http://schemas.microsoft.com/office/powerpoint/2010/main" val="135547364"/>
              </p:ext>
            </p:extLst>
          </p:nvPr>
        </p:nvGraphicFramePr>
        <p:xfrm>
          <a:off x="1474846" y="2017375"/>
          <a:ext cx="381000" cy="355600"/>
        </p:xfrm>
        <a:graphic>
          <a:graphicData uri="http://schemas.openxmlformats.org/presentationml/2006/ole">
            <mc:AlternateContent xmlns:mc="http://schemas.openxmlformats.org/markup-compatibility/2006">
              <mc:Choice xmlns:v="urn:schemas-microsoft-com:vml" Requires="v">
                <p:oleObj spid="_x0000_s9266" name="Equation" r:id="rId3" imgW="380880" imgH="355320" progId="Equation.DSMT4">
                  <p:embed/>
                </p:oleObj>
              </mc:Choice>
              <mc:Fallback>
                <p:oleObj name="Equation" r:id="rId3" imgW="380880" imgH="355320" progId="Equation.DSMT4">
                  <p:embed/>
                  <p:pic>
                    <p:nvPicPr>
                      <p:cNvPr id="13" name="Object 12">
                        <a:extLst>
                          <a:ext uri="{FF2B5EF4-FFF2-40B4-BE49-F238E27FC236}">
                            <a16:creationId xmlns:a16="http://schemas.microsoft.com/office/drawing/2014/main" id="{0C303D78-5CBB-4510-A4F3-5215952D131A}"/>
                          </a:ext>
                        </a:extLst>
                      </p:cNvPr>
                      <p:cNvPicPr/>
                      <p:nvPr/>
                    </p:nvPicPr>
                    <p:blipFill>
                      <a:blip r:embed="rId4"/>
                      <a:stretch>
                        <a:fillRect/>
                      </a:stretch>
                    </p:blipFill>
                    <p:spPr>
                      <a:xfrm>
                        <a:off x="1474846" y="2017375"/>
                        <a:ext cx="381000" cy="355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E6425D21-1AEE-4ED8-BE90-62418242C7A2}"/>
              </a:ext>
            </a:extLst>
          </p:cNvPr>
          <p:cNvSpPr>
            <a:spLocks noGrp="1"/>
          </p:cNvSpPr>
          <p:nvPr>
            <p:ph sz="quarter" idx="16"/>
          </p:nvPr>
        </p:nvSpPr>
        <p:spPr>
          <a:xfrm>
            <a:off x="1942764" y="2050991"/>
            <a:ext cx="6744035" cy="414000"/>
          </a:xfrm>
        </p:spPr>
        <p:txBody>
          <a:bodyPr/>
          <a:lstStyle/>
          <a:p>
            <a:pPr marL="432" indent="0">
              <a:buNone/>
            </a:pPr>
            <a:r>
              <a:rPr lang="en-IN" sz="2400" dirty="0"/>
              <a:t>ions are attracted to the</a:t>
            </a:r>
          </a:p>
        </p:txBody>
      </p:sp>
      <p:sp>
        <p:nvSpPr>
          <p:cNvPr id="6" name="Content Placeholder 5">
            <a:extLst>
              <a:ext uri="{FF2B5EF4-FFF2-40B4-BE49-F238E27FC236}">
                <a16:creationId xmlns:a16="http://schemas.microsoft.com/office/drawing/2014/main" id="{251E32EE-5703-4BE1-AA67-CBEE2FB3817E}"/>
              </a:ext>
            </a:extLst>
          </p:cNvPr>
          <p:cNvSpPr>
            <a:spLocks noGrp="1"/>
          </p:cNvSpPr>
          <p:nvPr>
            <p:ph sz="quarter" idx="17"/>
          </p:nvPr>
        </p:nvSpPr>
        <p:spPr>
          <a:xfrm>
            <a:off x="457200" y="2546782"/>
            <a:ext cx="2520000" cy="414000"/>
          </a:xfrm>
        </p:spPr>
        <p:txBody>
          <a:bodyPr/>
          <a:lstStyle/>
          <a:p>
            <a:pPr marL="310896" indent="0">
              <a:spcBef>
                <a:spcPts val="600"/>
              </a:spcBef>
              <a:buNone/>
            </a:pPr>
            <a:r>
              <a:rPr lang="en-IN" sz="2400" dirty="0">
                <a:solidFill>
                  <a:srgbClr val="007FA3"/>
                </a:solidFill>
              </a:rPr>
              <a:t>1.</a:t>
            </a:r>
            <a:r>
              <a:rPr lang="en-IN" sz="2400" dirty="0"/>
              <a:t> oxygen atom</a:t>
            </a:r>
          </a:p>
        </p:txBody>
      </p:sp>
      <p:graphicFrame>
        <p:nvGraphicFramePr>
          <p:cNvPr id="14" name="Object 13" descr="delta super minus">
            <a:extLst>
              <a:ext uri="{FF2B5EF4-FFF2-40B4-BE49-F238E27FC236}">
                <a16:creationId xmlns:a16="http://schemas.microsoft.com/office/drawing/2014/main" id="{7DB8B77C-715F-4828-A5DA-7626A9EF55A7}"/>
              </a:ext>
            </a:extLst>
          </p:cNvPr>
          <p:cNvGraphicFramePr>
            <a:graphicFrameLocks noChangeAspect="1"/>
          </p:cNvGraphicFramePr>
          <p:nvPr>
            <p:extLst>
              <p:ext uri="{D42A27DB-BD31-4B8C-83A1-F6EECF244321}">
                <p14:modId xmlns:p14="http://schemas.microsoft.com/office/powerpoint/2010/main" val="1816958401"/>
              </p:ext>
            </p:extLst>
          </p:nvPr>
        </p:nvGraphicFramePr>
        <p:xfrm>
          <a:off x="3062448" y="2522185"/>
          <a:ext cx="584200" cy="419100"/>
        </p:xfrm>
        <a:graphic>
          <a:graphicData uri="http://schemas.openxmlformats.org/presentationml/2006/ole">
            <mc:AlternateContent xmlns:mc="http://schemas.openxmlformats.org/markup-compatibility/2006">
              <mc:Choice xmlns:v="urn:schemas-microsoft-com:vml" Requires="v">
                <p:oleObj spid="_x0000_s9267" name="Equation" r:id="rId5" imgW="583920" imgH="419040" progId="Equation.DSMT4">
                  <p:embed/>
                </p:oleObj>
              </mc:Choice>
              <mc:Fallback>
                <p:oleObj name="Equation" r:id="rId5" imgW="583920" imgH="419040" progId="Equation.DSMT4">
                  <p:embed/>
                  <p:pic>
                    <p:nvPicPr>
                      <p:cNvPr id="14" name="Object 13">
                        <a:extLst>
                          <a:ext uri="{FF2B5EF4-FFF2-40B4-BE49-F238E27FC236}">
                            <a16:creationId xmlns:a16="http://schemas.microsoft.com/office/drawing/2014/main" id="{7DB8B77C-715F-4828-A5DA-7626A9EF55A7}"/>
                          </a:ext>
                        </a:extLst>
                      </p:cNvPr>
                      <p:cNvPicPr/>
                      <p:nvPr/>
                    </p:nvPicPr>
                    <p:blipFill>
                      <a:blip r:embed="rId6"/>
                      <a:stretch>
                        <a:fillRect/>
                      </a:stretch>
                    </p:blipFill>
                    <p:spPr>
                      <a:xfrm>
                        <a:off x="3062448" y="2522185"/>
                        <a:ext cx="584200" cy="419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82D63B92-EEDF-49D1-8464-35D304253E98}"/>
              </a:ext>
            </a:extLst>
          </p:cNvPr>
          <p:cNvSpPr>
            <a:spLocks noGrp="1"/>
          </p:cNvSpPr>
          <p:nvPr>
            <p:ph sz="quarter" idx="18"/>
          </p:nvPr>
        </p:nvSpPr>
        <p:spPr>
          <a:xfrm>
            <a:off x="3731896" y="2545200"/>
            <a:ext cx="4958080" cy="414000"/>
          </a:xfrm>
          <a:noFill/>
          <a:ln>
            <a:noFill/>
          </a:ln>
        </p:spPr>
        <p:txBody>
          <a:bodyPr lIns="0" tIns="0" rIns="0" bIns="0" anchor="t" anchorCtr="0"/>
          <a:lstStyle/>
          <a:p>
            <a:pPr marL="0" indent="0">
              <a:spcBef>
                <a:spcPts val="600"/>
              </a:spcBef>
              <a:buNone/>
            </a:pPr>
            <a:r>
              <a:rPr lang="en-IN" sz="2400" dirty="0"/>
              <a:t>of water</a:t>
            </a:r>
          </a:p>
        </p:txBody>
      </p:sp>
      <p:sp>
        <p:nvSpPr>
          <p:cNvPr id="17" name="Content Placeholder 16">
            <a:extLst>
              <a:ext uri="{FF2B5EF4-FFF2-40B4-BE49-F238E27FC236}">
                <a16:creationId xmlns:a16="http://schemas.microsoft.com/office/drawing/2014/main" id="{56F95702-09A5-4301-8D0D-7D3665E68FD4}"/>
              </a:ext>
            </a:extLst>
          </p:cNvPr>
          <p:cNvSpPr>
            <a:spLocks noGrp="1"/>
          </p:cNvSpPr>
          <p:nvPr>
            <p:ph sz="quarter" idx="21"/>
          </p:nvPr>
        </p:nvSpPr>
        <p:spPr>
          <a:xfrm>
            <a:off x="457200" y="3575815"/>
            <a:ext cx="936000" cy="414000"/>
          </a:xfrm>
          <a:noFill/>
          <a:ln>
            <a:noFill/>
          </a:ln>
        </p:spPr>
        <p:txBody>
          <a:bodyPr lIns="0" tIns="0" rIns="0" bIns="0" anchor="t" anchorCtr="0"/>
          <a:lstStyle/>
          <a:p>
            <a:pPr marL="432" indent="0">
              <a:buNone/>
            </a:pPr>
            <a:r>
              <a:rPr lang="en-IN" sz="2400" dirty="0">
                <a:solidFill>
                  <a:srgbClr val="007FA3"/>
                </a:solidFill>
              </a:rPr>
              <a:t>B. </a:t>
            </a:r>
            <a:r>
              <a:rPr lang="en-IN" sz="2400" dirty="0">
                <a:solidFill>
                  <a:schemeClr val="tx1"/>
                </a:solidFill>
              </a:rPr>
              <a:t>the</a:t>
            </a:r>
          </a:p>
        </p:txBody>
      </p:sp>
      <p:graphicFrame>
        <p:nvGraphicFramePr>
          <p:cNvPr id="25" name="Object 24" descr="C l super minus&#10;">
            <a:extLst>
              <a:ext uri="{FF2B5EF4-FFF2-40B4-BE49-F238E27FC236}">
                <a16:creationId xmlns:a16="http://schemas.microsoft.com/office/drawing/2014/main" id="{6ACCBDD2-1B52-4C6F-9ECB-6BE7A49A56FD}"/>
              </a:ext>
            </a:extLst>
          </p:cNvPr>
          <p:cNvGraphicFramePr>
            <a:graphicFrameLocks noChangeAspect="1"/>
          </p:cNvGraphicFramePr>
          <p:nvPr>
            <p:extLst>
              <p:ext uri="{D42A27DB-BD31-4B8C-83A1-F6EECF244321}">
                <p14:modId xmlns:p14="http://schemas.microsoft.com/office/powerpoint/2010/main" val="375432314"/>
              </p:ext>
            </p:extLst>
          </p:nvPr>
        </p:nvGraphicFramePr>
        <p:xfrm>
          <a:off x="1475696" y="3548517"/>
          <a:ext cx="444500" cy="368300"/>
        </p:xfrm>
        <a:graphic>
          <a:graphicData uri="http://schemas.openxmlformats.org/presentationml/2006/ole">
            <mc:AlternateContent xmlns:mc="http://schemas.openxmlformats.org/markup-compatibility/2006">
              <mc:Choice xmlns:v="urn:schemas-microsoft-com:vml" Requires="v">
                <p:oleObj spid="_x0000_s9268" name="Equation" r:id="rId7" imgW="444240" imgH="368280" progId="Equation.DSMT4">
                  <p:embed/>
                </p:oleObj>
              </mc:Choice>
              <mc:Fallback>
                <p:oleObj name="Equation" r:id="rId7" imgW="444240" imgH="368280" progId="Equation.DSMT4">
                  <p:embed/>
                  <p:pic>
                    <p:nvPicPr>
                      <p:cNvPr id="25" name="Object 24">
                        <a:extLst>
                          <a:ext uri="{FF2B5EF4-FFF2-40B4-BE49-F238E27FC236}">
                            <a16:creationId xmlns:a16="http://schemas.microsoft.com/office/drawing/2014/main" id="{6ACCBDD2-1B52-4C6F-9ECB-6BE7A49A56FD}"/>
                          </a:ext>
                        </a:extLst>
                      </p:cNvPr>
                      <p:cNvPicPr/>
                      <p:nvPr/>
                    </p:nvPicPr>
                    <p:blipFill>
                      <a:blip r:embed="rId8"/>
                      <a:stretch>
                        <a:fillRect/>
                      </a:stretch>
                    </p:blipFill>
                    <p:spPr>
                      <a:xfrm>
                        <a:off x="1475696" y="3548517"/>
                        <a:ext cx="444500" cy="368300"/>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5AB58C34-9A63-4DED-A82D-A37FD7D8BF0C}"/>
              </a:ext>
            </a:extLst>
          </p:cNvPr>
          <p:cNvSpPr>
            <a:spLocks noGrp="1"/>
          </p:cNvSpPr>
          <p:nvPr>
            <p:ph sz="quarter" idx="22"/>
          </p:nvPr>
        </p:nvSpPr>
        <p:spPr>
          <a:xfrm>
            <a:off x="2073729" y="3574800"/>
            <a:ext cx="6616247" cy="414000"/>
          </a:xfrm>
          <a:noFill/>
          <a:ln>
            <a:noFill/>
          </a:ln>
        </p:spPr>
        <p:txBody>
          <a:bodyPr lIns="0" tIns="0" rIns="0" bIns="0" anchor="t" anchorCtr="0"/>
          <a:lstStyle/>
          <a:p>
            <a:pPr marL="432" indent="0">
              <a:buNone/>
            </a:pPr>
            <a:r>
              <a:rPr lang="en-IN" sz="2400" dirty="0"/>
              <a:t>ions are attracted to the</a:t>
            </a:r>
          </a:p>
        </p:txBody>
      </p:sp>
      <p:sp>
        <p:nvSpPr>
          <p:cNvPr id="21" name="Content Placeholder 20">
            <a:extLst>
              <a:ext uri="{FF2B5EF4-FFF2-40B4-BE49-F238E27FC236}">
                <a16:creationId xmlns:a16="http://schemas.microsoft.com/office/drawing/2014/main" id="{37263E31-2974-4F79-92C0-A485418E0A76}"/>
              </a:ext>
            </a:extLst>
          </p:cNvPr>
          <p:cNvSpPr>
            <a:spLocks noGrp="1"/>
          </p:cNvSpPr>
          <p:nvPr>
            <p:ph sz="quarter" idx="25"/>
          </p:nvPr>
        </p:nvSpPr>
        <p:spPr>
          <a:xfrm>
            <a:off x="457200" y="4069009"/>
            <a:ext cx="2808000" cy="414000"/>
          </a:xfrm>
          <a:noFill/>
          <a:ln>
            <a:noFill/>
          </a:ln>
        </p:spPr>
        <p:txBody>
          <a:bodyPr lIns="0" tIns="0" rIns="0" bIns="0" anchor="t" anchorCtr="0"/>
          <a:lstStyle/>
          <a:p>
            <a:pPr marL="310896" indent="0">
              <a:spcBef>
                <a:spcPts val="600"/>
              </a:spcBef>
              <a:buNone/>
            </a:pPr>
            <a:r>
              <a:rPr lang="en-IN" sz="2400" dirty="0">
                <a:solidFill>
                  <a:srgbClr val="007FA3"/>
                </a:solidFill>
                <a:latin typeface="+mn-lt"/>
              </a:rPr>
              <a:t>2. </a:t>
            </a:r>
            <a:r>
              <a:rPr lang="en-IN" sz="2400" dirty="0">
                <a:solidFill>
                  <a:schemeClr val="tx1"/>
                </a:solidFill>
                <a:latin typeface="+mn-lt"/>
              </a:rPr>
              <a:t>hydrogen atom</a:t>
            </a:r>
          </a:p>
        </p:txBody>
      </p:sp>
      <p:graphicFrame>
        <p:nvGraphicFramePr>
          <p:cNvPr id="27" name="Object 26" descr="delta super plus">
            <a:extLst>
              <a:ext uri="{FF2B5EF4-FFF2-40B4-BE49-F238E27FC236}">
                <a16:creationId xmlns:a16="http://schemas.microsoft.com/office/drawing/2014/main" id="{ABC02548-18D2-41E3-941F-ADE400937E6B}"/>
              </a:ext>
            </a:extLst>
          </p:cNvPr>
          <p:cNvGraphicFramePr>
            <a:graphicFrameLocks noChangeAspect="1"/>
          </p:cNvGraphicFramePr>
          <p:nvPr>
            <p:extLst>
              <p:ext uri="{D42A27DB-BD31-4B8C-83A1-F6EECF244321}">
                <p14:modId xmlns:p14="http://schemas.microsoft.com/office/powerpoint/2010/main" val="1479553932"/>
              </p:ext>
            </p:extLst>
          </p:nvPr>
        </p:nvGraphicFramePr>
        <p:xfrm>
          <a:off x="3351770" y="4050580"/>
          <a:ext cx="584200" cy="419100"/>
        </p:xfrm>
        <a:graphic>
          <a:graphicData uri="http://schemas.openxmlformats.org/presentationml/2006/ole">
            <mc:AlternateContent xmlns:mc="http://schemas.openxmlformats.org/markup-compatibility/2006">
              <mc:Choice xmlns:v="urn:schemas-microsoft-com:vml" Requires="v">
                <p:oleObj spid="_x0000_s9269" name="Equation" r:id="rId9" imgW="583920" imgH="419040" progId="Equation.DSMT4">
                  <p:embed/>
                </p:oleObj>
              </mc:Choice>
              <mc:Fallback>
                <p:oleObj name="Equation" r:id="rId9" imgW="583920" imgH="419040" progId="Equation.DSMT4">
                  <p:embed/>
                  <p:pic>
                    <p:nvPicPr>
                      <p:cNvPr id="27" name="Object 26">
                        <a:extLst>
                          <a:ext uri="{FF2B5EF4-FFF2-40B4-BE49-F238E27FC236}">
                            <a16:creationId xmlns:a16="http://schemas.microsoft.com/office/drawing/2014/main" id="{ABC02548-18D2-41E3-941F-ADE400937E6B}"/>
                          </a:ext>
                        </a:extLst>
                      </p:cNvPr>
                      <p:cNvPicPr/>
                      <p:nvPr/>
                    </p:nvPicPr>
                    <p:blipFill>
                      <a:blip r:embed="rId10"/>
                      <a:stretch>
                        <a:fillRect/>
                      </a:stretch>
                    </p:blipFill>
                    <p:spPr>
                      <a:xfrm>
                        <a:off x="3351770" y="4050580"/>
                        <a:ext cx="584200" cy="419100"/>
                      </a:xfrm>
                      <a:prstGeom prst="rect">
                        <a:avLst/>
                      </a:prstGeom>
                    </p:spPr>
                  </p:pic>
                </p:oleObj>
              </mc:Fallback>
            </mc:AlternateContent>
          </a:graphicData>
        </a:graphic>
      </p:graphicFrame>
      <p:sp>
        <p:nvSpPr>
          <p:cNvPr id="22" name="Content Placeholder 21">
            <a:extLst>
              <a:ext uri="{FF2B5EF4-FFF2-40B4-BE49-F238E27FC236}">
                <a16:creationId xmlns:a16="http://schemas.microsoft.com/office/drawing/2014/main" id="{70998663-4289-4B51-BA3A-ECF31EB79419}"/>
              </a:ext>
            </a:extLst>
          </p:cNvPr>
          <p:cNvSpPr>
            <a:spLocks noGrp="1"/>
          </p:cNvSpPr>
          <p:nvPr>
            <p:ph sz="quarter" idx="26"/>
          </p:nvPr>
        </p:nvSpPr>
        <p:spPr>
          <a:xfrm>
            <a:off x="4036994" y="4069009"/>
            <a:ext cx="1912869" cy="414000"/>
          </a:xfrm>
          <a:noFill/>
          <a:ln>
            <a:noFill/>
          </a:ln>
        </p:spPr>
        <p:txBody>
          <a:bodyPr lIns="0" tIns="0" rIns="0" bIns="0" anchor="t" anchorCtr="0"/>
          <a:lstStyle/>
          <a:p>
            <a:pPr marL="0" indent="0">
              <a:spcBef>
                <a:spcPts val="600"/>
              </a:spcBef>
              <a:buNone/>
            </a:pPr>
            <a:r>
              <a:rPr lang="en-IN" sz="2400" dirty="0">
                <a:latin typeface="+mn-lt"/>
              </a:rPr>
              <a:t>of water</a:t>
            </a:r>
          </a:p>
        </p:txBody>
      </p:sp>
    </p:spTree>
    <p:extLst>
      <p:ext uri="{BB962C8B-B14F-4D97-AF65-F5344CB8AC3E}">
        <p14:creationId xmlns:p14="http://schemas.microsoft.com/office/powerpoint/2010/main" val="221548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4754-34AC-479F-8396-744BB213AE79}"/>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464336CB-C1E1-45D9-AF9F-089C5D6C0558}"/>
              </a:ext>
            </a:extLst>
          </p:cNvPr>
          <p:cNvSpPr>
            <a:spLocks noGrp="1"/>
          </p:cNvSpPr>
          <p:nvPr>
            <p:ph sz="quarter" idx="14"/>
          </p:nvPr>
        </p:nvSpPr>
        <p:spPr>
          <a:xfrm>
            <a:off x="457199" y="1555200"/>
            <a:ext cx="8229600" cy="414000"/>
          </a:xfrm>
        </p:spPr>
        <p:txBody>
          <a:bodyPr/>
          <a:lstStyle/>
          <a:p>
            <a:pPr marL="432" indent="0">
              <a:buNone/>
            </a:pPr>
            <a:r>
              <a:rPr lang="en-IN" sz="2400" dirty="0"/>
              <a:t>Which of the following solutes will dissolve in water? Why?</a:t>
            </a:r>
          </a:p>
        </p:txBody>
      </p:sp>
      <p:sp>
        <p:nvSpPr>
          <p:cNvPr id="3" name="Content Placeholder 2">
            <a:extLst>
              <a:ext uri="{FF2B5EF4-FFF2-40B4-BE49-F238E27FC236}">
                <a16:creationId xmlns:a16="http://schemas.microsoft.com/office/drawing/2014/main" id="{0F0787FB-30DC-478A-9D8E-82CF6552A497}"/>
              </a:ext>
            </a:extLst>
          </p:cNvPr>
          <p:cNvSpPr>
            <a:spLocks noGrp="1"/>
          </p:cNvSpPr>
          <p:nvPr>
            <p:ph sz="quarter" idx="15"/>
          </p:nvPr>
        </p:nvSpPr>
        <p:spPr>
          <a:xfrm>
            <a:off x="457200" y="3049200"/>
            <a:ext cx="432000" cy="414000"/>
          </a:xfrm>
        </p:spPr>
        <p:txBody>
          <a:bodyPr/>
          <a:lstStyle/>
          <a:p>
            <a:pPr marL="432" indent="0">
              <a:buNone/>
            </a:pPr>
            <a:r>
              <a:rPr lang="en-IN" sz="2400" dirty="0">
                <a:solidFill>
                  <a:srgbClr val="007FA3"/>
                </a:solidFill>
              </a:rPr>
              <a:t>A.</a:t>
            </a:r>
          </a:p>
        </p:txBody>
      </p:sp>
      <p:graphicFrame>
        <p:nvGraphicFramePr>
          <p:cNvPr id="12" name="Object 11" descr="N sub 2 S O sub 4">
            <a:extLst>
              <a:ext uri="{FF2B5EF4-FFF2-40B4-BE49-F238E27FC236}">
                <a16:creationId xmlns:a16="http://schemas.microsoft.com/office/drawing/2014/main" id="{E73CEE9D-4CF5-43E7-A11D-9FD89031F16C}"/>
              </a:ext>
            </a:extLst>
          </p:cNvPr>
          <p:cNvGraphicFramePr>
            <a:graphicFrameLocks noChangeAspect="1"/>
          </p:cNvGraphicFramePr>
          <p:nvPr>
            <p:extLst>
              <p:ext uri="{D42A27DB-BD31-4B8C-83A1-F6EECF244321}">
                <p14:modId xmlns:p14="http://schemas.microsoft.com/office/powerpoint/2010/main" val="4160110670"/>
              </p:ext>
            </p:extLst>
          </p:nvPr>
        </p:nvGraphicFramePr>
        <p:xfrm>
          <a:off x="947189" y="3082200"/>
          <a:ext cx="1104900" cy="381000"/>
        </p:xfrm>
        <a:graphic>
          <a:graphicData uri="http://schemas.openxmlformats.org/presentationml/2006/ole">
            <mc:AlternateContent xmlns:mc="http://schemas.openxmlformats.org/markup-compatibility/2006">
              <mc:Choice xmlns:v="urn:schemas-microsoft-com:vml" Requires="v">
                <p:oleObj spid="_x0000_s10266" name="Equation" r:id="rId3" imgW="1104840" imgH="380880" progId="Equation.DSMT4">
                  <p:embed/>
                </p:oleObj>
              </mc:Choice>
              <mc:Fallback>
                <p:oleObj name="Equation" r:id="rId3" imgW="1104840" imgH="380880" progId="Equation.DSMT4">
                  <p:embed/>
                  <p:pic>
                    <p:nvPicPr>
                      <p:cNvPr id="0" name=""/>
                      <p:cNvPicPr/>
                      <p:nvPr/>
                    </p:nvPicPr>
                    <p:blipFill>
                      <a:blip r:embed="rId4"/>
                      <a:stretch>
                        <a:fillRect/>
                      </a:stretch>
                    </p:blipFill>
                    <p:spPr>
                      <a:xfrm>
                        <a:off x="947189" y="3082200"/>
                        <a:ext cx="11049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31DE45E-39C2-4F5E-A605-0194B0A76B5B}"/>
              </a:ext>
            </a:extLst>
          </p:cNvPr>
          <p:cNvSpPr>
            <a:spLocks noGrp="1"/>
          </p:cNvSpPr>
          <p:nvPr>
            <p:ph sz="quarter" idx="16"/>
          </p:nvPr>
        </p:nvSpPr>
        <p:spPr>
          <a:xfrm>
            <a:off x="454672" y="3693600"/>
            <a:ext cx="3730239" cy="414000"/>
          </a:xfrm>
        </p:spPr>
        <p:txBody>
          <a:bodyPr/>
          <a:lstStyle/>
          <a:p>
            <a:pPr marL="432" indent="0">
              <a:buNone/>
            </a:pPr>
            <a:r>
              <a:rPr lang="en-US" sz="2400" dirty="0">
                <a:solidFill>
                  <a:schemeClr val="tx2"/>
                </a:solidFill>
              </a:rPr>
              <a:t>B.</a:t>
            </a:r>
            <a:r>
              <a:rPr lang="en-US" sz="2400" dirty="0">
                <a:solidFill>
                  <a:srgbClr val="000000"/>
                </a:solidFill>
              </a:rPr>
              <a:t> gasoline (nonpolar)</a:t>
            </a:r>
            <a:endParaRPr lang="en-IN" sz="2400" dirty="0"/>
          </a:p>
        </p:txBody>
      </p:sp>
      <p:sp>
        <p:nvSpPr>
          <p:cNvPr id="10" name="Content Placeholder 9">
            <a:extLst>
              <a:ext uri="{FF2B5EF4-FFF2-40B4-BE49-F238E27FC236}">
                <a16:creationId xmlns:a16="http://schemas.microsoft.com/office/drawing/2014/main" id="{3876AAEF-536D-41AC-A8E6-5A6BA1589D60}"/>
              </a:ext>
            </a:extLst>
          </p:cNvPr>
          <p:cNvSpPr>
            <a:spLocks noGrp="1"/>
          </p:cNvSpPr>
          <p:nvPr>
            <p:ph sz="quarter" idx="17"/>
          </p:nvPr>
        </p:nvSpPr>
        <p:spPr>
          <a:xfrm>
            <a:off x="454672" y="4309200"/>
            <a:ext cx="432000" cy="414000"/>
          </a:xfrm>
        </p:spPr>
        <p:txBody>
          <a:bodyPr/>
          <a:lstStyle/>
          <a:p>
            <a:pPr marL="432" indent="0">
              <a:buNone/>
            </a:pPr>
            <a:r>
              <a:rPr lang="en-US" sz="2400" dirty="0">
                <a:solidFill>
                  <a:schemeClr val="tx2"/>
                </a:solidFill>
              </a:rPr>
              <a:t>C.</a:t>
            </a:r>
            <a:endParaRPr lang="en-IN" sz="2400" dirty="0"/>
          </a:p>
        </p:txBody>
      </p:sp>
      <p:graphicFrame>
        <p:nvGraphicFramePr>
          <p:cNvPr id="14" name="Object 13" descr="l sub 2">
            <a:extLst>
              <a:ext uri="{FF2B5EF4-FFF2-40B4-BE49-F238E27FC236}">
                <a16:creationId xmlns:a16="http://schemas.microsoft.com/office/drawing/2014/main" id="{5BCBC8E1-EAAB-457E-B6D3-B0ED7513BAAC}"/>
              </a:ext>
            </a:extLst>
          </p:cNvPr>
          <p:cNvGraphicFramePr>
            <a:graphicFrameLocks noChangeAspect="1"/>
          </p:cNvGraphicFramePr>
          <p:nvPr>
            <p:extLst>
              <p:ext uri="{D42A27DB-BD31-4B8C-83A1-F6EECF244321}">
                <p14:modId xmlns:p14="http://schemas.microsoft.com/office/powerpoint/2010/main" val="3231864851"/>
              </p:ext>
            </p:extLst>
          </p:nvPr>
        </p:nvGraphicFramePr>
        <p:xfrm>
          <a:off x="947189" y="4325529"/>
          <a:ext cx="215900" cy="381000"/>
        </p:xfrm>
        <a:graphic>
          <a:graphicData uri="http://schemas.openxmlformats.org/presentationml/2006/ole">
            <mc:AlternateContent xmlns:mc="http://schemas.openxmlformats.org/markup-compatibility/2006">
              <mc:Choice xmlns:v="urn:schemas-microsoft-com:vml" Requires="v">
                <p:oleObj spid="_x0000_s10267" name="Equation" r:id="rId5" imgW="215640" imgH="380880" progId="Equation.DSMT4">
                  <p:embed/>
                </p:oleObj>
              </mc:Choice>
              <mc:Fallback>
                <p:oleObj name="Equation" r:id="rId5" imgW="215640" imgH="380880" progId="Equation.DSMT4">
                  <p:embed/>
                  <p:pic>
                    <p:nvPicPr>
                      <p:cNvPr id="12" name="Object 11">
                        <a:extLst>
                          <a:ext uri="{FF2B5EF4-FFF2-40B4-BE49-F238E27FC236}">
                            <a16:creationId xmlns:a16="http://schemas.microsoft.com/office/drawing/2014/main" id="{E73CEE9D-4CF5-43E7-A11D-9FD89031F16C}"/>
                          </a:ext>
                        </a:extLst>
                      </p:cNvPr>
                      <p:cNvPicPr/>
                      <p:nvPr/>
                    </p:nvPicPr>
                    <p:blipFill>
                      <a:blip r:embed="rId6"/>
                      <a:stretch>
                        <a:fillRect/>
                      </a:stretch>
                    </p:blipFill>
                    <p:spPr>
                      <a:xfrm>
                        <a:off x="947189" y="4325529"/>
                        <a:ext cx="215900" cy="38100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D66934F6-4D7B-4781-A7C0-58F1C6B21304}"/>
              </a:ext>
            </a:extLst>
          </p:cNvPr>
          <p:cNvSpPr>
            <a:spLocks noGrp="1"/>
          </p:cNvSpPr>
          <p:nvPr>
            <p:ph sz="quarter" idx="18"/>
          </p:nvPr>
        </p:nvSpPr>
        <p:spPr>
          <a:xfrm>
            <a:off x="457200" y="4914000"/>
            <a:ext cx="1080000" cy="414000"/>
          </a:xfrm>
        </p:spPr>
        <p:txBody>
          <a:bodyPr/>
          <a:lstStyle/>
          <a:p>
            <a:pPr marL="0" indent="0">
              <a:buNone/>
            </a:pPr>
            <a:r>
              <a:rPr lang="en-US" sz="2400" dirty="0">
                <a:solidFill>
                  <a:schemeClr val="tx2"/>
                </a:solidFill>
                <a:latin typeface="+mn-lt"/>
              </a:rPr>
              <a:t>D.</a:t>
            </a:r>
            <a:r>
              <a:rPr lang="en-US" sz="2400" dirty="0">
                <a:solidFill>
                  <a:srgbClr val="000000"/>
                </a:solidFill>
                <a:latin typeface="+mn-lt"/>
              </a:rPr>
              <a:t> H</a:t>
            </a:r>
            <a:r>
              <a:rPr lang="en-US" sz="100" dirty="0">
                <a:solidFill>
                  <a:srgbClr val="000000"/>
                </a:solidFill>
                <a:latin typeface="+mn-lt"/>
              </a:rPr>
              <a:t> </a:t>
            </a:r>
            <a:r>
              <a:rPr lang="en-US" sz="2400" dirty="0">
                <a:solidFill>
                  <a:srgbClr val="000000"/>
                </a:solidFill>
                <a:latin typeface="+mn-lt"/>
              </a:rPr>
              <a:t>C</a:t>
            </a:r>
            <a:r>
              <a:rPr lang="en-US" sz="100" dirty="0">
                <a:solidFill>
                  <a:srgbClr val="000000"/>
                </a:solidFill>
                <a:latin typeface="+mn-lt"/>
              </a:rPr>
              <a:t> </a:t>
            </a:r>
            <a:r>
              <a:rPr lang="en-US" sz="2400" dirty="0">
                <a:solidFill>
                  <a:srgbClr val="000000"/>
                </a:solidFill>
                <a:latin typeface="+mn-lt"/>
              </a:rPr>
              <a:t>l</a:t>
            </a:r>
            <a:endParaRPr lang="en-IN" sz="2400" dirty="0">
              <a:latin typeface="+mn-lt"/>
            </a:endParaRPr>
          </a:p>
        </p:txBody>
      </p:sp>
    </p:spTree>
    <p:extLst>
      <p:ext uri="{BB962C8B-B14F-4D97-AF65-F5344CB8AC3E}">
        <p14:creationId xmlns:p14="http://schemas.microsoft.com/office/powerpoint/2010/main" val="3377968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4754-34AC-479F-8396-744BB213AE79}"/>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464336CB-C1E1-45D9-AF9F-089C5D6C0558}"/>
              </a:ext>
            </a:extLst>
          </p:cNvPr>
          <p:cNvSpPr>
            <a:spLocks noGrp="1"/>
          </p:cNvSpPr>
          <p:nvPr>
            <p:ph sz="quarter" idx="14"/>
          </p:nvPr>
        </p:nvSpPr>
        <p:spPr>
          <a:xfrm>
            <a:off x="457199" y="1555200"/>
            <a:ext cx="8229600" cy="1375200"/>
          </a:xfrm>
        </p:spPr>
        <p:txBody>
          <a:bodyPr/>
          <a:lstStyle/>
          <a:p>
            <a:pPr marL="432" indent="0">
              <a:buNone/>
            </a:pPr>
            <a:r>
              <a:rPr lang="en-IN" sz="2400" dirty="0"/>
              <a:t>Which of the following solutes will dissolve in water? Why?</a:t>
            </a:r>
          </a:p>
          <a:p>
            <a:pPr marL="432" indent="0">
              <a:buNone/>
            </a:pPr>
            <a:r>
              <a:rPr lang="en-IN" sz="2400" dirty="0"/>
              <a:t>Water is a polar solvent that can dissolve ionic and polar substances but not nonpolar solutes.</a:t>
            </a:r>
          </a:p>
        </p:txBody>
      </p:sp>
      <p:sp>
        <p:nvSpPr>
          <p:cNvPr id="3" name="Content Placeholder 2">
            <a:extLst>
              <a:ext uri="{FF2B5EF4-FFF2-40B4-BE49-F238E27FC236}">
                <a16:creationId xmlns:a16="http://schemas.microsoft.com/office/drawing/2014/main" id="{0F0787FB-30DC-478A-9D8E-82CF6552A497}"/>
              </a:ext>
            </a:extLst>
          </p:cNvPr>
          <p:cNvSpPr>
            <a:spLocks noGrp="1"/>
          </p:cNvSpPr>
          <p:nvPr>
            <p:ph sz="quarter" idx="15"/>
          </p:nvPr>
        </p:nvSpPr>
        <p:spPr>
          <a:xfrm>
            <a:off x="457200" y="3049200"/>
            <a:ext cx="432000" cy="414000"/>
          </a:xfrm>
        </p:spPr>
        <p:txBody>
          <a:bodyPr/>
          <a:lstStyle/>
          <a:p>
            <a:pPr marL="432" indent="0">
              <a:buNone/>
            </a:pPr>
            <a:r>
              <a:rPr lang="en-IN" sz="2400" dirty="0">
                <a:solidFill>
                  <a:srgbClr val="007FA3"/>
                </a:solidFill>
              </a:rPr>
              <a:t>A.</a:t>
            </a:r>
          </a:p>
        </p:txBody>
      </p:sp>
      <p:graphicFrame>
        <p:nvGraphicFramePr>
          <p:cNvPr id="12" name="Object 11" descr="N a sub 2 S O sub 4">
            <a:extLst>
              <a:ext uri="{FF2B5EF4-FFF2-40B4-BE49-F238E27FC236}">
                <a16:creationId xmlns:a16="http://schemas.microsoft.com/office/drawing/2014/main" id="{E73CEE9D-4CF5-43E7-A11D-9FD89031F16C}"/>
              </a:ext>
            </a:extLst>
          </p:cNvPr>
          <p:cNvGraphicFramePr>
            <a:graphicFrameLocks noChangeAspect="1"/>
          </p:cNvGraphicFramePr>
          <p:nvPr>
            <p:extLst>
              <p:ext uri="{D42A27DB-BD31-4B8C-83A1-F6EECF244321}">
                <p14:modId xmlns:p14="http://schemas.microsoft.com/office/powerpoint/2010/main" val="3781541606"/>
              </p:ext>
            </p:extLst>
          </p:nvPr>
        </p:nvGraphicFramePr>
        <p:xfrm>
          <a:off x="947189" y="3082200"/>
          <a:ext cx="1104900" cy="381000"/>
        </p:xfrm>
        <a:graphic>
          <a:graphicData uri="http://schemas.openxmlformats.org/presentationml/2006/ole">
            <mc:AlternateContent xmlns:mc="http://schemas.openxmlformats.org/markup-compatibility/2006">
              <mc:Choice xmlns:v="urn:schemas-microsoft-com:vml" Requires="v">
                <p:oleObj spid="_x0000_s11290" name="Equation" r:id="rId3" imgW="1104840" imgH="380880" progId="Equation.DSMT4">
                  <p:embed/>
                </p:oleObj>
              </mc:Choice>
              <mc:Fallback>
                <p:oleObj name="Equation" r:id="rId3" imgW="1104840" imgH="380880" progId="Equation.DSMT4">
                  <p:embed/>
                  <p:pic>
                    <p:nvPicPr>
                      <p:cNvPr id="12" name="Object 11">
                        <a:extLst>
                          <a:ext uri="{FF2B5EF4-FFF2-40B4-BE49-F238E27FC236}">
                            <a16:creationId xmlns:a16="http://schemas.microsoft.com/office/drawing/2014/main" id="{E73CEE9D-4CF5-43E7-A11D-9FD89031F16C}"/>
                          </a:ext>
                        </a:extLst>
                      </p:cNvPr>
                      <p:cNvPicPr/>
                      <p:nvPr/>
                    </p:nvPicPr>
                    <p:blipFill>
                      <a:blip r:embed="rId4"/>
                      <a:stretch>
                        <a:fillRect/>
                      </a:stretch>
                    </p:blipFill>
                    <p:spPr>
                      <a:xfrm>
                        <a:off x="947189" y="3082200"/>
                        <a:ext cx="11049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31DE45E-39C2-4F5E-A605-0194B0A76B5B}"/>
              </a:ext>
            </a:extLst>
          </p:cNvPr>
          <p:cNvSpPr>
            <a:spLocks noGrp="1"/>
          </p:cNvSpPr>
          <p:nvPr>
            <p:ph sz="quarter" idx="16"/>
          </p:nvPr>
        </p:nvSpPr>
        <p:spPr>
          <a:xfrm>
            <a:off x="4800600" y="3049200"/>
            <a:ext cx="3886199" cy="414000"/>
          </a:xfrm>
        </p:spPr>
        <p:txBody>
          <a:bodyPr/>
          <a:lstStyle/>
          <a:p>
            <a:pPr marL="432" indent="0">
              <a:buNone/>
            </a:pPr>
            <a:r>
              <a:rPr lang="en-IN" sz="2400" dirty="0"/>
              <a:t>will dissolve, ionic</a:t>
            </a:r>
          </a:p>
        </p:txBody>
      </p:sp>
      <p:sp>
        <p:nvSpPr>
          <p:cNvPr id="10" name="Content Placeholder 9">
            <a:extLst>
              <a:ext uri="{FF2B5EF4-FFF2-40B4-BE49-F238E27FC236}">
                <a16:creationId xmlns:a16="http://schemas.microsoft.com/office/drawing/2014/main" id="{3876AAEF-536D-41AC-A8E6-5A6BA1589D60}"/>
              </a:ext>
            </a:extLst>
          </p:cNvPr>
          <p:cNvSpPr>
            <a:spLocks noGrp="1"/>
          </p:cNvSpPr>
          <p:nvPr>
            <p:ph sz="quarter" idx="17"/>
          </p:nvPr>
        </p:nvSpPr>
        <p:spPr>
          <a:xfrm>
            <a:off x="454672" y="3693600"/>
            <a:ext cx="3732767" cy="414000"/>
          </a:xfrm>
        </p:spPr>
        <p:txBody>
          <a:bodyPr/>
          <a:lstStyle/>
          <a:p>
            <a:pPr marL="432" indent="0">
              <a:buNone/>
            </a:pPr>
            <a:r>
              <a:rPr lang="en-IN" sz="2400" dirty="0">
                <a:solidFill>
                  <a:srgbClr val="007FA3"/>
                </a:solidFill>
              </a:rPr>
              <a:t>B.</a:t>
            </a:r>
            <a:r>
              <a:rPr lang="en-IN" sz="2400" dirty="0"/>
              <a:t> gasoline (nonpolar)</a:t>
            </a:r>
          </a:p>
        </p:txBody>
      </p:sp>
      <p:sp>
        <p:nvSpPr>
          <p:cNvPr id="13" name="Content Placeholder 12">
            <a:extLst>
              <a:ext uri="{FF2B5EF4-FFF2-40B4-BE49-F238E27FC236}">
                <a16:creationId xmlns:a16="http://schemas.microsoft.com/office/drawing/2014/main" id="{D66934F6-4D7B-4781-A7C0-58F1C6B21304}"/>
              </a:ext>
            </a:extLst>
          </p:cNvPr>
          <p:cNvSpPr>
            <a:spLocks noGrp="1"/>
          </p:cNvSpPr>
          <p:nvPr>
            <p:ph sz="quarter" idx="18"/>
          </p:nvPr>
        </p:nvSpPr>
        <p:spPr>
          <a:xfrm>
            <a:off x="4802400" y="3693600"/>
            <a:ext cx="3887576" cy="414000"/>
          </a:xfrm>
        </p:spPr>
        <p:txBody>
          <a:bodyPr/>
          <a:lstStyle/>
          <a:p>
            <a:pPr marL="0" indent="0">
              <a:buNone/>
            </a:pPr>
            <a:r>
              <a:rPr lang="en-IN" sz="2400" dirty="0"/>
              <a:t>will not dissolve, nonpolar</a:t>
            </a:r>
          </a:p>
        </p:txBody>
      </p:sp>
      <p:sp>
        <p:nvSpPr>
          <p:cNvPr id="5" name="Content Placeholder 4">
            <a:extLst>
              <a:ext uri="{FF2B5EF4-FFF2-40B4-BE49-F238E27FC236}">
                <a16:creationId xmlns:a16="http://schemas.microsoft.com/office/drawing/2014/main" id="{B62430AF-9586-43F4-9066-2B42A56D6196}"/>
              </a:ext>
            </a:extLst>
          </p:cNvPr>
          <p:cNvSpPr>
            <a:spLocks noGrp="1"/>
          </p:cNvSpPr>
          <p:nvPr>
            <p:ph sz="quarter" idx="19"/>
          </p:nvPr>
        </p:nvSpPr>
        <p:spPr>
          <a:xfrm>
            <a:off x="457200" y="4309200"/>
            <a:ext cx="432000" cy="414000"/>
          </a:xfrm>
          <a:noFill/>
          <a:ln>
            <a:noFill/>
          </a:ln>
        </p:spPr>
        <p:txBody>
          <a:bodyPr lIns="0" tIns="0" rIns="0" bIns="0" anchor="t" anchorCtr="0"/>
          <a:lstStyle/>
          <a:p>
            <a:pPr marL="432" indent="0">
              <a:buNone/>
            </a:pPr>
            <a:r>
              <a:rPr lang="en-IN" sz="2400" dirty="0">
                <a:solidFill>
                  <a:srgbClr val="007FA3"/>
                </a:solidFill>
              </a:rPr>
              <a:t>C.</a:t>
            </a:r>
          </a:p>
        </p:txBody>
      </p:sp>
      <p:graphicFrame>
        <p:nvGraphicFramePr>
          <p:cNvPr id="14" name="Object 13" descr="l sub 2">
            <a:extLst>
              <a:ext uri="{FF2B5EF4-FFF2-40B4-BE49-F238E27FC236}">
                <a16:creationId xmlns:a16="http://schemas.microsoft.com/office/drawing/2014/main" id="{5BCBC8E1-EAAB-457E-B6D3-B0ED7513BAAC}"/>
              </a:ext>
            </a:extLst>
          </p:cNvPr>
          <p:cNvGraphicFramePr>
            <a:graphicFrameLocks noChangeAspect="1"/>
          </p:cNvGraphicFramePr>
          <p:nvPr>
            <p:extLst>
              <p:ext uri="{D42A27DB-BD31-4B8C-83A1-F6EECF244321}">
                <p14:modId xmlns:p14="http://schemas.microsoft.com/office/powerpoint/2010/main" val="787950560"/>
              </p:ext>
            </p:extLst>
          </p:nvPr>
        </p:nvGraphicFramePr>
        <p:xfrm>
          <a:off x="947189" y="4325529"/>
          <a:ext cx="215900" cy="381000"/>
        </p:xfrm>
        <a:graphic>
          <a:graphicData uri="http://schemas.openxmlformats.org/presentationml/2006/ole">
            <mc:AlternateContent xmlns:mc="http://schemas.openxmlformats.org/markup-compatibility/2006">
              <mc:Choice xmlns:v="urn:schemas-microsoft-com:vml" Requires="v">
                <p:oleObj spid="_x0000_s11291" name="Equation" r:id="rId5" imgW="215640" imgH="380880" progId="Equation.DSMT4">
                  <p:embed/>
                </p:oleObj>
              </mc:Choice>
              <mc:Fallback>
                <p:oleObj name="Equation" r:id="rId5" imgW="215640" imgH="380880" progId="Equation.DSMT4">
                  <p:embed/>
                  <p:pic>
                    <p:nvPicPr>
                      <p:cNvPr id="14" name="Object 13">
                        <a:extLst>
                          <a:ext uri="{FF2B5EF4-FFF2-40B4-BE49-F238E27FC236}">
                            <a16:creationId xmlns:a16="http://schemas.microsoft.com/office/drawing/2014/main" id="{5BCBC8E1-EAAB-457E-B6D3-B0ED7513BAAC}"/>
                          </a:ext>
                        </a:extLst>
                      </p:cNvPr>
                      <p:cNvPicPr/>
                      <p:nvPr/>
                    </p:nvPicPr>
                    <p:blipFill>
                      <a:blip r:embed="rId6"/>
                      <a:stretch>
                        <a:fillRect/>
                      </a:stretch>
                    </p:blipFill>
                    <p:spPr>
                      <a:xfrm>
                        <a:off x="947189" y="4325529"/>
                        <a:ext cx="2159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F87AD430-4C54-496C-A222-13C243E5AD17}"/>
              </a:ext>
            </a:extLst>
          </p:cNvPr>
          <p:cNvSpPr>
            <a:spLocks noGrp="1"/>
          </p:cNvSpPr>
          <p:nvPr>
            <p:ph sz="quarter" idx="20"/>
          </p:nvPr>
        </p:nvSpPr>
        <p:spPr>
          <a:xfrm>
            <a:off x="4802400" y="4309200"/>
            <a:ext cx="3884400" cy="436500"/>
          </a:xfrm>
          <a:noFill/>
          <a:ln>
            <a:noFill/>
          </a:ln>
        </p:spPr>
        <p:txBody>
          <a:bodyPr lIns="0" tIns="0" rIns="0" bIns="0" anchor="t" anchorCtr="0"/>
          <a:lstStyle/>
          <a:p>
            <a:pPr marL="0" indent="0">
              <a:buNone/>
            </a:pPr>
            <a:r>
              <a:rPr lang="en-IN" sz="2400" dirty="0"/>
              <a:t>will not dissolve, nonpolar</a:t>
            </a:r>
          </a:p>
        </p:txBody>
      </p:sp>
      <p:sp>
        <p:nvSpPr>
          <p:cNvPr id="8" name="Content Placeholder 7">
            <a:extLst>
              <a:ext uri="{FF2B5EF4-FFF2-40B4-BE49-F238E27FC236}">
                <a16:creationId xmlns:a16="http://schemas.microsoft.com/office/drawing/2014/main" id="{019C9CED-0131-4683-BEC8-07DEA2A2EA11}"/>
              </a:ext>
            </a:extLst>
          </p:cNvPr>
          <p:cNvSpPr>
            <a:spLocks noGrp="1"/>
          </p:cNvSpPr>
          <p:nvPr>
            <p:ph sz="quarter" idx="21"/>
          </p:nvPr>
        </p:nvSpPr>
        <p:spPr>
          <a:xfrm>
            <a:off x="457200" y="4914000"/>
            <a:ext cx="3730239" cy="426567"/>
          </a:xfrm>
          <a:noFill/>
          <a:ln>
            <a:noFill/>
          </a:ln>
        </p:spPr>
        <p:txBody>
          <a:bodyPr lIns="0" tIns="0" rIns="0" bIns="0" anchor="t" anchorCtr="0"/>
          <a:lstStyle/>
          <a:p>
            <a:pPr marL="432" indent="0">
              <a:buNone/>
            </a:pPr>
            <a:r>
              <a:rPr lang="en-IN" sz="2400" dirty="0">
                <a:solidFill>
                  <a:srgbClr val="007FA3"/>
                </a:solidFill>
              </a:rPr>
              <a:t>D. </a:t>
            </a:r>
            <a:r>
              <a:rPr lang="en-IN" sz="2400" dirty="0">
                <a:solidFill>
                  <a:schemeClr val="tx1"/>
                </a:solidFill>
              </a:rPr>
              <a:t>H</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a:t>
            </a:r>
          </a:p>
        </p:txBody>
      </p:sp>
      <p:sp>
        <p:nvSpPr>
          <p:cNvPr id="9" name="Content Placeholder 8">
            <a:extLst>
              <a:ext uri="{FF2B5EF4-FFF2-40B4-BE49-F238E27FC236}">
                <a16:creationId xmlns:a16="http://schemas.microsoft.com/office/drawing/2014/main" id="{586E5B8F-A197-4CA5-B883-4010217B8AC5}"/>
              </a:ext>
            </a:extLst>
          </p:cNvPr>
          <p:cNvSpPr>
            <a:spLocks noGrp="1"/>
          </p:cNvSpPr>
          <p:nvPr>
            <p:ph sz="quarter" idx="22"/>
          </p:nvPr>
        </p:nvSpPr>
        <p:spPr>
          <a:xfrm>
            <a:off x="4802400" y="4914000"/>
            <a:ext cx="3884399" cy="414000"/>
          </a:xfrm>
          <a:noFill/>
          <a:ln>
            <a:noFill/>
          </a:ln>
        </p:spPr>
        <p:txBody>
          <a:bodyPr lIns="0" tIns="0" rIns="0" bIns="0" anchor="t" anchorCtr="0"/>
          <a:lstStyle/>
          <a:p>
            <a:pPr marL="0" indent="0">
              <a:buNone/>
            </a:pPr>
            <a:r>
              <a:rPr lang="en-IN" sz="2400" dirty="0"/>
              <a:t>will dissolve, polar</a:t>
            </a:r>
          </a:p>
        </p:txBody>
      </p:sp>
    </p:spTree>
    <p:extLst>
      <p:ext uri="{BB962C8B-B14F-4D97-AF65-F5344CB8AC3E}">
        <p14:creationId xmlns:p14="http://schemas.microsoft.com/office/powerpoint/2010/main" val="517017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9.2 Electrolytes and Nonelectrolytes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199" y="1555199"/>
            <a:ext cx="4341600" cy="3098688"/>
          </a:xfrm>
        </p:spPr>
        <p:txBody>
          <a:bodyPr/>
          <a:lstStyle/>
          <a:p>
            <a:pPr marL="432" indent="0">
              <a:buNone/>
            </a:pPr>
            <a:r>
              <a:rPr lang="en-IN" sz="2400" dirty="0"/>
              <a:t>Electrolytes in the body play an important role in maintaining the proper function of the cells and organs.</a:t>
            </a:r>
          </a:p>
          <a:p>
            <a:pPr marL="432" indent="0">
              <a:buNone/>
            </a:pPr>
            <a:r>
              <a:rPr lang="en-IN" sz="2400" dirty="0"/>
              <a:t>Electrolytes such as sodium, potassium, chloride, and bicarbonate can be measured in a blood test.</a:t>
            </a:r>
          </a:p>
        </p:txBody>
      </p:sp>
      <p:pic>
        <p:nvPicPr>
          <p:cNvPr id="14" name="Content Placeholder 13" descr="A nurse checks a bag of I V solution.">
            <a:extLst>
              <a:ext uri="{FF2B5EF4-FFF2-40B4-BE49-F238E27FC236}">
                <a16:creationId xmlns:a16="http://schemas.microsoft.com/office/drawing/2014/main" id="{D8FDA816-F4F6-4C3D-A71F-A721FB964D64}"/>
              </a:ext>
            </a:extLst>
          </p:cNvPr>
          <p:cNvPicPr>
            <a:picLocks noGrp="1" noChangeAspect="1"/>
          </p:cNvPicPr>
          <p:nvPr>
            <p:ph sz="quarter" idx="16"/>
          </p:nvPr>
        </p:nvPicPr>
        <p:blipFill>
          <a:blip r:embed="rId2"/>
          <a:stretch>
            <a:fillRect/>
          </a:stretch>
        </p:blipFill>
        <p:spPr>
          <a:xfrm>
            <a:off x="5080831" y="1555750"/>
            <a:ext cx="3609145" cy="2426418"/>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5445298"/>
            <a:ext cx="8229600" cy="898352"/>
          </a:xfrm>
        </p:spPr>
        <p:txBody>
          <a:bodyPr/>
          <a:lstStyle/>
          <a:p>
            <a:pPr marL="432" indent="0">
              <a:buNone/>
            </a:pPr>
            <a:r>
              <a:rPr lang="en-IN" sz="2400" b="1" dirty="0"/>
              <a:t>Learning Goal:</a:t>
            </a:r>
            <a:r>
              <a:rPr lang="en-IN" sz="2400" dirty="0"/>
              <a:t> Identify solutes as electrolytes or nonelectrolytes.</a:t>
            </a:r>
          </a:p>
        </p:txBody>
      </p:sp>
    </p:spTree>
    <p:extLst>
      <p:ext uri="{BB962C8B-B14F-4D97-AF65-F5344CB8AC3E}">
        <p14:creationId xmlns:p14="http://schemas.microsoft.com/office/powerpoint/2010/main" val="607960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DBE1-D261-42D6-BB45-BB1C3B8DE2B3}"/>
              </a:ext>
            </a:extLst>
          </p:cNvPr>
          <p:cNvSpPr>
            <a:spLocks noGrp="1"/>
          </p:cNvSpPr>
          <p:nvPr>
            <p:ph type="title"/>
          </p:nvPr>
        </p:nvSpPr>
        <p:spPr/>
        <p:txBody>
          <a:bodyPr/>
          <a:lstStyle/>
          <a:p>
            <a:r>
              <a:rPr lang="en-IN" dirty="0"/>
              <a:t>Strong Electrolytes</a:t>
            </a:r>
          </a:p>
        </p:txBody>
      </p:sp>
      <p:sp>
        <p:nvSpPr>
          <p:cNvPr id="3" name="Content Placeholder 2">
            <a:extLst>
              <a:ext uri="{FF2B5EF4-FFF2-40B4-BE49-F238E27FC236}">
                <a16:creationId xmlns:a16="http://schemas.microsoft.com/office/drawing/2014/main" id="{0E029D82-D0EE-42D6-9F2C-09632C3369D2}"/>
              </a:ext>
            </a:extLst>
          </p:cNvPr>
          <p:cNvSpPr>
            <a:spLocks noGrp="1"/>
          </p:cNvSpPr>
          <p:nvPr>
            <p:ph sz="quarter" idx="13"/>
          </p:nvPr>
        </p:nvSpPr>
        <p:spPr>
          <a:xfrm>
            <a:off x="457200" y="1556326"/>
            <a:ext cx="4114800" cy="3091873"/>
          </a:xfrm>
        </p:spPr>
        <p:txBody>
          <a:bodyPr/>
          <a:lstStyle/>
          <a:p>
            <a:pPr marL="432" indent="0">
              <a:buNone/>
            </a:pPr>
            <a:r>
              <a:rPr lang="en-IN" sz="2400" b="1" dirty="0"/>
              <a:t>Strong electrolytes</a:t>
            </a:r>
          </a:p>
          <a:p>
            <a:r>
              <a:rPr lang="en-IN" sz="2400" dirty="0"/>
              <a:t>dissociate 100% in water, producing positive and negative ions</a:t>
            </a:r>
          </a:p>
          <a:p>
            <a:r>
              <a:rPr lang="en-IN" sz="2400" dirty="0"/>
              <a:t>form solutions that conduct an electric current strong enough to light a bulb</a:t>
            </a:r>
          </a:p>
        </p:txBody>
      </p:sp>
      <p:graphicFrame>
        <p:nvGraphicFramePr>
          <p:cNvPr id="5" name="Object 4" descr="Dissociation. N a C l, solid, yields N a plus, aqueous, plus C l minus, aqueous, in the presence of H 2 O.">
            <a:extLst>
              <a:ext uri="{FF2B5EF4-FFF2-40B4-BE49-F238E27FC236}">
                <a16:creationId xmlns:a16="http://schemas.microsoft.com/office/drawing/2014/main" id="{0CAF0DAC-EC31-42A1-BD1C-B4E24CAEE683}"/>
              </a:ext>
            </a:extLst>
          </p:cNvPr>
          <p:cNvGraphicFramePr>
            <a:graphicFrameLocks noChangeAspect="1"/>
          </p:cNvGraphicFramePr>
          <p:nvPr>
            <p:extLst/>
          </p:nvPr>
        </p:nvGraphicFramePr>
        <p:xfrm>
          <a:off x="483211" y="4874491"/>
          <a:ext cx="4352636" cy="854364"/>
        </p:xfrm>
        <a:graphic>
          <a:graphicData uri="http://schemas.openxmlformats.org/presentationml/2006/ole">
            <mc:AlternateContent xmlns:mc="http://schemas.openxmlformats.org/markup-compatibility/2006">
              <mc:Choice xmlns:v="urn:schemas-microsoft-com:vml" Requires="v">
                <p:oleObj spid="_x0000_s12292" name="Equation" r:id="rId3" imgW="4787640" imgH="939600" progId="Equation.DSMT4">
                  <p:embed/>
                </p:oleObj>
              </mc:Choice>
              <mc:Fallback>
                <p:oleObj name="Equation" r:id="rId3" imgW="4787640" imgH="939600" progId="Equation.DSMT4">
                  <p:embed/>
                  <p:pic>
                    <p:nvPicPr>
                      <p:cNvPr id="5" name="Object 4" descr="Dissociation. N a C l, solid, yields N a plus, aqueous, plus C l minus, aqueous, in the presence of H 2 O.">
                        <a:extLst>
                          <a:ext uri="{FF2B5EF4-FFF2-40B4-BE49-F238E27FC236}">
                            <a16:creationId xmlns:a16="http://schemas.microsoft.com/office/drawing/2014/main" id="{0CAF0DAC-EC31-42A1-BD1C-B4E24CAEE683}"/>
                          </a:ext>
                        </a:extLst>
                      </p:cNvPr>
                      <p:cNvPicPr/>
                      <p:nvPr/>
                    </p:nvPicPr>
                    <p:blipFill>
                      <a:blip r:embed="rId4"/>
                      <a:stretch>
                        <a:fillRect/>
                      </a:stretch>
                    </p:blipFill>
                    <p:spPr>
                      <a:xfrm>
                        <a:off x="483211" y="4874491"/>
                        <a:ext cx="4352636" cy="854364"/>
                      </a:xfrm>
                      <a:prstGeom prst="rect">
                        <a:avLst/>
                      </a:prstGeom>
                    </p:spPr>
                  </p:pic>
                </p:oleObj>
              </mc:Fallback>
            </mc:AlternateContent>
          </a:graphicData>
        </a:graphic>
      </p:graphicFrame>
      <p:pic>
        <p:nvPicPr>
          <p:cNvPr id="7" name="Content Placeholder 6" descr="2 electrodes connected to a lightbulb are submerged in a solution of N a C l dissolved in water. N a plus ions react with the negative electrode and C l minus ions react with the positive electrode, lighting the bulb.">
            <a:extLst>
              <a:ext uri="{FF2B5EF4-FFF2-40B4-BE49-F238E27FC236}">
                <a16:creationId xmlns:a16="http://schemas.microsoft.com/office/drawing/2014/main" id="{BBA4525F-E87D-43F8-9DBE-5548EC212FB8}"/>
              </a:ext>
            </a:extLst>
          </p:cNvPr>
          <p:cNvPicPr>
            <a:picLocks noGrp="1" noChangeAspect="1"/>
          </p:cNvPicPr>
          <p:nvPr>
            <p:ph sz="quarter" idx="14"/>
          </p:nvPr>
        </p:nvPicPr>
        <p:blipFill>
          <a:blip r:embed="rId5"/>
          <a:stretch>
            <a:fillRect/>
          </a:stretch>
        </p:blipFill>
        <p:spPr>
          <a:xfrm>
            <a:off x="5181296" y="1711243"/>
            <a:ext cx="3505504" cy="4017612"/>
          </a:xfrm>
          <a:prstGeom prst="rect">
            <a:avLst/>
          </a:prstGeom>
        </p:spPr>
      </p:pic>
    </p:spTree>
    <p:extLst>
      <p:ext uri="{BB962C8B-B14F-4D97-AF65-F5344CB8AC3E}">
        <p14:creationId xmlns:p14="http://schemas.microsoft.com/office/powerpoint/2010/main" val="63582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1C9D-F788-403C-A606-B20D29BF8978}"/>
              </a:ext>
            </a:extLst>
          </p:cNvPr>
          <p:cNvSpPr>
            <a:spLocks noGrp="1"/>
          </p:cNvSpPr>
          <p:nvPr>
            <p:ph type="title"/>
          </p:nvPr>
        </p:nvSpPr>
        <p:spPr/>
        <p:txBody>
          <a:bodyPr/>
          <a:lstStyle/>
          <a:p>
            <a:r>
              <a:rPr lang="en-IN" dirty="0"/>
              <a:t>Solutions</a:t>
            </a:r>
          </a:p>
        </p:txBody>
      </p:sp>
      <p:sp>
        <p:nvSpPr>
          <p:cNvPr id="3" name="Content Placeholder 2">
            <a:extLst>
              <a:ext uri="{FF2B5EF4-FFF2-40B4-BE49-F238E27FC236}">
                <a16:creationId xmlns:a16="http://schemas.microsoft.com/office/drawing/2014/main" id="{9A0EE71F-8A52-416C-ABF8-9C6CFD68585A}"/>
              </a:ext>
            </a:extLst>
          </p:cNvPr>
          <p:cNvSpPr>
            <a:spLocks noGrp="1"/>
          </p:cNvSpPr>
          <p:nvPr>
            <p:ph sz="quarter" idx="13"/>
          </p:nvPr>
        </p:nvSpPr>
        <p:spPr>
          <a:xfrm>
            <a:off x="457199" y="1556327"/>
            <a:ext cx="4778477" cy="4579002"/>
          </a:xfrm>
        </p:spPr>
        <p:txBody>
          <a:bodyPr/>
          <a:lstStyle/>
          <a:p>
            <a:pPr marL="432" indent="0">
              <a:buNone/>
            </a:pPr>
            <a:r>
              <a:rPr lang="en-IN" sz="2400" dirty="0"/>
              <a:t>A dialysis nurse informs Michelle that</a:t>
            </a:r>
          </a:p>
          <a:p>
            <a:r>
              <a:rPr lang="en-IN" sz="2400" dirty="0"/>
              <a:t>her side effects are due to her body’s inability to regulate the amount of water in her cells</a:t>
            </a:r>
          </a:p>
          <a:p>
            <a:r>
              <a:rPr lang="en-IN" sz="2400" dirty="0"/>
              <a:t>the amount of water in her body fluids is regulated by the concentration of electrolytes and the rate at which waste products are removed from her body</a:t>
            </a:r>
          </a:p>
        </p:txBody>
      </p:sp>
      <p:pic>
        <p:nvPicPr>
          <p:cNvPr id="6" name="Content Placeholder 5" descr="A dialysis nurse works with a patient.">
            <a:extLst>
              <a:ext uri="{FF2B5EF4-FFF2-40B4-BE49-F238E27FC236}">
                <a16:creationId xmlns:a16="http://schemas.microsoft.com/office/drawing/2014/main" id="{7C90EC1D-4D69-44F6-AA4C-F0D36F35A268}"/>
              </a:ext>
            </a:extLst>
          </p:cNvPr>
          <p:cNvPicPr>
            <a:picLocks noGrp="1" noChangeAspect="1"/>
          </p:cNvPicPr>
          <p:nvPr>
            <p:ph sz="quarter" idx="14"/>
          </p:nvPr>
        </p:nvPicPr>
        <p:blipFill>
          <a:blip r:embed="rId2"/>
          <a:stretch>
            <a:fillRect/>
          </a:stretch>
        </p:blipFill>
        <p:spPr>
          <a:xfrm>
            <a:off x="5321516" y="1556327"/>
            <a:ext cx="3365284" cy="3670110"/>
          </a:xfrm>
          <a:prstGeom prst="rect">
            <a:avLst/>
          </a:prstGeom>
        </p:spPr>
      </p:pic>
    </p:spTree>
    <p:extLst>
      <p:ext uri="{BB962C8B-B14F-4D97-AF65-F5344CB8AC3E}">
        <p14:creationId xmlns:p14="http://schemas.microsoft.com/office/powerpoint/2010/main" val="1897592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DBE1-D261-42D6-BB45-BB1C3B8DE2B3}"/>
              </a:ext>
            </a:extLst>
          </p:cNvPr>
          <p:cNvSpPr>
            <a:spLocks noGrp="1"/>
          </p:cNvSpPr>
          <p:nvPr>
            <p:ph type="title"/>
          </p:nvPr>
        </p:nvSpPr>
        <p:spPr/>
        <p:txBody>
          <a:bodyPr/>
          <a:lstStyle/>
          <a:p>
            <a:r>
              <a:rPr lang="en-IN" dirty="0"/>
              <a:t>Weak Electrolytes</a:t>
            </a:r>
          </a:p>
        </p:txBody>
      </p:sp>
      <p:sp>
        <p:nvSpPr>
          <p:cNvPr id="3" name="Content Placeholder 2">
            <a:extLst>
              <a:ext uri="{FF2B5EF4-FFF2-40B4-BE49-F238E27FC236}">
                <a16:creationId xmlns:a16="http://schemas.microsoft.com/office/drawing/2014/main" id="{0E029D82-D0EE-42D6-9F2C-09632C3369D2}"/>
              </a:ext>
            </a:extLst>
          </p:cNvPr>
          <p:cNvSpPr>
            <a:spLocks noGrp="1"/>
          </p:cNvSpPr>
          <p:nvPr>
            <p:ph sz="quarter" idx="13"/>
          </p:nvPr>
        </p:nvSpPr>
        <p:spPr>
          <a:xfrm>
            <a:off x="457200" y="1556327"/>
            <a:ext cx="4743450" cy="2267528"/>
          </a:xfrm>
        </p:spPr>
        <p:txBody>
          <a:bodyPr/>
          <a:lstStyle/>
          <a:p>
            <a:pPr marL="432" indent="0">
              <a:buNone/>
            </a:pPr>
            <a:r>
              <a:rPr lang="en-IN" sz="2400" dirty="0"/>
              <a:t>A </a:t>
            </a:r>
            <a:r>
              <a:rPr lang="en-IN" sz="2400" b="1" dirty="0"/>
              <a:t>weak electrolyte</a:t>
            </a:r>
          </a:p>
          <a:p>
            <a:r>
              <a:rPr lang="en-IN" sz="2400" dirty="0"/>
              <a:t>dissociates only slightly in water</a:t>
            </a:r>
          </a:p>
          <a:p>
            <a:r>
              <a:rPr lang="en-IN" sz="2400" dirty="0"/>
              <a:t>forms a solution with a few ions and mostly ions from undissociated molecules</a:t>
            </a:r>
          </a:p>
        </p:txBody>
      </p:sp>
      <p:graphicFrame>
        <p:nvGraphicFramePr>
          <p:cNvPr id="5" name="Object 4" descr="From left to right, the reaction is dissociation. From right to left, it is recombination. H F, aqueous, yields H plus, aqueous, plus F minus, aqueous, in the presence of H 2 O, in a reversible reaction.">
            <a:extLst>
              <a:ext uri="{FF2B5EF4-FFF2-40B4-BE49-F238E27FC236}">
                <a16:creationId xmlns:a16="http://schemas.microsoft.com/office/drawing/2014/main" id="{0CAF0DAC-EC31-42A1-BD1C-B4E24CAEE683}"/>
              </a:ext>
            </a:extLst>
          </p:cNvPr>
          <p:cNvGraphicFramePr>
            <a:graphicFrameLocks noChangeAspect="1"/>
          </p:cNvGraphicFramePr>
          <p:nvPr>
            <p:extLst/>
          </p:nvPr>
        </p:nvGraphicFramePr>
        <p:xfrm>
          <a:off x="711200" y="4459288"/>
          <a:ext cx="4019550" cy="1362075"/>
        </p:xfrm>
        <a:graphic>
          <a:graphicData uri="http://schemas.openxmlformats.org/presentationml/2006/ole">
            <mc:AlternateContent xmlns:mc="http://schemas.openxmlformats.org/markup-compatibility/2006">
              <mc:Choice xmlns:v="urn:schemas-microsoft-com:vml" Requires="v">
                <p:oleObj spid="_x0000_s13316" name="Equation" r:id="rId4" imgW="4419360" imgH="1498320" progId="Equation.DSMT4">
                  <p:embed/>
                </p:oleObj>
              </mc:Choice>
              <mc:Fallback>
                <p:oleObj name="Equation" r:id="rId4" imgW="4419360" imgH="1498320" progId="Equation.DSMT4">
                  <p:embed/>
                  <p:pic>
                    <p:nvPicPr>
                      <p:cNvPr id="5" name="Object 4" descr="From left to right, the reaction is dissociation. From right to left, it is recombination. H F, aqueous, yields H plus, aqueous, plus F minus, aqueous, in the presence of H 2 O, in a reversible reaction.">
                        <a:extLst>
                          <a:ext uri="{FF2B5EF4-FFF2-40B4-BE49-F238E27FC236}">
                            <a16:creationId xmlns:a16="http://schemas.microsoft.com/office/drawing/2014/main" id="{0CAF0DAC-EC31-42A1-BD1C-B4E24CAEE683}"/>
                          </a:ext>
                        </a:extLst>
                      </p:cNvPr>
                      <p:cNvPicPr/>
                      <p:nvPr/>
                    </p:nvPicPr>
                    <p:blipFill>
                      <a:blip r:embed="rId5"/>
                      <a:stretch>
                        <a:fillRect/>
                      </a:stretch>
                    </p:blipFill>
                    <p:spPr>
                      <a:xfrm>
                        <a:off x="711200" y="4459288"/>
                        <a:ext cx="4019550" cy="1362075"/>
                      </a:xfrm>
                      <a:prstGeom prst="rect">
                        <a:avLst/>
                      </a:prstGeom>
                    </p:spPr>
                  </p:pic>
                </p:oleObj>
              </mc:Fallback>
            </mc:AlternateContent>
          </a:graphicData>
        </a:graphic>
      </p:graphicFrame>
      <p:pic>
        <p:nvPicPr>
          <p:cNvPr id="7" name="Content Placeholder 6" descr="Two electrodes connected to a lightbulb are submerged in a solution of mostly H F molecules and a few H plus and F minus ions. For long description in Notes pane, press F6.">
            <a:extLst>
              <a:ext uri="{FF2B5EF4-FFF2-40B4-BE49-F238E27FC236}">
                <a16:creationId xmlns:a16="http://schemas.microsoft.com/office/drawing/2014/main" id="{17E6A60B-CB4D-467C-8EA2-83FA75B38506}"/>
              </a:ext>
            </a:extLst>
          </p:cNvPr>
          <p:cNvPicPr>
            <a:picLocks noGrp="1" noChangeAspect="1"/>
          </p:cNvPicPr>
          <p:nvPr>
            <p:ph sz="quarter" idx="14"/>
          </p:nvPr>
        </p:nvPicPr>
        <p:blipFill>
          <a:blip r:embed="rId6"/>
          <a:stretch>
            <a:fillRect/>
          </a:stretch>
        </p:blipFill>
        <p:spPr>
          <a:xfrm>
            <a:off x="5180400" y="1724400"/>
            <a:ext cx="3506400" cy="4025640"/>
          </a:xfrm>
          <a:prstGeom prst="rect">
            <a:avLst/>
          </a:prstGeom>
        </p:spPr>
      </p:pic>
    </p:spTree>
    <p:extLst>
      <p:ext uri="{BB962C8B-B14F-4D97-AF65-F5344CB8AC3E}">
        <p14:creationId xmlns:p14="http://schemas.microsoft.com/office/powerpoint/2010/main" val="3900898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DBE1-D261-42D6-BB45-BB1C3B8DE2B3}"/>
              </a:ext>
            </a:extLst>
          </p:cNvPr>
          <p:cNvSpPr>
            <a:spLocks noGrp="1"/>
          </p:cNvSpPr>
          <p:nvPr>
            <p:ph type="title"/>
          </p:nvPr>
        </p:nvSpPr>
        <p:spPr/>
        <p:txBody>
          <a:bodyPr/>
          <a:lstStyle/>
          <a:p>
            <a:r>
              <a:rPr lang="en-IN" dirty="0"/>
              <a:t>Nonelectrolytes</a:t>
            </a:r>
          </a:p>
        </p:txBody>
      </p:sp>
      <p:sp>
        <p:nvSpPr>
          <p:cNvPr id="3" name="Content Placeholder 2">
            <a:extLst>
              <a:ext uri="{FF2B5EF4-FFF2-40B4-BE49-F238E27FC236}">
                <a16:creationId xmlns:a16="http://schemas.microsoft.com/office/drawing/2014/main" id="{0E029D82-D0EE-42D6-9F2C-09632C3369D2}"/>
              </a:ext>
            </a:extLst>
          </p:cNvPr>
          <p:cNvSpPr>
            <a:spLocks noGrp="1"/>
          </p:cNvSpPr>
          <p:nvPr>
            <p:ph sz="quarter" idx="13"/>
          </p:nvPr>
        </p:nvSpPr>
        <p:spPr>
          <a:xfrm>
            <a:off x="457200" y="1556326"/>
            <a:ext cx="4552950" cy="2653723"/>
          </a:xfrm>
        </p:spPr>
        <p:txBody>
          <a:bodyPr/>
          <a:lstStyle/>
          <a:p>
            <a:pPr marL="432" indent="0">
              <a:buNone/>
            </a:pPr>
            <a:r>
              <a:rPr lang="en-IN" sz="2400" b="1" dirty="0"/>
              <a:t>Nonelectrolytes</a:t>
            </a:r>
          </a:p>
          <a:p>
            <a:r>
              <a:rPr lang="en-IN" sz="2400" dirty="0"/>
              <a:t>dissolve as molecules in water</a:t>
            </a:r>
          </a:p>
          <a:p>
            <a:r>
              <a:rPr lang="en-IN" sz="2400" dirty="0"/>
              <a:t>do not produce ions in water</a:t>
            </a:r>
          </a:p>
          <a:p>
            <a:r>
              <a:rPr lang="en-IN" sz="2400" dirty="0"/>
              <a:t>do not conduct an electric current</a:t>
            </a:r>
          </a:p>
        </p:txBody>
      </p:sp>
      <p:graphicFrame>
        <p:nvGraphicFramePr>
          <p:cNvPr id="5" name="Object 4" descr="C H 4 O, liquid, yields C H 4 O, aqueous, in the presence of H 2 O.">
            <a:extLst>
              <a:ext uri="{FF2B5EF4-FFF2-40B4-BE49-F238E27FC236}">
                <a16:creationId xmlns:a16="http://schemas.microsoft.com/office/drawing/2014/main" id="{0CAF0DAC-EC31-42A1-BD1C-B4E24CAEE683}"/>
              </a:ext>
            </a:extLst>
          </p:cNvPr>
          <p:cNvGraphicFramePr>
            <a:graphicFrameLocks noChangeAspect="1"/>
          </p:cNvGraphicFramePr>
          <p:nvPr>
            <p:extLst/>
          </p:nvPr>
        </p:nvGraphicFramePr>
        <p:xfrm>
          <a:off x="706438" y="4471194"/>
          <a:ext cx="4030662" cy="668337"/>
        </p:xfrm>
        <a:graphic>
          <a:graphicData uri="http://schemas.openxmlformats.org/presentationml/2006/ole">
            <mc:AlternateContent xmlns:mc="http://schemas.openxmlformats.org/markup-compatibility/2006">
              <mc:Choice xmlns:v="urn:schemas-microsoft-com:vml" Requires="v">
                <p:oleObj spid="_x0000_s14340" name="Equation" r:id="rId3" imgW="4431960" imgH="736560" progId="Equation.DSMT4">
                  <p:embed/>
                </p:oleObj>
              </mc:Choice>
              <mc:Fallback>
                <p:oleObj name="Equation" r:id="rId3" imgW="4431960" imgH="736560" progId="Equation.DSMT4">
                  <p:embed/>
                  <p:pic>
                    <p:nvPicPr>
                      <p:cNvPr id="5" name="Object 4" descr="C H 4 O, liquid, yields C H 4 O, aqueous, in the presence of H 2 O.">
                        <a:extLst>
                          <a:ext uri="{FF2B5EF4-FFF2-40B4-BE49-F238E27FC236}">
                            <a16:creationId xmlns:a16="http://schemas.microsoft.com/office/drawing/2014/main" id="{0CAF0DAC-EC31-42A1-BD1C-B4E24CAEE683}"/>
                          </a:ext>
                        </a:extLst>
                      </p:cNvPr>
                      <p:cNvPicPr/>
                      <p:nvPr/>
                    </p:nvPicPr>
                    <p:blipFill>
                      <a:blip r:embed="rId4"/>
                      <a:stretch>
                        <a:fillRect/>
                      </a:stretch>
                    </p:blipFill>
                    <p:spPr>
                      <a:xfrm>
                        <a:off x="706438" y="4471194"/>
                        <a:ext cx="4030662" cy="668337"/>
                      </a:xfrm>
                      <a:prstGeom prst="rect">
                        <a:avLst/>
                      </a:prstGeom>
                    </p:spPr>
                  </p:pic>
                </p:oleObj>
              </mc:Fallback>
            </mc:AlternateContent>
          </a:graphicData>
        </a:graphic>
      </p:graphicFrame>
      <p:pic>
        <p:nvPicPr>
          <p:cNvPr id="7" name="Content Placeholder 6" descr="Two electrodes connected to a lightbulb are submerged in a solution of C H 3 O H molecules dissolved in water. No molecules react with the electrodes and the bulb does not light.">
            <a:extLst>
              <a:ext uri="{FF2B5EF4-FFF2-40B4-BE49-F238E27FC236}">
                <a16:creationId xmlns:a16="http://schemas.microsoft.com/office/drawing/2014/main" id="{E092EC88-279C-4F88-9F0C-E494DE1F1902}"/>
              </a:ext>
            </a:extLst>
          </p:cNvPr>
          <p:cNvPicPr>
            <a:picLocks noGrp="1" noChangeAspect="1"/>
          </p:cNvPicPr>
          <p:nvPr>
            <p:ph sz="quarter" idx="14"/>
          </p:nvPr>
        </p:nvPicPr>
        <p:blipFill>
          <a:blip r:embed="rId5"/>
          <a:stretch>
            <a:fillRect/>
          </a:stretch>
        </p:blipFill>
        <p:spPr>
          <a:xfrm>
            <a:off x="5181600" y="1556327"/>
            <a:ext cx="3506400" cy="4039102"/>
          </a:xfrm>
          <a:prstGeom prst="rect">
            <a:avLst/>
          </a:prstGeom>
        </p:spPr>
      </p:pic>
    </p:spTree>
    <p:extLst>
      <p:ext uri="{BB962C8B-B14F-4D97-AF65-F5344CB8AC3E}">
        <p14:creationId xmlns:p14="http://schemas.microsoft.com/office/powerpoint/2010/main" val="3086300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1AD2-E88B-46F8-A542-B2B86C9EDAA7}"/>
              </a:ext>
            </a:extLst>
          </p:cNvPr>
          <p:cNvSpPr>
            <a:spLocks noGrp="1"/>
          </p:cNvSpPr>
          <p:nvPr>
            <p:ph type="title"/>
          </p:nvPr>
        </p:nvSpPr>
        <p:spPr/>
        <p:txBody>
          <a:bodyPr/>
          <a:lstStyle/>
          <a:p>
            <a:r>
              <a:rPr lang="en-US" dirty="0"/>
              <a:t>Solutes in Aqueous Solutions</a:t>
            </a:r>
            <a:endParaRPr lang="en-IN" dirty="0"/>
          </a:p>
        </p:txBody>
      </p:sp>
      <p:sp>
        <p:nvSpPr>
          <p:cNvPr id="3" name="Content Placeholder 2">
            <a:extLst>
              <a:ext uri="{FF2B5EF4-FFF2-40B4-BE49-F238E27FC236}">
                <a16:creationId xmlns:a16="http://schemas.microsoft.com/office/drawing/2014/main" id="{6BB578BA-3F3D-47AB-8FE2-A73FA3075DF7}"/>
              </a:ext>
            </a:extLst>
          </p:cNvPr>
          <p:cNvSpPr>
            <a:spLocks noGrp="1"/>
          </p:cNvSpPr>
          <p:nvPr>
            <p:ph sz="quarter" idx="13"/>
          </p:nvPr>
        </p:nvSpPr>
        <p:spPr>
          <a:xfrm>
            <a:off x="457200" y="1556327"/>
            <a:ext cx="8229600" cy="414000"/>
          </a:xfrm>
        </p:spPr>
        <p:txBody>
          <a:bodyPr/>
          <a:lstStyle/>
          <a:p>
            <a:pPr marL="432" indent="0">
              <a:buNone/>
            </a:pPr>
            <a:r>
              <a:rPr lang="en-IN" sz="2400" b="1" dirty="0"/>
              <a:t>Table 9.4</a:t>
            </a:r>
            <a:r>
              <a:rPr lang="en-IN" sz="2400" dirty="0"/>
              <a:t> Classification of Solutes in Aqueous Solutions</a:t>
            </a:r>
          </a:p>
        </p:txBody>
      </p:sp>
      <p:graphicFrame>
        <p:nvGraphicFramePr>
          <p:cNvPr id="6" name="Table 6">
            <a:extLst>
              <a:ext uri="{FF2B5EF4-FFF2-40B4-BE49-F238E27FC236}">
                <a16:creationId xmlns:a16="http://schemas.microsoft.com/office/drawing/2014/main" id="{907CE851-35F8-4DB7-B4A7-45B5C684030C}"/>
              </a:ext>
            </a:extLst>
          </p:cNvPr>
          <p:cNvGraphicFramePr>
            <a:graphicFrameLocks noGrp="1"/>
          </p:cNvGraphicFramePr>
          <p:nvPr>
            <p:ph sz="quarter" idx="14"/>
            <p:extLst/>
          </p:nvPr>
        </p:nvGraphicFramePr>
        <p:xfrm>
          <a:off x="457200" y="2204479"/>
          <a:ext cx="8395200" cy="3550320"/>
        </p:xfrm>
        <a:graphic>
          <a:graphicData uri="http://schemas.openxmlformats.org/drawingml/2006/table">
            <a:tbl>
              <a:tblPr firstRow="1" bandRow="1">
                <a:tableStyleId>{2D5ABB26-0587-4C30-8999-92F81FD0307C}</a:tableStyleId>
              </a:tblPr>
              <a:tblGrid>
                <a:gridCol w="1501200">
                  <a:extLst>
                    <a:ext uri="{9D8B030D-6E8A-4147-A177-3AD203B41FA5}">
                      <a16:colId xmlns:a16="http://schemas.microsoft.com/office/drawing/2014/main" val="139239363"/>
                    </a:ext>
                  </a:extLst>
                </a:gridCol>
                <a:gridCol w="1202400">
                  <a:extLst>
                    <a:ext uri="{9D8B030D-6E8A-4147-A177-3AD203B41FA5}">
                      <a16:colId xmlns:a16="http://schemas.microsoft.com/office/drawing/2014/main" val="1739849620"/>
                    </a:ext>
                  </a:extLst>
                </a:gridCol>
                <a:gridCol w="1166400">
                  <a:extLst>
                    <a:ext uri="{9D8B030D-6E8A-4147-A177-3AD203B41FA5}">
                      <a16:colId xmlns:a16="http://schemas.microsoft.com/office/drawing/2014/main" val="637331158"/>
                    </a:ext>
                  </a:extLst>
                </a:gridCol>
                <a:gridCol w="1242000">
                  <a:extLst>
                    <a:ext uri="{9D8B030D-6E8A-4147-A177-3AD203B41FA5}">
                      <a16:colId xmlns:a16="http://schemas.microsoft.com/office/drawing/2014/main" val="2150443591"/>
                    </a:ext>
                  </a:extLst>
                </a:gridCol>
                <a:gridCol w="3283200">
                  <a:extLst>
                    <a:ext uri="{9D8B030D-6E8A-4147-A177-3AD203B41FA5}">
                      <a16:colId xmlns:a16="http://schemas.microsoft.com/office/drawing/2014/main" val="3434165106"/>
                    </a:ext>
                  </a:extLst>
                </a:gridCol>
              </a:tblGrid>
              <a:tr h="73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Type of Solute</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In Solution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Type(s) of Particles in Solution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Conducts Electricity?</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Examples</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861407"/>
                  </a:ext>
                </a:extLst>
              </a:tr>
              <a:tr h="97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Strong electrolyte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400" b="0" i="0" u="none" strike="noStrike" cap="none" baseline="0" dirty="0">
                          <a:solidFill>
                            <a:schemeClr val="tx1"/>
                          </a:solidFill>
                          <a:latin typeface="+mn-lt"/>
                          <a:ea typeface="+mn-ea"/>
                          <a:cs typeface="+mn-cs"/>
                          <a:sym typeface="Arial"/>
                        </a:rPr>
                        <a:t>Dissociates completely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Only ions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Yes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pt-BR" sz="100" baseline="-25000" dirty="0"/>
                        <a:t>Iconic compounds such as N a c l, K B r, M g C l sub 2, N a N O sub 3; bases such as N a o H, K O H; acids such as H C l, H B r, H l, H N O sub 3, H C l O sub 4, H sub 2 S O sub 4</a:t>
                      </a:r>
                      <a:endParaRPr lang="en-IN" sz="100" baseline="-2500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195751"/>
                  </a:ext>
                </a:extLst>
              </a:tr>
              <a:tr h="946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Weak electrolyte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400" b="0" i="0" u="none" strike="noStrike" cap="none" baseline="0" dirty="0">
                          <a:solidFill>
                            <a:schemeClr val="tx1"/>
                          </a:solidFill>
                          <a:latin typeface="+mn-lt"/>
                          <a:ea typeface="+mn-ea"/>
                          <a:cs typeface="+mn-cs"/>
                          <a:sym typeface="Arial"/>
                        </a:rPr>
                        <a:t>Dissociate Partially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400" b="0" i="0" u="none" strike="noStrike" cap="none" baseline="0" dirty="0">
                          <a:solidFill>
                            <a:schemeClr val="tx1"/>
                          </a:solidFill>
                          <a:latin typeface="+mn-lt"/>
                          <a:ea typeface="+mn-ea"/>
                          <a:cs typeface="+mn-cs"/>
                          <a:sym typeface="Arial"/>
                        </a:rPr>
                        <a:t>Mostly molecules and a few ions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Weakly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 b="0" i="0" u="none" strike="noStrike" cap="none" baseline="0" dirty="0">
                          <a:solidFill>
                            <a:schemeClr val="tx1"/>
                          </a:solidFill>
                          <a:latin typeface="+mn-lt"/>
                          <a:ea typeface="+mn-ea"/>
                          <a:cs typeface="+mn-cs"/>
                          <a:sym typeface="Arial"/>
                        </a:rPr>
                        <a:t>H sub 2 0 H sub 2 O, N H sub 3, H C sub 2 H sub 3 O sub 2 (acetic acid)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8045443"/>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Nonelectrolyte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No dissociation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Only molecules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No</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pt-BR" sz="100" b="0" i="0" u="none" strike="noStrike" cap="none" baseline="0" dirty="0">
                          <a:solidFill>
                            <a:schemeClr val="tx1"/>
                          </a:solidFill>
                          <a:latin typeface="+mn-lt"/>
                          <a:ea typeface="+mn-ea"/>
                          <a:cs typeface="+mn-cs"/>
                          <a:sym typeface="Arial"/>
                        </a:rPr>
                        <a:t>Carbon compound such as C H sub 4 O, methanol, C sub 2 H sub 6 O, ethanol, C sub 12 H sub 22 O sub 11, sucrose, C H sub 4 N sub 2 O, urea</a:t>
                      </a:r>
                      <a:endParaRPr lang="en-IN" sz="1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026120"/>
                  </a:ext>
                </a:extLst>
              </a:tr>
            </a:tbl>
          </a:graphicData>
        </a:graphic>
      </p:graphicFrame>
      <p:graphicFrame>
        <p:nvGraphicFramePr>
          <p:cNvPr id="7" name="Object 6">
            <a:extLst>
              <a:ext uri="{FF2B5EF4-FFF2-40B4-BE49-F238E27FC236}">
                <a16:creationId xmlns:a16="http://schemas.microsoft.com/office/drawing/2014/main" id="{8C54FB9D-68AE-4679-90FD-77232CE6A958}"/>
              </a:ext>
              <a:ext uri="{C183D7F6-B498-43B3-948B-1728B52AA6E4}">
                <adec:decorative xmlns:adec="http://schemas.microsoft.com/office/drawing/2017/decorative" val="1"/>
              </a:ext>
            </a:extLst>
          </p:cNvPr>
          <p:cNvGraphicFramePr>
            <a:graphicFrameLocks noChangeAspect="1"/>
          </p:cNvGraphicFramePr>
          <p:nvPr>
            <p:extLst/>
          </p:nvPr>
        </p:nvGraphicFramePr>
        <p:xfrm>
          <a:off x="5575300" y="2960688"/>
          <a:ext cx="3238500" cy="901700"/>
        </p:xfrm>
        <a:graphic>
          <a:graphicData uri="http://schemas.openxmlformats.org/presentationml/2006/ole">
            <mc:AlternateContent xmlns:mc="http://schemas.openxmlformats.org/markup-compatibility/2006">
              <mc:Choice xmlns:v="urn:schemas-microsoft-com:vml" Requires="v">
                <p:oleObj spid="_x0000_s15368" name="Equation" r:id="rId3" imgW="3238200" imgH="901440" progId="Equation.DSMT4">
                  <p:embed/>
                </p:oleObj>
              </mc:Choice>
              <mc:Fallback>
                <p:oleObj name="Equation" r:id="rId3" imgW="3238200" imgH="901440" progId="Equation.DSMT4">
                  <p:embed/>
                  <p:pic>
                    <p:nvPicPr>
                      <p:cNvPr id="7" name="Object 6">
                        <a:extLst>
                          <a:ext uri="{FF2B5EF4-FFF2-40B4-BE49-F238E27FC236}">
                            <a16:creationId xmlns:a16="http://schemas.microsoft.com/office/drawing/2014/main" id="{8C54FB9D-68AE-4679-90FD-77232CE6A958}"/>
                          </a:ext>
                          <a:ext uri="{C183D7F6-B498-43B3-948B-1728B52AA6E4}">
                            <adec:decorative xmlns:adec="http://schemas.microsoft.com/office/drawing/2017/decorative" val="1"/>
                          </a:ext>
                        </a:extLst>
                      </p:cNvPr>
                      <p:cNvPicPr/>
                      <p:nvPr/>
                    </p:nvPicPr>
                    <p:blipFill>
                      <a:blip r:embed="rId4"/>
                      <a:stretch>
                        <a:fillRect/>
                      </a:stretch>
                    </p:blipFill>
                    <p:spPr>
                      <a:xfrm>
                        <a:off x="5575300" y="2960688"/>
                        <a:ext cx="3238500" cy="9017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ABA88D4F-3D10-4EF0-91A9-8944E5675097}"/>
              </a:ext>
              <a:ext uri="{C183D7F6-B498-43B3-948B-1728B52AA6E4}">
                <adec:decorative xmlns:adec="http://schemas.microsoft.com/office/drawing/2017/decorative" val="1"/>
              </a:ext>
            </a:extLst>
          </p:cNvPr>
          <p:cNvGraphicFramePr>
            <a:graphicFrameLocks noChangeAspect="1"/>
          </p:cNvGraphicFramePr>
          <p:nvPr>
            <p:extLst/>
          </p:nvPr>
        </p:nvGraphicFramePr>
        <p:xfrm>
          <a:off x="5600700" y="3960813"/>
          <a:ext cx="2882900" cy="241300"/>
        </p:xfrm>
        <a:graphic>
          <a:graphicData uri="http://schemas.openxmlformats.org/presentationml/2006/ole">
            <mc:AlternateContent xmlns:mc="http://schemas.openxmlformats.org/markup-compatibility/2006">
              <mc:Choice xmlns:v="urn:schemas-microsoft-com:vml" Requires="v">
                <p:oleObj spid="_x0000_s15369" name="Equation" r:id="rId5" imgW="2882880" imgH="241200" progId="Equation.DSMT4">
                  <p:embed/>
                </p:oleObj>
              </mc:Choice>
              <mc:Fallback>
                <p:oleObj name="Equation" r:id="rId5" imgW="2882880" imgH="241200" progId="Equation.DSMT4">
                  <p:embed/>
                  <p:pic>
                    <p:nvPicPr>
                      <p:cNvPr id="9" name="Object 8">
                        <a:extLst>
                          <a:ext uri="{FF2B5EF4-FFF2-40B4-BE49-F238E27FC236}">
                            <a16:creationId xmlns:a16="http://schemas.microsoft.com/office/drawing/2014/main" id="{ABA88D4F-3D10-4EF0-91A9-8944E5675097}"/>
                          </a:ext>
                          <a:ext uri="{C183D7F6-B498-43B3-948B-1728B52AA6E4}">
                            <adec:decorative xmlns:adec="http://schemas.microsoft.com/office/drawing/2017/decorative" val="1"/>
                          </a:ext>
                        </a:extLst>
                      </p:cNvPr>
                      <p:cNvPicPr/>
                      <p:nvPr/>
                    </p:nvPicPr>
                    <p:blipFill>
                      <a:blip r:embed="rId6"/>
                      <a:stretch>
                        <a:fillRect/>
                      </a:stretch>
                    </p:blipFill>
                    <p:spPr>
                      <a:xfrm>
                        <a:off x="5600700" y="3960813"/>
                        <a:ext cx="2882900" cy="2413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EE73205C-9C93-4B5D-848D-111D72D25678}"/>
              </a:ext>
              <a:ext uri="{C183D7F6-B498-43B3-948B-1728B52AA6E4}">
                <adec:decorative xmlns:adec="http://schemas.microsoft.com/office/drawing/2017/decorative" val="1"/>
              </a:ext>
            </a:extLst>
          </p:cNvPr>
          <p:cNvGraphicFramePr>
            <a:graphicFrameLocks noChangeAspect="1"/>
          </p:cNvGraphicFramePr>
          <p:nvPr>
            <p:extLst/>
          </p:nvPr>
        </p:nvGraphicFramePr>
        <p:xfrm>
          <a:off x="5632450" y="4882573"/>
          <a:ext cx="3124200" cy="800100"/>
        </p:xfrm>
        <a:graphic>
          <a:graphicData uri="http://schemas.openxmlformats.org/presentationml/2006/ole">
            <mc:AlternateContent xmlns:mc="http://schemas.openxmlformats.org/markup-compatibility/2006">
              <mc:Choice xmlns:v="urn:schemas-microsoft-com:vml" Requires="v">
                <p:oleObj spid="_x0000_s15370" name="Equation" r:id="rId7" imgW="3124080" imgH="799920" progId="Equation.DSMT4">
                  <p:embed/>
                </p:oleObj>
              </mc:Choice>
              <mc:Fallback>
                <p:oleObj name="Equation" r:id="rId7" imgW="3124080" imgH="799920" progId="Equation.DSMT4">
                  <p:embed/>
                  <p:pic>
                    <p:nvPicPr>
                      <p:cNvPr id="10" name="Object 9">
                        <a:extLst>
                          <a:ext uri="{FF2B5EF4-FFF2-40B4-BE49-F238E27FC236}">
                            <a16:creationId xmlns:a16="http://schemas.microsoft.com/office/drawing/2014/main" id="{EE73205C-9C93-4B5D-848D-111D72D25678}"/>
                          </a:ext>
                          <a:ext uri="{C183D7F6-B498-43B3-948B-1728B52AA6E4}">
                            <adec:decorative xmlns:adec="http://schemas.microsoft.com/office/drawing/2017/decorative" val="1"/>
                          </a:ext>
                        </a:extLst>
                      </p:cNvPr>
                      <p:cNvPicPr/>
                      <p:nvPr/>
                    </p:nvPicPr>
                    <p:blipFill>
                      <a:blip r:embed="rId8"/>
                      <a:stretch>
                        <a:fillRect/>
                      </a:stretch>
                    </p:blipFill>
                    <p:spPr>
                      <a:xfrm>
                        <a:off x="5632450" y="4882573"/>
                        <a:ext cx="3124200" cy="8001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09533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IN" dirty="0"/>
              <a:t>Learning Check 1</a:t>
            </a:r>
          </a:p>
        </p:txBody>
      </p:sp>
      <p:sp>
        <p:nvSpPr>
          <p:cNvPr id="25" name="Content Placeholder 24"/>
          <p:cNvSpPr>
            <a:spLocks noGrp="1"/>
          </p:cNvSpPr>
          <p:nvPr>
            <p:ph sz="quarter" idx="13"/>
          </p:nvPr>
        </p:nvSpPr>
        <p:spPr>
          <a:xfrm>
            <a:off x="457200" y="1556326"/>
            <a:ext cx="7885134" cy="422785"/>
          </a:xfrm>
        </p:spPr>
        <p:txBody>
          <a:bodyPr/>
          <a:lstStyle/>
          <a:p>
            <a:pPr marL="432" indent="0">
              <a:buNone/>
            </a:pPr>
            <a:r>
              <a:rPr lang="en-IN" dirty="0">
                <a:solidFill>
                  <a:schemeClr val="tx1"/>
                </a:solidFill>
              </a:rPr>
              <a:t>Complete each reaction for strong electrolytes in water.</a:t>
            </a:r>
          </a:p>
        </p:txBody>
      </p:sp>
      <p:sp>
        <p:nvSpPr>
          <p:cNvPr id="26" name="Content Placeholder 25"/>
          <p:cNvSpPr>
            <a:spLocks noGrp="1"/>
          </p:cNvSpPr>
          <p:nvPr>
            <p:ph sz="quarter" idx="14"/>
          </p:nvPr>
        </p:nvSpPr>
        <p:spPr>
          <a:xfrm>
            <a:off x="457200" y="2051540"/>
            <a:ext cx="394570" cy="403562"/>
          </a:xfrm>
        </p:spPr>
        <p:txBody>
          <a:bodyPr/>
          <a:lstStyle/>
          <a:p>
            <a:pPr marL="432" indent="0">
              <a:buNone/>
            </a:pPr>
            <a:r>
              <a:rPr lang="en-IN" sz="2200" dirty="0">
                <a:solidFill>
                  <a:srgbClr val="007FA3"/>
                </a:solidFill>
              </a:rPr>
              <a:t>1.</a:t>
            </a:r>
          </a:p>
        </p:txBody>
      </p:sp>
      <p:graphicFrame>
        <p:nvGraphicFramePr>
          <p:cNvPr id="36" name="Object 35" descr="C a. C l 2, solid, in the presence of water, yields">
            <a:extLst>
              <a:ext uri="{FF2B5EF4-FFF2-40B4-BE49-F238E27FC236}">
                <a16:creationId xmlns:a16="http://schemas.microsoft.com/office/drawing/2014/main" id="{13DD2AB5-550D-4EBE-9F07-F715853314DE}"/>
              </a:ext>
            </a:extLst>
          </p:cNvPr>
          <p:cNvGraphicFramePr>
            <a:graphicFrameLocks noChangeAspect="1"/>
          </p:cNvGraphicFramePr>
          <p:nvPr>
            <p:extLst/>
          </p:nvPr>
        </p:nvGraphicFramePr>
        <p:xfrm>
          <a:off x="926588" y="2039637"/>
          <a:ext cx="1994215" cy="419835"/>
        </p:xfrm>
        <a:graphic>
          <a:graphicData uri="http://schemas.openxmlformats.org/presentationml/2006/ole">
            <mc:AlternateContent xmlns:mc="http://schemas.openxmlformats.org/markup-compatibility/2006">
              <mc:Choice xmlns:v="urn:schemas-microsoft-com:vml" Requires="v">
                <p:oleObj spid="_x0000_s16402" name="Equation" r:id="rId3" imgW="2412720" imgH="507960" progId="Equation.DSMT4">
                  <p:embed/>
                </p:oleObj>
              </mc:Choice>
              <mc:Fallback>
                <p:oleObj name="Equation" r:id="rId3" imgW="2412720" imgH="507960" progId="Equation.DSMT4">
                  <p:embed/>
                  <p:pic>
                    <p:nvPicPr>
                      <p:cNvPr id="36" name="Object 35" descr="C a. C l 2, solid, in the presence of water, yields">
                        <a:extLst>
                          <a:ext uri="{FF2B5EF4-FFF2-40B4-BE49-F238E27FC236}">
                            <a16:creationId xmlns:a16="http://schemas.microsoft.com/office/drawing/2014/main" id="{13DD2AB5-550D-4EBE-9F07-F715853314DE}"/>
                          </a:ext>
                        </a:extLst>
                      </p:cNvPr>
                      <p:cNvPicPr/>
                      <p:nvPr/>
                    </p:nvPicPr>
                    <p:blipFill>
                      <a:blip r:embed="rId4"/>
                      <a:stretch>
                        <a:fillRect/>
                      </a:stretch>
                    </p:blipFill>
                    <p:spPr>
                      <a:xfrm>
                        <a:off x="926588" y="2039637"/>
                        <a:ext cx="1994215" cy="419835"/>
                      </a:xfrm>
                      <a:prstGeom prst="rect">
                        <a:avLst/>
                      </a:prstGeom>
                    </p:spPr>
                  </p:pic>
                </p:oleObj>
              </mc:Fallback>
            </mc:AlternateContent>
          </a:graphicData>
        </a:graphic>
      </p:graphicFrame>
      <p:sp>
        <p:nvSpPr>
          <p:cNvPr id="27" name="Content Placeholder 26"/>
          <p:cNvSpPr>
            <a:spLocks noGrp="1"/>
          </p:cNvSpPr>
          <p:nvPr>
            <p:ph sz="quarter" idx="15"/>
          </p:nvPr>
        </p:nvSpPr>
        <p:spPr>
          <a:xfrm>
            <a:off x="3219189" y="2051540"/>
            <a:ext cx="2054270" cy="407932"/>
          </a:xfrm>
        </p:spPr>
        <p:txBody>
          <a:bodyPr/>
          <a:lstStyle/>
          <a:p>
            <a:pPr marL="432" indent="0">
              <a:buNone/>
            </a:pPr>
            <a:r>
              <a:rPr lang="en-US" sz="2200" dirty="0"/>
              <a:t>Fill in the blank</a:t>
            </a:r>
            <a:endParaRPr lang="en-IN" sz="2200" dirty="0"/>
          </a:p>
        </p:txBody>
      </p:sp>
      <p:cxnSp>
        <p:nvCxnSpPr>
          <p:cNvPr id="37" name="Straight Connector 36">
            <a:extLst>
              <a:ext uri="{FF2B5EF4-FFF2-40B4-BE49-F238E27FC236}">
                <a16:creationId xmlns:a16="http://schemas.microsoft.com/office/drawing/2014/main" id="{CCD15914-B281-483A-9F5E-92BA8C166CAC}"/>
              </a:ext>
              <a:ext uri="{C183D7F6-B498-43B3-948B-1728B52AA6E4}">
                <adec:decorative xmlns:adec="http://schemas.microsoft.com/office/drawing/2017/decorative" val="1"/>
              </a:ext>
            </a:extLst>
          </p:cNvPr>
          <p:cNvCxnSpPr/>
          <p:nvPr/>
        </p:nvCxnSpPr>
        <p:spPr>
          <a:xfrm>
            <a:off x="3219189" y="2419058"/>
            <a:ext cx="1866378" cy="0"/>
          </a:xfrm>
          <a:prstGeom prst="line">
            <a:avLst/>
          </a:prstGeom>
          <a:ln w="19050"/>
        </p:spPr>
        <p:style>
          <a:lnRef idx="1">
            <a:schemeClr val="dk1"/>
          </a:lnRef>
          <a:fillRef idx="0">
            <a:schemeClr val="dk1"/>
          </a:fillRef>
          <a:effectRef idx="0">
            <a:schemeClr val="dk1"/>
          </a:effectRef>
          <a:fontRef idx="minor">
            <a:schemeClr val="tx1"/>
          </a:fontRef>
        </p:style>
      </p:cxnSp>
      <p:sp>
        <p:nvSpPr>
          <p:cNvPr id="28" name="Content Placeholder 27"/>
          <p:cNvSpPr>
            <a:spLocks noGrp="1"/>
          </p:cNvSpPr>
          <p:nvPr>
            <p:ph sz="quarter" idx="16"/>
          </p:nvPr>
        </p:nvSpPr>
        <p:spPr>
          <a:xfrm>
            <a:off x="457200" y="2617940"/>
            <a:ext cx="782877" cy="388307"/>
          </a:xfrm>
        </p:spPr>
        <p:txBody>
          <a:bodyPr/>
          <a:lstStyle/>
          <a:p>
            <a:pPr marL="360000" indent="0">
              <a:buNone/>
            </a:pPr>
            <a:r>
              <a:rPr lang="en-IN" sz="2200" dirty="0">
                <a:solidFill>
                  <a:srgbClr val="007FA3"/>
                </a:solidFill>
              </a:rPr>
              <a:t>A.</a:t>
            </a:r>
          </a:p>
        </p:txBody>
      </p:sp>
      <p:graphicFrame>
        <p:nvGraphicFramePr>
          <p:cNvPr id="41" name="Object 40" descr="C a C l sub 2, solid">
            <a:extLst>
              <a:ext uri="{FF2B5EF4-FFF2-40B4-BE49-F238E27FC236}">
                <a16:creationId xmlns:a16="http://schemas.microsoft.com/office/drawing/2014/main" id="{920E3283-ADD8-4264-AC4D-C9A57AFCA320}"/>
              </a:ext>
            </a:extLst>
          </p:cNvPr>
          <p:cNvGraphicFramePr>
            <a:graphicFrameLocks noChangeAspect="1"/>
          </p:cNvGraphicFramePr>
          <p:nvPr>
            <p:extLst/>
          </p:nvPr>
        </p:nvGraphicFramePr>
        <p:xfrm>
          <a:off x="1295265" y="2630191"/>
          <a:ext cx="1060739" cy="357909"/>
        </p:xfrm>
        <a:graphic>
          <a:graphicData uri="http://schemas.openxmlformats.org/presentationml/2006/ole">
            <mc:AlternateContent xmlns:mc="http://schemas.openxmlformats.org/markup-compatibility/2006">
              <mc:Choice xmlns:v="urn:schemas-microsoft-com:vml" Requires="v">
                <p:oleObj spid="_x0000_s16403" name="Equation" r:id="rId5" imgW="1282680" imgH="431640" progId="Equation.DSMT4">
                  <p:embed/>
                </p:oleObj>
              </mc:Choice>
              <mc:Fallback>
                <p:oleObj name="Equation" r:id="rId5" imgW="1282680" imgH="431640" progId="Equation.DSMT4">
                  <p:embed/>
                  <p:pic>
                    <p:nvPicPr>
                      <p:cNvPr id="41" name="Object 40" descr="C a C l sub 2, solid">
                        <a:extLst>
                          <a:ext uri="{FF2B5EF4-FFF2-40B4-BE49-F238E27FC236}">
                            <a16:creationId xmlns:a16="http://schemas.microsoft.com/office/drawing/2014/main" id="{920E3283-ADD8-4264-AC4D-C9A57AFCA320}"/>
                          </a:ext>
                        </a:extLst>
                      </p:cNvPr>
                      <p:cNvPicPr/>
                      <p:nvPr/>
                    </p:nvPicPr>
                    <p:blipFill>
                      <a:blip r:embed="rId6"/>
                      <a:stretch>
                        <a:fillRect/>
                      </a:stretch>
                    </p:blipFill>
                    <p:spPr>
                      <a:xfrm>
                        <a:off x="1295265" y="2630191"/>
                        <a:ext cx="1060739" cy="357909"/>
                      </a:xfrm>
                      <a:prstGeom prst="rect">
                        <a:avLst/>
                      </a:prstGeom>
                    </p:spPr>
                  </p:pic>
                </p:oleObj>
              </mc:Fallback>
            </mc:AlternateContent>
          </a:graphicData>
        </a:graphic>
      </p:graphicFrame>
      <p:sp>
        <p:nvSpPr>
          <p:cNvPr id="29" name="Content Placeholder 28"/>
          <p:cNvSpPr>
            <a:spLocks noGrp="1"/>
          </p:cNvSpPr>
          <p:nvPr>
            <p:ph sz="quarter" idx="17"/>
          </p:nvPr>
        </p:nvSpPr>
        <p:spPr>
          <a:xfrm>
            <a:off x="457200" y="3077033"/>
            <a:ext cx="782877" cy="380151"/>
          </a:xfrm>
        </p:spPr>
        <p:txBody>
          <a:bodyPr/>
          <a:lstStyle/>
          <a:p>
            <a:pPr marL="360000" indent="0">
              <a:buNone/>
            </a:pPr>
            <a:r>
              <a:rPr lang="en-US" sz="2200" dirty="0">
                <a:solidFill>
                  <a:srgbClr val="007FA3"/>
                </a:solidFill>
              </a:rPr>
              <a:t>B.</a:t>
            </a:r>
            <a:endParaRPr lang="en-IN" sz="2200" dirty="0">
              <a:solidFill>
                <a:srgbClr val="007FA3"/>
              </a:solidFill>
            </a:endParaRPr>
          </a:p>
        </p:txBody>
      </p:sp>
      <p:graphicFrame>
        <p:nvGraphicFramePr>
          <p:cNvPr id="42" name="Object 41" descr="C a superscript 2 plus, aqueous, plus C l 2 superscript minus, aqueous.">
            <a:extLst>
              <a:ext uri="{FF2B5EF4-FFF2-40B4-BE49-F238E27FC236}">
                <a16:creationId xmlns:a16="http://schemas.microsoft.com/office/drawing/2014/main" id="{7942022A-6239-469C-B463-4CB9AF368CE0}"/>
              </a:ext>
            </a:extLst>
          </p:cNvPr>
          <p:cNvGraphicFramePr>
            <a:graphicFrameLocks noChangeAspect="1"/>
          </p:cNvGraphicFramePr>
          <p:nvPr>
            <p:extLst/>
          </p:nvPr>
        </p:nvGraphicFramePr>
        <p:xfrm>
          <a:off x="1295265" y="3072433"/>
          <a:ext cx="2330083" cy="398843"/>
        </p:xfrm>
        <a:graphic>
          <a:graphicData uri="http://schemas.openxmlformats.org/presentationml/2006/ole">
            <mc:AlternateContent xmlns:mc="http://schemas.openxmlformats.org/markup-compatibility/2006">
              <mc:Choice xmlns:v="urn:schemas-microsoft-com:vml" Requires="v">
                <p:oleObj spid="_x0000_s16404" name="Equation" r:id="rId7" imgW="2819160" imgH="482400" progId="Equation.DSMT4">
                  <p:embed/>
                </p:oleObj>
              </mc:Choice>
              <mc:Fallback>
                <p:oleObj name="Equation" r:id="rId7" imgW="2819160" imgH="482400" progId="Equation.DSMT4">
                  <p:embed/>
                  <p:pic>
                    <p:nvPicPr>
                      <p:cNvPr id="42" name="Object 41" descr="C a superscript 2 plus, aqueous, plus C l 2 superscript minus, aqueous.">
                        <a:extLst>
                          <a:ext uri="{FF2B5EF4-FFF2-40B4-BE49-F238E27FC236}">
                            <a16:creationId xmlns:a16="http://schemas.microsoft.com/office/drawing/2014/main" id="{7942022A-6239-469C-B463-4CB9AF368CE0}"/>
                          </a:ext>
                        </a:extLst>
                      </p:cNvPr>
                      <p:cNvPicPr/>
                      <p:nvPr/>
                    </p:nvPicPr>
                    <p:blipFill>
                      <a:blip r:embed="rId8"/>
                      <a:stretch>
                        <a:fillRect/>
                      </a:stretch>
                    </p:blipFill>
                    <p:spPr>
                      <a:xfrm>
                        <a:off x="1295265" y="3072433"/>
                        <a:ext cx="2330083" cy="398843"/>
                      </a:xfrm>
                      <a:prstGeom prst="rect">
                        <a:avLst/>
                      </a:prstGeom>
                    </p:spPr>
                  </p:pic>
                </p:oleObj>
              </mc:Fallback>
            </mc:AlternateContent>
          </a:graphicData>
        </a:graphic>
      </p:graphicFrame>
      <p:sp>
        <p:nvSpPr>
          <p:cNvPr id="30" name="Content Placeholder 29"/>
          <p:cNvSpPr>
            <a:spLocks noGrp="1"/>
          </p:cNvSpPr>
          <p:nvPr>
            <p:ph sz="quarter" idx="18"/>
          </p:nvPr>
        </p:nvSpPr>
        <p:spPr>
          <a:xfrm>
            <a:off x="457200" y="3527969"/>
            <a:ext cx="782877" cy="392677"/>
          </a:xfrm>
        </p:spPr>
        <p:txBody>
          <a:bodyPr/>
          <a:lstStyle/>
          <a:p>
            <a:pPr marL="360000" indent="0">
              <a:buNone/>
            </a:pPr>
            <a:r>
              <a:rPr lang="en-US" sz="2200" dirty="0">
                <a:solidFill>
                  <a:srgbClr val="007FA3"/>
                </a:solidFill>
              </a:rPr>
              <a:t>C.</a:t>
            </a:r>
            <a:endParaRPr lang="en-IN" sz="2200" dirty="0">
              <a:solidFill>
                <a:srgbClr val="007FA3"/>
              </a:solidFill>
            </a:endParaRPr>
          </a:p>
        </p:txBody>
      </p:sp>
      <p:graphicFrame>
        <p:nvGraphicFramePr>
          <p:cNvPr id="43" name="Object 42" descr="C a superscript 2 plus, aqueous, plus 2 C l minus, aqueous.">
            <a:extLst>
              <a:ext uri="{FF2B5EF4-FFF2-40B4-BE49-F238E27FC236}">
                <a16:creationId xmlns:a16="http://schemas.microsoft.com/office/drawing/2014/main" id="{64F14965-71B9-4F3A-A60D-850062C0B23B}"/>
              </a:ext>
            </a:extLst>
          </p:cNvPr>
          <p:cNvGraphicFramePr>
            <a:graphicFrameLocks noChangeAspect="1"/>
          </p:cNvGraphicFramePr>
          <p:nvPr>
            <p:extLst/>
          </p:nvPr>
        </p:nvGraphicFramePr>
        <p:xfrm>
          <a:off x="1297130" y="3531932"/>
          <a:ext cx="2361570" cy="398843"/>
        </p:xfrm>
        <a:graphic>
          <a:graphicData uri="http://schemas.openxmlformats.org/presentationml/2006/ole">
            <mc:AlternateContent xmlns:mc="http://schemas.openxmlformats.org/markup-compatibility/2006">
              <mc:Choice xmlns:v="urn:schemas-microsoft-com:vml" Requires="v">
                <p:oleObj spid="_x0000_s16405" name="Equation" r:id="rId9" imgW="2857320" imgH="482400" progId="Equation.DSMT4">
                  <p:embed/>
                </p:oleObj>
              </mc:Choice>
              <mc:Fallback>
                <p:oleObj name="Equation" r:id="rId9" imgW="2857320" imgH="482400" progId="Equation.DSMT4">
                  <p:embed/>
                  <p:pic>
                    <p:nvPicPr>
                      <p:cNvPr id="43" name="Object 42" descr="C a superscript 2 plus, aqueous, plus 2 C l minus, aqueous.">
                        <a:extLst>
                          <a:ext uri="{FF2B5EF4-FFF2-40B4-BE49-F238E27FC236}">
                            <a16:creationId xmlns:a16="http://schemas.microsoft.com/office/drawing/2014/main" id="{64F14965-71B9-4F3A-A60D-850062C0B23B}"/>
                          </a:ext>
                        </a:extLst>
                      </p:cNvPr>
                      <p:cNvPicPr/>
                      <p:nvPr/>
                    </p:nvPicPr>
                    <p:blipFill>
                      <a:blip r:embed="rId10"/>
                      <a:stretch>
                        <a:fillRect/>
                      </a:stretch>
                    </p:blipFill>
                    <p:spPr>
                      <a:xfrm>
                        <a:off x="1297130" y="3531932"/>
                        <a:ext cx="2361570" cy="398843"/>
                      </a:xfrm>
                      <a:prstGeom prst="rect">
                        <a:avLst/>
                      </a:prstGeom>
                    </p:spPr>
                  </p:pic>
                </p:oleObj>
              </mc:Fallback>
            </mc:AlternateContent>
          </a:graphicData>
        </a:graphic>
      </p:graphicFrame>
      <p:sp>
        <p:nvSpPr>
          <p:cNvPr id="31" name="Content Placeholder 30"/>
          <p:cNvSpPr>
            <a:spLocks noGrp="1"/>
          </p:cNvSpPr>
          <p:nvPr>
            <p:ph sz="quarter" idx="19"/>
          </p:nvPr>
        </p:nvSpPr>
        <p:spPr>
          <a:xfrm>
            <a:off x="457201" y="4104166"/>
            <a:ext cx="394570" cy="392678"/>
          </a:xfrm>
        </p:spPr>
        <p:txBody>
          <a:bodyPr/>
          <a:lstStyle/>
          <a:p>
            <a:pPr marL="0" indent="0">
              <a:buNone/>
            </a:pPr>
            <a:r>
              <a:rPr lang="en-US" sz="2200" dirty="0">
                <a:solidFill>
                  <a:srgbClr val="007FA3"/>
                </a:solidFill>
              </a:rPr>
              <a:t>2.</a:t>
            </a:r>
            <a:endParaRPr lang="en-IN" sz="2200" dirty="0">
              <a:solidFill>
                <a:srgbClr val="007FA3"/>
              </a:solidFill>
            </a:endParaRPr>
          </a:p>
        </p:txBody>
      </p:sp>
      <p:graphicFrame>
        <p:nvGraphicFramePr>
          <p:cNvPr id="39" name="Object 38" descr="K 3 P O 4, solid, in the presence of water, yields">
            <a:extLst>
              <a:ext uri="{FF2B5EF4-FFF2-40B4-BE49-F238E27FC236}">
                <a16:creationId xmlns:a16="http://schemas.microsoft.com/office/drawing/2014/main" id="{2D54066A-89A8-49C0-ADA3-12EC6B0ABB4F}"/>
              </a:ext>
            </a:extLst>
          </p:cNvPr>
          <p:cNvGraphicFramePr>
            <a:graphicFrameLocks noChangeAspect="1"/>
          </p:cNvGraphicFramePr>
          <p:nvPr>
            <p:extLst/>
          </p:nvPr>
        </p:nvGraphicFramePr>
        <p:xfrm>
          <a:off x="930814" y="4087580"/>
          <a:ext cx="2088677" cy="419835"/>
        </p:xfrm>
        <a:graphic>
          <a:graphicData uri="http://schemas.openxmlformats.org/presentationml/2006/ole">
            <mc:AlternateContent xmlns:mc="http://schemas.openxmlformats.org/markup-compatibility/2006">
              <mc:Choice xmlns:v="urn:schemas-microsoft-com:vml" Requires="v">
                <p:oleObj spid="_x0000_s16406" name="Equation" r:id="rId11" imgW="2527200" imgH="507960" progId="Equation.DSMT4">
                  <p:embed/>
                </p:oleObj>
              </mc:Choice>
              <mc:Fallback>
                <p:oleObj name="Equation" r:id="rId11" imgW="2527200" imgH="507960" progId="Equation.DSMT4">
                  <p:embed/>
                  <p:pic>
                    <p:nvPicPr>
                      <p:cNvPr id="39" name="Object 38" descr="K 3 P O 4, solid, in the presence of water, yields">
                        <a:extLst>
                          <a:ext uri="{FF2B5EF4-FFF2-40B4-BE49-F238E27FC236}">
                            <a16:creationId xmlns:a16="http://schemas.microsoft.com/office/drawing/2014/main" id="{2D54066A-89A8-49C0-ADA3-12EC6B0ABB4F}"/>
                          </a:ext>
                        </a:extLst>
                      </p:cNvPr>
                      <p:cNvPicPr/>
                      <p:nvPr/>
                    </p:nvPicPr>
                    <p:blipFill>
                      <a:blip r:embed="rId12"/>
                      <a:stretch>
                        <a:fillRect/>
                      </a:stretch>
                    </p:blipFill>
                    <p:spPr>
                      <a:xfrm>
                        <a:off x="930814" y="4087580"/>
                        <a:ext cx="2088677" cy="419835"/>
                      </a:xfrm>
                      <a:prstGeom prst="rect">
                        <a:avLst/>
                      </a:prstGeom>
                    </p:spPr>
                  </p:pic>
                </p:oleObj>
              </mc:Fallback>
            </mc:AlternateContent>
          </a:graphicData>
        </a:graphic>
      </p:graphicFrame>
      <p:sp>
        <p:nvSpPr>
          <p:cNvPr id="32" name="Content Placeholder 31"/>
          <p:cNvSpPr>
            <a:spLocks noGrp="1"/>
          </p:cNvSpPr>
          <p:nvPr>
            <p:ph sz="quarter" idx="20"/>
          </p:nvPr>
        </p:nvSpPr>
        <p:spPr>
          <a:xfrm>
            <a:off x="3219188" y="4104166"/>
            <a:ext cx="2041743" cy="403249"/>
          </a:xfrm>
        </p:spPr>
        <p:txBody>
          <a:bodyPr/>
          <a:lstStyle/>
          <a:p>
            <a:pPr marL="432" indent="0">
              <a:buNone/>
            </a:pPr>
            <a:r>
              <a:rPr lang="en-US" sz="2200" dirty="0"/>
              <a:t>Fill in the blank</a:t>
            </a:r>
            <a:endParaRPr lang="en-IN" sz="2200" dirty="0"/>
          </a:p>
        </p:txBody>
      </p:sp>
      <p:cxnSp>
        <p:nvCxnSpPr>
          <p:cNvPr id="40" name="Straight Connector 39">
            <a:extLst>
              <a:ext uri="{FF2B5EF4-FFF2-40B4-BE49-F238E27FC236}">
                <a16:creationId xmlns:a16="http://schemas.microsoft.com/office/drawing/2014/main" id="{CCD15914-B281-483A-9F5E-92BA8C166CAC}"/>
              </a:ext>
              <a:ext uri="{C183D7F6-B498-43B3-948B-1728B52AA6E4}">
                <adec:decorative xmlns:adec="http://schemas.microsoft.com/office/drawing/2017/decorative" val="1"/>
              </a:ext>
            </a:extLst>
          </p:cNvPr>
          <p:cNvCxnSpPr/>
          <p:nvPr/>
        </p:nvCxnSpPr>
        <p:spPr>
          <a:xfrm>
            <a:off x="3219188" y="4462888"/>
            <a:ext cx="1866378"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Content Placeholder 32"/>
          <p:cNvSpPr>
            <a:spLocks noGrp="1"/>
          </p:cNvSpPr>
          <p:nvPr>
            <p:ph sz="quarter" idx="21"/>
          </p:nvPr>
        </p:nvSpPr>
        <p:spPr>
          <a:xfrm>
            <a:off x="457200" y="4691355"/>
            <a:ext cx="782877" cy="393937"/>
          </a:xfrm>
        </p:spPr>
        <p:txBody>
          <a:bodyPr/>
          <a:lstStyle/>
          <a:p>
            <a:pPr marL="360000" indent="0">
              <a:buNone/>
            </a:pPr>
            <a:r>
              <a:rPr lang="en-US" sz="2200" dirty="0">
                <a:solidFill>
                  <a:srgbClr val="007FA3"/>
                </a:solidFill>
              </a:rPr>
              <a:t>A.</a:t>
            </a:r>
            <a:endParaRPr lang="en-IN" sz="2200" dirty="0">
              <a:solidFill>
                <a:srgbClr val="007FA3"/>
              </a:solidFill>
            </a:endParaRPr>
          </a:p>
        </p:txBody>
      </p:sp>
      <p:graphicFrame>
        <p:nvGraphicFramePr>
          <p:cNvPr id="44" name="Object 43" descr="3 K superscript plus, aqueous, plus P O 4 superscript 3 minus, aqueous.">
            <a:extLst>
              <a:ext uri="{FF2B5EF4-FFF2-40B4-BE49-F238E27FC236}">
                <a16:creationId xmlns:a16="http://schemas.microsoft.com/office/drawing/2014/main" id="{3FB4ABE3-6012-4FE4-ADB9-429CBF8FBC88}"/>
              </a:ext>
            </a:extLst>
          </p:cNvPr>
          <p:cNvGraphicFramePr>
            <a:graphicFrameLocks noChangeAspect="1"/>
          </p:cNvGraphicFramePr>
          <p:nvPr>
            <p:extLst/>
          </p:nvPr>
        </p:nvGraphicFramePr>
        <p:xfrm>
          <a:off x="1299543" y="4674349"/>
          <a:ext cx="2456033" cy="398843"/>
        </p:xfrm>
        <a:graphic>
          <a:graphicData uri="http://schemas.openxmlformats.org/presentationml/2006/ole">
            <mc:AlternateContent xmlns:mc="http://schemas.openxmlformats.org/markup-compatibility/2006">
              <mc:Choice xmlns:v="urn:schemas-microsoft-com:vml" Requires="v">
                <p:oleObj spid="_x0000_s16407" name="Equation" r:id="rId13" imgW="2971800" imgH="482400" progId="Equation.DSMT4">
                  <p:embed/>
                </p:oleObj>
              </mc:Choice>
              <mc:Fallback>
                <p:oleObj name="Equation" r:id="rId13" imgW="2971800" imgH="482400" progId="Equation.DSMT4">
                  <p:embed/>
                  <p:pic>
                    <p:nvPicPr>
                      <p:cNvPr id="44" name="Object 43" descr="3 K superscript plus, aqueous, plus P O 4 superscript 3 minus, aqueous.">
                        <a:extLst>
                          <a:ext uri="{FF2B5EF4-FFF2-40B4-BE49-F238E27FC236}">
                            <a16:creationId xmlns:a16="http://schemas.microsoft.com/office/drawing/2014/main" id="{3FB4ABE3-6012-4FE4-ADB9-429CBF8FBC88}"/>
                          </a:ext>
                        </a:extLst>
                      </p:cNvPr>
                      <p:cNvPicPr/>
                      <p:nvPr/>
                    </p:nvPicPr>
                    <p:blipFill>
                      <a:blip r:embed="rId14"/>
                      <a:stretch>
                        <a:fillRect/>
                      </a:stretch>
                    </p:blipFill>
                    <p:spPr>
                      <a:xfrm>
                        <a:off x="1299543" y="4674349"/>
                        <a:ext cx="2456033" cy="398843"/>
                      </a:xfrm>
                      <a:prstGeom prst="rect">
                        <a:avLst/>
                      </a:prstGeom>
                    </p:spPr>
                  </p:pic>
                </p:oleObj>
              </mc:Fallback>
            </mc:AlternateContent>
          </a:graphicData>
        </a:graphic>
      </p:graphicFrame>
      <p:sp>
        <p:nvSpPr>
          <p:cNvPr id="34" name="Content Placeholder 33"/>
          <p:cNvSpPr>
            <a:spLocks noGrp="1"/>
          </p:cNvSpPr>
          <p:nvPr>
            <p:ph sz="quarter" idx="22"/>
          </p:nvPr>
        </p:nvSpPr>
        <p:spPr>
          <a:xfrm>
            <a:off x="468314" y="5165390"/>
            <a:ext cx="771764" cy="400263"/>
          </a:xfrm>
        </p:spPr>
        <p:txBody>
          <a:bodyPr/>
          <a:lstStyle/>
          <a:p>
            <a:pPr marL="360000" indent="0">
              <a:buNone/>
            </a:pPr>
            <a:r>
              <a:rPr lang="en-IN" sz="2200" dirty="0">
                <a:solidFill>
                  <a:srgbClr val="007FA3"/>
                </a:solidFill>
              </a:rPr>
              <a:t>B.</a:t>
            </a:r>
          </a:p>
        </p:txBody>
      </p:sp>
      <p:graphicFrame>
        <p:nvGraphicFramePr>
          <p:cNvPr id="45" name="Object 44" descr="K sub 3 P O sub 4, solid">
            <a:extLst>
              <a:ext uri="{FF2B5EF4-FFF2-40B4-BE49-F238E27FC236}">
                <a16:creationId xmlns:a16="http://schemas.microsoft.com/office/drawing/2014/main" id="{AB6D2EFB-B414-4354-8858-A34D6A9866E7}"/>
              </a:ext>
            </a:extLst>
          </p:cNvPr>
          <p:cNvGraphicFramePr>
            <a:graphicFrameLocks noChangeAspect="1"/>
          </p:cNvGraphicFramePr>
          <p:nvPr>
            <p:extLst/>
          </p:nvPr>
        </p:nvGraphicFramePr>
        <p:xfrm>
          <a:off x="1299543" y="5202904"/>
          <a:ext cx="1102591" cy="314614"/>
        </p:xfrm>
        <a:graphic>
          <a:graphicData uri="http://schemas.openxmlformats.org/presentationml/2006/ole">
            <mc:AlternateContent xmlns:mc="http://schemas.openxmlformats.org/markup-compatibility/2006">
              <mc:Choice xmlns:v="urn:schemas-microsoft-com:vml" Requires="v">
                <p:oleObj spid="_x0000_s16408" name="Equation" r:id="rId15" imgW="1333440" imgH="380880" progId="Equation.DSMT4">
                  <p:embed/>
                </p:oleObj>
              </mc:Choice>
              <mc:Fallback>
                <p:oleObj name="Equation" r:id="rId15" imgW="1333440" imgH="380880" progId="Equation.DSMT4">
                  <p:embed/>
                  <p:pic>
                    <p:nvPicPr>
                      <p:cNvPr id="45" name="Object 44" descr="K sub 3 P O sub 4, solid">
                        <a:extLst>
                          <a:ext uri="{FF2B5EF4-FFF2-40B4-BE49-F238E27FC236}">
                            <a16:creationId xmlns:a16="http://schemas.microsoft.com/office/drawing/2014/main" id="{AB6D2EFB-B414-4354-8858-A34D6A9866E7}"/>
                          </a:ext>
                        </a:extLst>
                      </p:cNvPr>
                      <p:cNvPicPr/>
                      <p:nvPr/>
                    </p:nvPicPr>
                    <p:blipFill>
                      <a:blip r:embed="rId16"/>
                      <a:stretch>
                        <a:fillRect/>
                      </a:stretch>
                    </p:blipFill>
                    <p:spPr>
                      <a:xfrm>
                        <a:off x="1299543" y="5202904"/>
                        <a:ext cx="1102591" cy="314614"/>
                      </a:xfrm>
                      <a:prstGeom prst="rect">
                        <a:avLst/>
                      </a:prstGeom>
                    </p:spPr>
                  </p:pic>
                </p:oleObj>
              </mc:Fallback>
            </mc:AlternateContent>
          </a:graphicData>
        </a:graphic>
      </p:graphicFrame>
      <p:sp>
        <p:nvSpPr>
          <p:cNvPr id="35" name="Content Placeholder 34"/>
          <p:cNvSpPr>
            <a:spLocks noGrp="1"/>
          </p:cNvSpPr>
          <p:nvPr>
            <p:ph sz="quarter" idx="23"/>
          </p:nvPr>
        </p:nvSpPr>
        <p:spPr>
          <a:xfrm>
            <a:off x="457201" y="5645752"/>
            <a:ext cx="782878" cy="377038"/>
          </a:xfrm>
        </p:spPr>
        <p:txBody>
          <a:bodyPr/>
          <a:lstStyle/>
          <a:p>
            <a:pPr marL="360000" indent="0">
              <a:buNone/>
            </a:pPr>
            <a:r>
              <a:rPr lang="en-US" sz="2200" dirty="0">
                <a:solidFill>
                  <a:srgbClr val="007FA3"/>
                </a:solidFill>
              </a:rPr>
              <a:t>C.</a:t>
            </a:r>
            <a:endParaRPr lang="en-IN" sz="2200" dirty="0">
              <a:solidFill>
                <a:srgbClr val="007FA3"/>
              </a:solidFill>
            </a:endParaRPr>
          </a:p>
        </p:txBody>
      </p:sp>
      <p:graphicFrame>
        <p:nvGraphicFramePr>
          <p:cNvPr id="46" name="Object 45" descr="K 3 superscript plus, aqueous, plus P superscript 3 minus, aqueous, plus O 4 superscript minus, aqueous.">
            <a:extLst>
              <a:ext uri="{FF2B5EF4-FFF2-40B4-BE49-F238E27FC236}">
                <a16:creationId xmlns:a16="http://schemas.microsoft.com/office/drawing/2014/main" id="{2BBA64C8-23F9-4C8B-9E86-2E9D66B145E3}"/>
              </a:ext>
            </a:extLst>
          </p:cNvPr>
          <p:cNvGraphicFramePr>
            <a:graphicFrameLocks noChangeAspect="1"/>
          </p:cNvGraphicFramePr>
          <p:nvPr>
            <p:extLst/>
          </p:nvPr>
        </p:nvGraphicFramePr>
        <p:xfrm>
          <a:off x="1292099" y="5660205"/>
          <a:ext cx="3005635" cy="362585"/>
        </p:xfrm>
        <a:graphic>
          <a:graphicData uri="http://schemas.openxmlformats.org/presentationml/2006/ole">
            <mc:AlternateContent xmlns:mc="http://schemas.openxmlformats.org/markup-compatibility/2006">
              <mc:Choice xmlns:v="urn:schemas-microsoft-com:vml" Requires="v">
                <p:oleObj spid="_x0000_s16409" name="Equation" r:id="rId17" imgW="4000320" imgH="482400" progId="Equation.DSMT4">
                  <p:embed/>
                </p:oleObj>
              </mc:Choice>
              <mc:Fallback>
                <p:oleObj name="Equation" r:id="rId17" imgW="4000320" imgH="482400" progId="Equation.DSMT4">
                  <p:embed/>
                  <p:pic>
                    <p:nvPicPr>
                      <p:cNvPr id="46" name="Object 45" descr="K 3 superscript plus, aqueous, plus P superscript 3 minus, aqueous, plus O 4 superscript minus, aqueous.">
                        <a:extLst>
                          <a:ext uri="{FF2B5EF4-FFF2-40B4-BE49-F238E27FC236}">
                            <a16:creationId xmlns:a16="http://schemas.microsoft.com/office/drawing/2014/main" id="{2BBA64C8-23F9-4C8B-9E86-2E9D66B145E3}"/>
                          </a:ext>
                        </a:extLst>
                      </p:cNvPr>
                      <p:cNvPicPr/>
                      <p:nvPr/>
                    </p:nvPicPr>
                    <p:blipFill>
                      <a:blip r:embed="rId18"/>
                      <a:stretch>
                        <a:fillRect/>
                      </a:stretch>
                    </p:blipFill>
                    <p:spPr>
                      <a:xfrm>
                        <a:off x="1292099" y="5660205"/>
                        <a:ext cx="3005635" cy="362585"/>
                      </a:xfrm>
                      <a:prstGeom prst="rect">
                        <a:avLst/>
                      </a:prstGeom>
                    </p:spPr>
                  </p:pic>
                </p:oleObj>
              </mc:Fallback>
            </mc:AlternateContent>
          </a:graphicData>
        </a:graphic>
      </p:graphicFrame>
    </p:spTree>
    <p:extLst>
      <p:ext uri="{BB962C8B-B14F-4D97-AF65-F5344CB8AC3E}">
        <p14:creationId xmlns:p14="http://schemas.microsoft.com/office/powerpoint/2010/main" val="1916803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63A9-1D1C-4254-BA6B-EBEE99F51CD5}"/>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52A4B04D-D5F8-4BA8-A616-D3B8EF70462A}"/>
              </a:ext>
            </a:extLst>
          </p:cNvPr>
          <p:cNvSpPr>
            <a:spLocks noGrp="1"/>
          </p:cNvSpPr>
          <p:nvPr>
            <p:ph sz="quarter" idx="14"/>
          </p:nvPr>
        </p:nvSpPr>
        <p:spPr>
          <a:xfrm>
            <a:off x="457200" y="1555200"/>
            <a:ext cx="8229600" cy="403200"/>
          </a:xfrm>
        </p:spPr>
        <p:txBody>
          <a:bodyPr/>
          <a:lstStyle/>
          <a:p>
            <a:pPr marL="432" indent="0">
              <a:buNone/>
            </a:pPr>
            <a:r>
              <a:rPr lang="en-IN" sz="2200" dirty="0">
                <a:solidFill>
                  <a:schemeClr val="tx1"/>
                </a:solidFill>
              </a:rPr>
              <a:t>Complete each reaction for strong electrolytes in water.</a:t>
            </a:r>
          </a:p>
        </p:txBody>
      </p:sp>
      <p:sp>
        <p:nvSpPr>
          <p:cNvPr id="5" name="Content Placeholder 4">
            <a:extLst>
              <a:ext uri="{FF2B5EF4-FFF2-40B4-BE49-F238E27FC236}">
                <a16:creationId xmlns:a16="http://schemas.microsoft.com/office/drawing/2014/main" id="{187539FB-490D-4378-A069-F70D191D2E88}"/>
              </a:ext>
            </a:extLst>
          </p:cNvPr>
          <p:cNvSpPr>
            <a:spLocks noGrp="1"/>
          </p:cNvSpPr>
          <p:nvPr>
            <p:ph sz="quarter" idx="15"/>
          </p:nvPr>
        </p:nvSpPr>
        <p:spPr>
          <a:xfrm>
            <a:off x="457200" y="2174400"/>
            <a:ext cx="360000" cy="414000"/>
          </a:xfrm>
        </p:spPr>
        <p:txBody>
          <a:bodyPr/>
          <a:lstStyle/>
          <a:p>
            <a:pPr marL="432" indent="0">
              <a:buNone/>
            </a:pPr>
            <a:r>
              <a:rPr lang="en-IN" sz="2200" dirty="0">
                <a:solidFill>
                  <a:srgbClr val="007FA3"/>
                </a:solidFill>
              </a:rPr>
              <a:t>1.</a:t>
            </a:r>
          </a:p>
        </p:txBody>
      </p:sp>
      <p:graphicFrame>
        <p:nvGraphicFramePr>
          <p:cNvPr id="17" name="Object 16" descr="C a. C l 2, solid, in the presence of water, yields">
            <a:extLst>
              <a:ext uri="{FF2B5EF4-FFF2-40B4-BE49-F238E27FC236}">
                <a16:creationId xmlns:a16="http://schemas.microsoft.com/office/drawing/2014/main" id="{13DD2AB5-550D-4EBE-9F07-F715853314DE}"/>
              </a:ext>
            </a:extLst>
          </p:cNvPr>
          <p:cNvGraphicFramePr>
            <a:graphicFrameLocks noChangeAspect="1"/>
          </p:cNvGraphicFramePr>
          <p:nvPr/>
        </p:nvGraphicFramePr>
        <p:xfrm>
          <a:off x="889507" y="2131379"/>
          <a:ext cx="2193636" cy="461818"/>
        </p:xfrm>
        <a:graphic>
          <a:graphicData uri="http://schemas.openxmlformats.org/presentationml/2006/ole">
            <mc:AlternateContent xmlns:mc="http://schemas.openxmlformats.org/markup-compatibility/2006">
              <mc:Choice xmlns:v="urn:schemas-microsoft-com:vml" Requires="v">
                <p:oleObj spid="_x0000_s17418" name="Equation" r:id="rId3" imgW="2412720" imgH="507960" progId="Equation.DSMT4">
                  <p:embed/>
                </p:oleObj>
              </mc:Choice>
              <mc:Fallback>
                <p:oleObj name="Equation" r:id="rId3" imgW="2412720" imgH="507960" progId="Equation.DSMT4">
                  <p:embed/>
                  <p:pic>
                    <p:nvPicPr>
                      <p:cNvPr id="17" name="Object 16" descr="C a. C l 2, solid, in the presence of water, yields">
                        <a:extLst>
                          <a:ext uri="{FF2B5EF4-FFF2-40B4-BE49-F238E27FC236}">
                            <a16:creationId xmlns:a16="http://schemas.microsoft.com/office/drawing/2014/main" id="{13DD2AB5-550D-4EBE-9F07-F715853314DE}"/>
                          </a:ext>
                        </a:extLst>
                      </p:cNvPr>
                      <p:cNvPicPr/>
                      <p:nvPr/>
                    </p:nvPicPr>
                    <p:blipFill>
                      <a:blip r:embed="rId4"/>
                      <a:stretch>
                        <a:fillRect/>
                      </a:stretch>
                    </p:blipFill>
                    <p:spPr>
                      <a:xfrm>
                        <a:off x="889507" y="2131379"/>
                        <a:ext cx="2193636" cy="46181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171966E-3529-4617-9C75-C9668BB56DFC}"/>
              </a:ext>
            </a:extLst>
          </p:cNvPr>
          <p:cNvSpPr>
            <a:spLocks noGrp="1"/>
          </p:cNvSpPr>
          <p:nvPr>
            <p:ph sz="quarter" idx="18"/>
          </p:nvPr>
        </p:nvSpPr>
        <p:spPr>
          <a:xfrm>
            <a:off x="457200" y="2732400"/>
            <a:ext cx="720000" cy="414000"/>
          </a:xfrm>
          <a:noFill/>
          <a:ln>
            <a:noFill/>
          </a:ln>
        </p:spPr>
        <p:txBody>
          <a:bodyPr lIns="0" tIns="0" rIns="0" bIns="0" anchor="t" anchorCtr="0"/>
          <a:lstStyle/>
          <a:p>
            <a:pPr marL="360000" indent="0">
              <a:buNone/>
            </a:pPr>
            <a:r>
              <a:rPr lang="en-US" sz="2200" dirty="0">
                <a:solidFill>
                  <a:srgbClr val="007FA3"/>
                </a:solidFill>
              </a:rPr>
              <a:t>C.</a:t>
            </a:r>
            <a:endParaRPr lang="en-IN" sz="2200" dirty="0">
              <a:solidFill>
                <a:srgbClr val="007FA3"/>
              </a:solidFill>
            </a:endParaRPr>
          </a:p>
        </p:txBody>
      </p:sp>
      <p:graphicFrame>
        <p:nvGraphicFramePr>
          <p:cNvPr id="20" name="Object 19" descr="C a superscript 2 plus, aqueous, plus 2 C l minus, aqueous.">
            <a:extLst>
              <a:ext uri="{FF2B5EF4-FFF2-40B4-BE49-F238E27FC236}">
                <a16:creationId xmlns:a16="http://schemas.microsoft.com/office/drawing/2014/main" id="{64F14965-71B9-4F3A-A60D-850062C0B23B}"/>
              </a:ext>
            </a:extLst>
          </p:cNvPr>
          <p:cNvGraphicFramePr>
            <a:graphicFrameLocks noChangeAspect="1"/>
          </p:cNvGraphicFramePr>
          <p:nvPr>
            <p:extLst/>
          </p:nvPr>
        </p:nvGraphicFramePr>
        <p:xfrm>
          <a:off x="1242000" y="2682158"/>
          <a:ext cx="2597727" cy="438727"/>
        </p:xfrm>
        <a:graphic>
          <a:graphicData uri="http://schemas.openxmlformats.org/presentationml/2006/ole">
            <mc:AlternateContent xmlns:mc="http://schemas.openxmlformats.org/markup-compatibility/2006">
              <mc:Choice xmlns:v="urn:schemas-microsoft-com:vml" Requires="v">
                <p:oleObj spid="_x0000_s17419" name="Equation" r:id="rId5" imgW="2857320" imgH="482400" progId="Equation.DSMT4">
                  <p:embed/>
                </p:oleObj>
              </mc:Choice>
              <mc:Fallback>
                <p:oleObj name="Equation" r:id="rId5" imgW="2857320" imgH="482400" progId="Equation.DSMT4">
                  <p:embed/>
                  <p:pic>
                    <p:nvPicPr>
                      <p:cNvPr id="20" name="Object 19" descr="C a superscript 2 plus, aqueous, plus 2 C l minus, aqueous.">
                        <a:extLst>
                          <a:ext uri="{FF2B5EF4-FFF2-40B4-BE49-F238E27FC236}">
                            <a16:creationId xmlns:a16="http://schemas.microsoft.com/office/drawing/2014/main" id="{64F14965-71B9-4F3A-A60D-850062C0B23B}"/>
                          </a:ext>
                        </a:extLst>
                      </p:cNvPr>
                      <p:cNvPicPr/>
                      <p:nvPr/>
                    </p:nvPicPr>
                    <p:blipFill>
                      <a:blip r:embed="rId6"/>
                      <a:stretch>
                        <a:fillRect/>
                      </a:stretch>
                    </p:blipFill>
                    <p:spPr>
                      <a:xfrm>
                        <a:off x="1242000" y="2682158"/>
                        <a:ext cx="2597727" cy="438727"/>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2885D260-7A93-4426-9D4C-D4DC9D1581FE}"/>
              </a:ext>
            </a:extLst>
          </p:cNvPr>
          <p:cNvSpPr>
            <a:spLocks noGrp="1"/>
          </p:cNvSpPr>
          <p:nvPr>
            <p:ph sz="quarter" idx="19"/>
          </p:nvPr>
        </p:nvSpPr>
        <p:spPr>
          <a:xfrm>
            <a:off x="457586" y="4369830"/>
            <a:ext cx="360000" cy="414000"/>
          </a:xfrm>
        </p:spPr>
        <p:txBody>
          <a:bodyPr/>
          <a:lstStyle/>
          <a:p>
            <a:pPr marL="0" indent="0">
              <a:buNone/>
            </a:pPr>
            <a:r>
              <a:rPr lang="en-US" sz="2200" dirty="0">
                <a:solidFill>
                  <a:srgbClr val="007FA3"/>
                </a:solidFill>
              </a:rPr>
              <a:t>2.</a:t>
            </a:r>
            <a:endParaRPr lang="en-IN" sz="2200" dirty="0">
              <a:solidFill>
                <a:srgbClr val="007FA3"/>
              </a:solidFill>
            </a:endParaRPr>
          </a:p>
        </p:txBody>
      </p:sp>
      <p:graphicFrame>
        <p:nvGraphicFramePr>
          <p:cNvPr id="21" name="Object 20" descr="K 3 P O 4, solid, in the presence of water, yields">
            <a:extLst>
              <a:ext uri="{FF2B5EF4-FFF2-40B4-BE49-F238E27FC236}">
                <a16:creationId xmlns:a16="http://schemas.microsoft.com/office/drawing/2014/main" id="{2D54066A-89A8-49C0-ADA3-12EC6B0ABB4F}"/>
              </a:ext>
            </a:extLst>
          </p:cNvPr>
          <p:cNvGraphicFramePr>
            <a:graphicFrameLocks noChangeAspect="1"/>
          </p:cNvGraphicFramePr>
          <p:nvPr/>
        </p:nvGraphicFramePr>
        <p:xfrm>
          <a:off x="889200" y="4332300"/>
          <a:ext cx="2297545" cy="461818"/>
        </p:xfrm>
        <a:graphic>
          <a:graphicData uri="http://schemas.openxmlformats.org/presentationml/2006/ole">
            <mc:AlternateContent xmlns:mc="http://schemas.openxmlformats.org/markup-compatibility/2006">
              <mc:Choice xmlns:v="urn:schemas-microsoft-com:vml" Requires="v">
                <p:oleObj spid="_x0000_s17420" name="Equation" r:id="rId7" imgW="2527200" imgH="507960" progId="Equation.DSMT4">
                  <p:embed/>
                </p:oleObj>
              </mc:Choice>
              <mc:Fallback>
                <p:oleObj name="Equation" r:id="rId7" imgW="2527200" imgH="507960" progId="Equation.DSMT4">
                  <p:embed/>
                  <p:pic>
                    <p:nvPicPr>
                      <p:cNvPr id="21" name="Object 20" descr="K 3 P O 4, solid, in the presence of water, yields">
                        <a:extLst>
                          <a:ext uri="{FF2B5EF4-FFF2-40B4-BE49-F238E27FC236}">
                            <a16:creationId xmlns:a16="http://schemas.microsoft.com/office/drawing/2014/main" id="{2D54066A-89A8-49C0-ADA3-12EC6B0ABB4F}"/>
                          </a:ext>
                        </a:extLst>
                      </p:cNvPr>
                      <p:cNvPicPr/>
                      <p:nvPr/>
                    </p:nvPicPr>
                    <p:blipFill>
                      <a:blip r:embed="rId8"/>
                      <a:stretch>
                        <a:fillRect/>
                      </a:stretch>
                    </p:blipFill>
                    <p:spPr>
                      <a:xfrm>
                        <a:off x="889200" y="4332300"/>
                        <a:ext cx="2297545" cy="461818"/>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53F433FB-FF1F-43CD-99A6-B1075FD95C65}"/>
              </a:ext>
            </a:extLst>
          </p:cNvPr>
          <p:cNvSpPr>
            <a:spLocks noGrp="1"/>
          </p:cNvSpPr>
          <p:nvPr>
            <p:ph sz="quarter" idx="20"/>
          </p:nvPr>
        </p:nvSpPr>
        <p:spPr>
          <a:xfrm>
            <a:off x="457200" y="4935030"/>
            <a:ext cx="720000" cy="414000"/>
          </a:xfrm>
          <a:noFill/>
          <a:ln>
            <a:noFill/>
          </a:ln>
        </p:spPr>
        <p:txBody>
          <a:bodyPr lIns="0" tIns="0" rIns="0" bIns="0" anchor="t" anchorCtr="0"/>
          <a:lstStyle/>
          <a:p>
            <a:pPr marL="360000" indent="0">
              <a:buNone/>
            </a:pPr>
            <a:r>
              <a:rPr lang="en-US" sz="2200" dirty="0">
                <a:solidFill>
                  <a:srgbClr val="007FA3"/>
                </a:solidFill>
              </a:rPr>
              <a:t>A.</a:t>
            </a:r>
            <a:endParaRPr lang="en-IN" sz="2200" dirty="0">
              <a:solidFill>
                <a:srgbClr val="007FA3"/>
              </a:solidFill>
            </a:endParaRPr>
          </a:p>
        </p:txBody>
      </p:sp>
      <p:graphicFrame>
        <p:nvGraphicFramePr>
          <p:cNvPr id="26" name="Object 25" descr="3 K superscript plus, aqueous, plus P O 4 superscript 3 minus, aqueous.">
            <a:extLst>
              <a:ext uri="{FF2B5EF4-FFF2-40B4-BE49-F238E27FC236}">
                <a16:creationId xmlns:a16="http://schemas.microsoft.com/office/drawing/2014/main" id="{3FB4ABE3-6012-4FE4-ADB9-429CBF8FBC88}"/>
              </a:ext>
            </a:extLst>
          </p:cNvPr>
          <p:cNvGraphicFramePr>
            <a:graphicFrameLocks noChangeAspect="1"/>
          </p:cNvGraphicFramePr>
          <p:nvPr/>
        </p:nvGraphicFramePr>
        <p:xfrm>
          <a:off x="1242000" y="4914812"/>
          <a:ext cx="2701636" cy="438727"/>
        </p:xfrm>
        <a:graphic>
          <a:graphicData uri="http://schemas.openxmlformats.org/presentationml/2006/ole">
            <mc:AlternateContent xmlns:mc="http://schemas.openxmlformats.org/markup-compatibility/2006">
              <mc:Choice xmlns:v="urn:schemas-microsoft-com:vml" Requires="v">
                <p:oleObj spid="_x0000_s17421" name="Equation" r:id="rId9" imgW="2971800" imgH="482400" progId="Equation.DSMT4">
                  <p:embed/>
                </p:oleObj>
              </mc:Choice>
              <mc:Fallback>
                <p:oleObj name="Equation" r:id="rId9" imgW="2971800" imgH="482400" progId="Equation.DSMT4">
                  <p:embed/>
                  <p:pic>
                    <p:nvPicPr>
                      <p:cNvPr id="26" name="Object 25" descr="3 K superscript plus, aqueous, plus P O 4 superscript 3 minus, aqueous.">
                        <a:extLst>
                          <a:ext uri="{FF2B5EF4-FFF2-40B4-BE49-F238E27FC236}">
                            <a16:creationId xmlns:a16="http://schemas.microsoft.com/office/drawing/2014/main" id="{3FB4ABE3-6012-4FE4-ADB9-429CBF8FBC88}"/>
                          </a:ext>
                        </a:extLst>
                      </p:cNvPr>
                      <p:cNvPicPr/>
                      <p:nvPr/>
                    </p:nvPicPr>
                    <p:blipFill>
                      <a:blip r:embed="rId10"/>
                      <a:stretch>
                        <a:fillRect/>
                      </a:stretch>
                    </p:blipFill>
                    <p:spPr>
                      <a:xfrm>
                        <a:off x="1242000" y="4914812"/>
                        <a:ext cx="2701636" cy="438727"/>
                      </a:xfrm>
                      <a:prstGeom prst="rect">
                        <a:avLst/>
                      </a:prstGeom>
                    </p:spPr>
                  </p:pic>
                </p:oleObj>
              </mc:Fallback>
            </mc:AlternateContent>
          </a:graphicData>
        </a:graphic>
      </p:graphicFrame>
    </p:spTree>
    <p:extLst>
      <p:ext uri="{BB962C8B-B14F-4D97-AF65-F5344CB8AC3E}">
        <p14:creationId xmlns:p14="http://schemas.microsoft.com/office/powerpoint/2010/main" val="3249763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4A7C-A4B5-44C0-9190-F35B446FF03C}"/>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19132A94-0E69-4BB0-A8E9-0209B49B8776}"/>
              </a:ext>
            </a:extLst>
          </p:cNvPr>
          <p:cNvSpPr>
            <a:spLocks noGrp="1"/>
          </p:cNvSpPr>
          <p:nvPr>
            <p:ph sz="quarter" idx="16"/>
          </p:nvPr>
        </p:nvSpPr>
        <p:spPr>
          <a:xfrm>
            <a:off x="457200" y="1555749"/>
            <a:ext cx="8408894" cy="855758"/>
          </a:xfrm>
        </p:spPr>
        <p:txBody>
          <a:bodyPr/>
          <a:lstStyle/>
          <a:p>
            <a:pPr marL="432" indent="0">
              <a:buNone/>
            </a:pPr>
            <a:r>
              <a:rPr lang="en-US" sz="2400" dirty="0"/>
              <a:t>Which of the following reactions represent the dissociation of a </a:t>
            </a:r>
            <a:r>
              <a:rPr lang="en-US" sz="2400" b="1" dirty="0">
                <a:solidFill>
                  <a:srgbClr val="000000"/>
                </a:solidFill>
              </a:rPr>
              <a:t>strong</a:t>
            </a:r>
            <a:r>
              <a:rPr lang="en-US" sz="2400" dirty="0"/>
              <a:t> electrolyte in water?</a:t>
            </a:r>
            <a:endParaRPr lang="en-IN" sz="2400" dirty="0"/>
          </a:p>
        </p:txBody>
      </p:sp>
      <p:sp>
        <p:nvSpPr>
          <p:cNvPr id="4" name="Content Placeholder 3">
            <a:extLst>
              <a:ext uri="{FF2B5EF4-FFF2-40B4-BE49-F238E27FC236}">
                <a16:creationId xmlns:a16="http://schemas.microsoft.com/office/drawing/2014/main" id="{8FDCF56B-478D-42BD-AF31-F427FEDF981E}"/>
              </a:ext>
            </a:extLst>
          </p:cNvPr>
          <p:cNvSpPr>
            <a:spLocks noGrp="1"/>
          </p:cNvSpPr>
          <p:nvPr>
            <p:ph sz="quarter" idx="14"/>
          </p:nvPr>
        </p:nvSpPr>
        <p:spPr>
          <a:xfrm>
            <a:off x="457199" y="2604249"/>
            <a:ext cx="442913" cy="469901"/>
          </a:xfrm>
        </p:spPr>
        <p:txBody>
          <a:bodyPr/>
          <a:lstStyle/>
          <a:p>
            <a:pPr marL="432" indent="0">
              <a:buNone/>
            </a:pPr>
            <a:r>
              <a:rPr lang="en-US" sz="2400" dirty="0">
                <a:solidFill>
                  <a:schemeClr val="tx2"/>
                </a:solidFill>
              </a:rPr>
              <a:t>A.</a:t>
            </a:r>
            <a:endParaRPr lang="en-IN" sz="2400" dirty="0">
              <a:solidFill>
                <a:schemeClr val="tx2"/>
              </a:solidFill>
            </a:endParaRPr>
          </a:p>
        </p:txBody>
      </p:sp>
      <p:graphicFrame>
        <p:nvGraphicFramePr>
          <p:cNvPr id="9" name="Object 8" descr="N H 3, gas, + H 2 O, liquid, yields N H 4 O H, aqueous">
            <a:extLst>
              <a:ext uri="{FF2B5EF4-FFF2-40B4-BE49-F238E27FC236}">
                <a16:creationId xmlns:a16="http://schemas.microsoft.com/office/drawing/2014/main" id="{81A8F8B4-CB7D-4430-A8F1-A99BB884EF3E}"/>
              </a:ext>
            </a:extLst>
          </p:cNvPr>
          <p:cNvGraphicFramePr>
            <a:graphicFrameLocks noChangeAspect="1"/>
          </p:cNvGraphicFramePr>
          <p:nvPr>
            <p:extLst/>
          </p:nvPr>
        </p:nvGraphicFramePr>
        <p:xfrm>
          <a:off x="972578" y="2540750"/>
          <a:ext cx="4762500" cy="508000"/>
        </p:xfrm>
        <a:graphic>
          <a:graphicData uri="http://schemas.openxmlformats.org/presentationml/2006/ole">
            <mc:AlternateContent xmlns:mc="http://schemas.openxmlformats.org/markup-compatibility/2006">
              <mc:Choice xmlns:v="urn:schemas-microsoft-com:vml" Requires="v">
                <p:oleObj spid="_x0000_s18442" name="Equation" r:id="rId3" imgW="4762440" imgH="507960" progId="Equation.DSMT4">
                  <p:embed/>
                </p:oleObj>
              </mc:Choice>
              <mc:Fallback>
                <p:oleObj name="Equation" r:id="rId3" imgW="4762440" imgH="507960" progId="Equation.DSMT4">
                  <p:embed/>
                  <p:pic>
                    <p:nvPicPr>
                      <p:cNvPr id="9" name="Object 8" descr="N H 3, gas, + H 2 O, liquid, yields N H 4 O H, aqueous">
                        <a:extLst>
                          <a:ext uri="{FF2B5EF4-FFF2-40B4-BE49-F238E27FC236}">
                            <a16:creationId xmlns:a16="http://schemas.microsoft.com/office/drawing/2014/main" id="{81A8F8B4-CB7D-4430-A8F1-A99BB884EF3E}"/>
                          </a:ext>
                        </a:extLst>
                      </p:cNvPr>
                      <p:cNvPicPr/>
                      <p:nvPr/>
                    </p:nvPicPr>
                    <p:blipFill>
                      <a:blip r:embed="rId4"/>
                      <a:stretch>
                        <a:fillRect/>
                      </a:stretch>
                    </p:blipFill>
                    <p:spPr>
                      <a:xfrm>
                        <a:off x="972578" y="2540750"/>
                        <a:ext cx="4762500" cy="508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8BD67BD-7B50-483A-9A29-111086462B5B}"/>
              </a:ext>
            </a:extLst>
          </p:cNvPr>
          <p:cNvSpPr>
            <a:spLocks noGrp="1"/>
          </p:cNvSpPr>
          <p:nvPr>
            <p:ph sz="quarter" idx="15"/>
          </p:nvPr>
        </p:nvSpPr>
        <p:spPr>
          <a:xfrm>
            <a:off x="454671" y="3214339"/>
            <a:ext cx="442913" cy="469902"/>
          </a:xfrm>
        </p:spPr>
        <p:txBody>
          <a:bodyPr/>
          <a:lstStyle/>
          <a:p>
            <a:pPr marL="432" indent="0">
              <a:buNone/>
            </a:pPr>
            <a:r>
              <a:rPr lang="en-US" sz="2400" dirty="0">
                <a:solidFill>
                  <a:schemeClr val="tx2"/>
                </a:solidFill>
              </a:rPr>
              <a:t>B.</a:t>
            </a:r>
            <a:endParaRPr lang="en-IN" sz="2400" dirty="0">
              <a:solidFill>
                <a:schemeClr val="tx2"/>
              </a:solidFill>
            </a:endParaRPr>
          </a:p>
        </p:txBody>
      </p:sp>
      <p:graphicFrame>
        <p:nvGraphicFramePr>
          <p:cNvPr id="10" name="Object 9" descr="C H 3 O H, liquid, in the presence of water, yields C H 3 O H, aqueous">
            <a:extLst>
              <a:ext uri="{FF2B5EF4-FFF2-40B4-BE49-F238E27FC236}">
                <a16:creationId xmlns:a16="http://schemas.microsoft.com/office/drawing/2014/main" id="{196295E9-7140-4860-9388-4652DCA92EE6}"/>
              </a:ext>
            </a:extLst>
          </p:cNvPr>
          <p:cNvGraphicFramePr>
            <a:graphicFrameLocks noChangeAspect="1"/>
          </p:cNvGraphicFramePr>
          <p:nvPr>
            <p:extLst/>
          </p:nvPr>
        </p:nvGraphicFramePr>
        <p:xfrm>
          <a:off x="972578" y="3161813"/>
          <a:ext cx="4178300" cy="508000"/>
        </p:xfrm>
        <a:graphic>
          <a:graphicData uri="http://schemas.openxmlformats.org/presentationml/2006/ole">
            <mc:AlternateContent xmlns:mc="http://schemas.openxmlformats.org/markup-compatibility/2006">
              <mc:Choice xmlns:v="urn:schemas-microsoft-com:vml" Requires="v">
                <p:oleObj spid="_x0000_s18443" name="Equation" r:id="rId5" imgW="4178160" imgH="507960" progId="Equation.DSMT4">
                  <p:embed/>
                </p:oleObj>
              </mc:Choice>
              <mc:Fallback>
                <p:oleObj name="Equation" r:id="rId5" imgW="4178160" imgH="507960" progId="Equation.DSMT4">
                  <p:embed/>
                  <p:pic>
                    <p:nvPicPr>
                      <p:cNvPr id="10" name="Object 9" descr="C H 3 O H, liquid, in the presence of water, yields C H 3 O H, aqueous">
                        <a:extLst>
                          <a:ext uri="{FF2B5EF4-FFF2-40B4-BE49-F238E27FC236}">
                            <a16:creationId xmlns:a16="http://schemas.microsoft.com/office/drawing/2014/main" id="{196295E9-7140-4860-9388-4652DCA92EE6}"/>
                          </a:ext>
                        </a:extLst>
                      </p:cNvPr>
                      <p:cNvPicPr/>
                      <p:nvPr/>
                    </p:nvPicPr>
                    <p:blipFill>
                      <a:blip r:embed="rId6"/>
                      <a:stretch>
                        <a:fillRect/>
                      </a:stretch>
                    </p:blipFill>
                    <p:spPr>
                      <a:xfrm>
                        <a:off x="972578" y="3161813"/>
                        <a:ext cx="4178300" cy="508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C101E778-5BBE-4B4D-B6E3-7C66338EBB21}"/>
              </a:ext>
            </a:extLst>
          </p:cNvPr>
          <p:cNvSpPr>
            <a:spLocks noGrp="1"/>
          </p:cNvSpPr>
          <p:nvPr>
            <p:ph sz="quarter" idx="17"/>
          </p:nvPr>
        </p:nvSpPr>
        <p:spPr>
          <a:xfrm>
            <a:off x="457200" y="3963151"/>
            <a:ext cx="440384" cy="469901"/>
          </a:xfrm>
        </p:spPr>
        <p:txBody>
          <a:bodyPr/>
          <a:lstStyle/>
          <a:p>
            <a:pPr marL="432" indent="0">
              <a:buNone/>
            </a:pPr>
            <a:r>
              <a:rPr lang="en-US" sz="2400" dirty="0">
                <a:solidFill>
                  <a:schemeClr val="tx2"/>
                </a:solidFill>
              </a:rPr>
              <a:t>C.</a:t>
            </a:r>
            <a:endParaRPr lang="en-IN" sz="2400" dirty="0">
              <a:solidFill>
                <a:schemeClr val="tx2"/>
              </a:solidFill>
            </a:endParaRPr>
          </a:p>
        </p:txBody>
      </p:sp>
      <p:graphicFrame>
        <p:nvGraphicFramePr>
          <p:cNvPr id="11" name="Object 10" descr="N a. 2 S O 4, solid, in the presence of water, yields 2 N a. plus, aqueous, + S O 4, 2 minus, aqueous">
            <a:extLst>
              <a:ext uri="{FF2B5EF4-FFF2-40B4-BE49-F238E27FC236}">
                <a16:creationId xmlns:a16="http://schemas.microsoft.com/office/drawing/2014/main" id="{7D86D2F9-0F5E-4D72-AF57-F6A22267C8BC}"/>
              </a:ext>
            </a:extLst>
          </p:cNvPr>
          <p:cNvGraphicFramePr>
            <a:graphicFrameLocks noChangeAspect="1"/>
          </p:cNvGraphicFramePr>
          <p:nvPr>
            <p:extLst/>
          </p:nvPr>
        </p:nvGraphicFramePr>
        <p:xfrm>
          <a:off x="972578" y="3894422"/>
          <a:ext cx="5854700" cy="508000"/>
        </p:xfrm>
        <a:graphic>
          <a:graphicData uri="http://schemas.openxmlformats.org/presentationml/2006/ole">
            <mc:AlternateContent xmlns:mc="http://schemas.openxmlformats.org/markup-compatibility/2006">
              <mc:Choice xmlns:v="urn:schemas-microsoft-com:vml" Requires="v">
                <p:oleObj spid="_x0000_s18444" name="Equation" r:id="rId7" imgW="5854680" imgH="507960" progId="Equation.DSMT4">
                  <p:embed/>
                </p:oleObj>
              </mc:Choice>
              <mc:Fallback>
                <p:oleObj name="Equation" r:id="rId7" imgW="5854680" imgH="507960" progId="Equation.DSMT4">
                  <p:embed/>
                  <p:pic>
                    <p:nvPicPr>
                      <p:cNvPr id="11" name="Object 10" descr="N a. 2 S O 4, solid, in the presence of water, yields 2 N a. plus, aqueous, + S O 4, 2 minus, aqueous">
                        <a:extLst>
                          <a:ext uri="{FF2B5EF4-FFF2-40B4-BE49-F238E27FC236}">
                            <a16:creationId xmlns:a16="http://schemas.microsoft.com/office/drawing/2014/main" id="{7D86D2F9-0F5E-4D72-AF57-F6A22267C8BC}"/>
                          </a:ext>
                        </a:extLst>
                      </p:cNvPr>
                      <p:cNvPicPr/>
                      <p:nvPr/>
                    </p:nvPicPr>
                    <p:blipFill>
                      <a:blip r:embed="rId8"/>
                      <a:stretch>
                        <a:fillRect/>
                      </a:stretch>
                    </p:blipFill>
                    <p:spPr>
                      <a:xfrm>
                        <a:off x="972578" y="3894422"/>
                        <a:ext cx="5854700" cy="508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616B792B-72CE-4A53-92E3-C8C524108E4E}"/>
              </a:ext>
            </a:extLst>
          </p:cNvPr>
          <p:cNvSpPr>
            <a:spLocks noGrp="1"/>
          </p:cNvSpPr>
          <p:nvPr>
            <p:ph sz="quarter" idx="18"/>
          </p:nvPr>
        </p:nvSpPr>
        <p:spPr>
          <a:xfrm>
            <a:off x="457200" y="4737041"/>
            <a:ext cx="442913" cy="469901"/>
          </a:xfrm>
        </p:spPr>
        <p:txBody>
          <a:bodyPr/>
          <a:lstStyle/>
          <a:p>
            <a:pPr marL="432" indent="0">
              <a:buNone/>
            </a:pPr>
            <a:r>
              <a:rPr lang="en-US" sz="2400" dirty="0">
                <a:solidFill>
                  <a:schemeClr val="tx2"/>
                </a:solidFill>
              </a:rPr>
              <a:t>D.</a:t>
            </a:r>
            <a:endParaRPr lang="en-IN" sz="2400" dirty="0">
              <a:solidFill>
                <a:schemeClr val="tx2"/>
              </a:solidFill>
            </a:endParaRPr>
          </a:p>
        </p:txBody>
      </p:sp>
      <p:graphicFrame>
        <p:nvGraphicFramePr>
          <p:cNvPr id="12" name="Object 11" descr="C 2 H 5 O H, liquid, in the presence of water, yields C 2 H 5 O H, aqueous">
            <a:extLst>
              <a:ext uri="{FF2B5EF4-FFF2-40B4-BE49-F238E27FC236}">
                <a16:creationId xmlns:a16="http://schemas.microsoft.com/office/drawing/2014/main" id="{58BDA902-7A1A-4171-8315-7411561A5CD9}"/>
              </a:ext>
            </a:extLst>
          </p:cNvPr>
          <p:cNvGraphicFramePr>
            <a:graphicFrameLocks noChangeAspect="1"/>
          </p:cNvGraphicFramePr>
          <p:nvPr>
            <p:extLst/>
          </p:nvPr>
        </p:nvGraphicFramePr>
        <p:xfrm>
          <a:off x="961084" y="4661961"/>
          <a:ext cx="4419600" cy="508000"/>
        </p:xfrm>
        <a:graphic>
          <a:graphicData uri="http://schemas.openxmlformats.org/presentationml/2006/ole">
            <mc:AlternateContent xmlns:mc="http://schemas.openxmlformats.org/markup-compatibility/2006">
              <mc:Choice xmlns:v="urn:schemas-microsoft-com:vml" Requires="v">
                <p:oleObj spid="_x0000_s18445" name="Equation" r:id="rId9" imgW="4419360" imgH="507960" progId="Equation.DSMT4">
                  <p:embed/>
                </p:oleObj>
              </mc:Choice>
              <mc:Fallback>
                <p:oleObj name="Equation" r:id="rId9" imgW="4419360" imgH="507960" progId="Equation.DSMT4">
                  <p:embed/>
                  <p:pic>
                    <p:nvPicPr>
                      <p:cNvPr id="12" name="Object 11" descr="C 2 H 5 O H, liquid, in the presence of water, yields C 2 H 5 O H, aqueous">
                        <a:extLst>
                          <a:ext uri="{FF2B5EF4-FFF2-40B4-BE49-F238E27FC236}">
                            <a16:creationId xmlns:a16="http://schemas.microsoft.com/office/drawing/2014/main" id="{58BDA902-7A1A-4171-8315-7411561A5CD9}"/>
                          </a:ext>
                        </a:extLst>
                      </p:cNvPr>
                      <p:cNvPicPr/>
                      <p:nvPr/>
                    </p:nvPicPr>
                    <p:blipFill>
                      <a:blip r:embed="rId10"/>
                      <a:stretch>
                        <a:fillRect/>
                      </a:stretch>
                    </p:blipFill>
                    <p:spPr>
                      <a:xfrm>
                        <a:off x="961084" y="4661961"/>
                        <a:ext cx="4419600" cy="508000"/>
                      </a:xfrm>
                      <a:prstGeom prst="rect">
                        <a:avLst/>
                      </a:prstGeom>
                    </p:spPr>
                  </p:pic>
                </p:oleObj>
              </mc:Fallback>
            </mc:AlternateContent>
          </a:graphicData>
        </a:graphic>
      </p:graphicFrame>
    </p:spTree>
    <p:extLst>
      <p:ext uri="{BB962C8B-B14F-4D97-AF65-F5344CB8AC3E}">
        <p14:creationId xmlns:p14="http://schemas.microsoft.com/office/powerpoint/2010/main" val="3768279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4A7C-A4B5-44C0-9190-F35B446FF03C}"/>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19132A94-0E69-4BB0-A8E9-0209B49B8776}"/>
              </a:ext>
            </a:extLst>
          </p:cNvPr>
          <p:cNvSpPr>
            <a:spLocks noGrp="1"/>
          </p:cNvSpPr>
          <p:nvPr>
            <p:ph sz="quarter" idx="16"/>
          </p:nvPr>
        </p:nvSpPr>
        <p:spPr>
          <a:xfrm>
            <a:off x="457200" y="1555749"/>
            <a:ext cx="8408894" cy="855758"/>
          </a:xfrm>
        </p:spPr>
        <p:txBody>
          <a:bodyPr/>
          <a:lstStyle/>
          <a:p>
            <a:pPr marL="432" indent="0">
              <a:buNone/>
            </a:pPr>
            <a:r>
              <a:rPr lang="en-US" sz="2400" dirty="0"/>
              <a:t>Which of the following reactions represent the dissociation of a </a:t>
            </a:r>
            <a:r>
              <a:rPr lang="en-US" sz="2400" b="1" dirty="0">
                <a:solidFill>
                  <a:srgbClr val="000000"/>
                </a:solidFill>
              </a:rPr>
              <a:t>strong</a:t>
            </a:r>
            <a:r>
              <a:rPr lang="en-US" sz="2400" dirty="0"/>
              <a:t> electrolyte in water?</a:t>
            </a:r>
            <a:endParaRPr lang="en-IN" sz="2400" dirty="0"/>
          </a:p>
        </p:txBody>
      </p:sp>
      <p:sp>
        <p:nvSpPr>
          <p:cNvPr id="6" name="Content Placeholder 5">
            <a:extLst>
              <a:ext uri="{FF2B5EF4-FFF2-40B4-BE49-F238E27FC236}">
                <a16:creationId xmlns:a16="http://schemas.microsoft.com/office/drawing/2014/main" id="{C101E778-5BBE-4B4D-B6E3-7C66338EBB21}"/>
              </a:ext>
            </a:extLst>
          </p:cNvPr>
          <p:cNvSpPr>
            <a:spLocks noGrp="1"/>
          </p:cNvSpPr>
          <p:nvPr>
            <p:ph sz="quarter" idx="17"/>
          </p:nvPr>
        </p:nvSpPr>
        <p:spPr>
          <a:xfrm>
            <a:off x="457200" y="2609478"/>
            <a:ext cx="440384" cy="469901"/>
          </a:xfrm>
        </p:spPr>
        <p:txBody>
          <a:bodyPr/>
          <a:lstStyle/>
          <a:p>
            <a:pPr marL="432" indent="0">
              <a:buNone/>
            </a:pPr>
            <a:r>
              <a:rPr lang="en-US" sz="2400" dirty="0">
                <a:solidFill>
                  <a:schemeClr val="tx2"/>
                </a:solidFill>
              </a:rPr>
              <a:t>C.</a:t>
            </a:r>
            <a:endParaRPr lang="en-IN" sz="2400" dirty="0">
              <a:solidFill>
                <a:schemeClr val="tx2"/>
              </a:solidFill>
            </a:endParaRPr>
          </a:p>
        </p:txBody>
      </p:sp>
      <p:graphicFrame>
        <p:nvGraphicFramePr>
          <p:cNvPr id="11" name="Object 10" descr="N a. 2 S O 4, solid, in the presence of water, yields 2 N a. plus, aqueous, + S O 4, 2 minus, aqueous">
            <a:extLst>
              <a:ext uri="{FF2B5EF4-FFF2-40B4-BE49-F238E27FC236}">
                <a16:creationId xmlns:a16="http://schemas.microsoft.com/office/drawing/2014/main" id="{7D86D2F9-0F5E-4D72-AF57-F6A22267C8BC}"/>
              </a:ext>
            </a:extLst>
          </p:cNvPr>
          <p:cNvGraphicFramePr>
            <a:graphicFrameLocks noChangeAspect="1"/>
          </p:cNvGraphicFramePr>
          <p:nvPr>
            <p:extLst/>
          </p:nvPr>
        </p:nvGraphicFramePr>
        <p:xfrm>
          <a:off x="985278" y="2553449"/>
          <a:ext cx="5854700" cy="508000"/>
        </p:xfrm>
        <a:graphic>
          <a:graphicData uri="http://schemas.openxmlformats.org/presentationml/2006/ole">
            <mc:AlternateContent xmlns:mc="http://schemas.openxmlformats.org/markup-compatibility/2006">
              <mc:Choice xmlns:v="urn:schemas-microsoft-com:vml" Requires="v">
                <p:oleObj spid="_x0000_s19460" name="Equation" r:id="rId3" imgW="5854680" imgH="507960" progId="Equation.DSMT4">
                  <p:embed/>
                </p:oleObj>
              </mc:Choice>
              <mc:Fallback>
                <p:oleObj name="Equation" r:id="rId3" imgW="5854680" imgH="507960" progId="Equation.DSMT4">
                  <p:embed/>
                  <p:pic>
                    <p:nvPicPr>
                      <p:cNvPr id="11" name="Object 10" descr="N a. 2 S O 4, solid, in the presence of water, yields 2 N a. plus, aqueous, + S O 4, 2 minus, aqueous">
                        <a:extLst>
                          <a:ext uri="{FF2B5EF4-FFF2-40B4-BE49-F238E27FC236}">
                            <a16:creationId xmlns:a16="http://schemas.microsoft.com/office/drawing/2014/main" id="{7D86D2F9-0F5E-4D72-AF57-F6A22267C8BC}"/>
                          </a:ext>
                        </a:extLst>
                      </p:cNvPr>
                      <p:cNvPicPr/>
                      <p:nvPr/>
                    </p:nvPicPr>
                    <p:blipFill>
                      <a:blip r:embed="rId4"/>
                      <a:stretch>
                        <a:fillRect/>
                      </a:stretch>
                    </p:blipFill>
                    <p:spPr>
                      <a:xfrm>
                        <a:off x="985278" y="2553449"/>
                        <a:ext cx="5854700" cy="508000"/>
                      </a:xfrm>
                      <a:prstGeom prst="rect">
                        <a:avLst/>
                      </a:prstGeom>
                    </p:spPr>
                  </p:pic>
                </p:oleObj>
              </mc:Fallback>
            </mc:AlternateContent>
          </a:graphicData>
        </a:graphic>
      </p:graphicFrame>
    </p:spTree>
    <p:extLst>
      <p:ext uri="{BB962C8B-B14F-4D97-AF65-F5344CB8AC3E}">
        <p14:creationId xmlns:p14="http://schemas.microsoft.com/office/powerpoint/2010/main" val="210199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F611-C803-4D6E-A7E3-7B1970C561D1}"/>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76FDC837-5BEB-40CA-99DE-13B32532578B}"/>
              </a:ext>
            </a:extLst>
          </p:cNvPr>
          <p:cNvSpPr>
            <a:spLocks noGrp="1"/>
          </p:cNvSpPr>
          <p:nvPr>
            <p:ph sz="quarter" idx="14"/>
          </p:nvPr>
        </p:nvSpPr>
        <p:spPr>
          <a:xfrm>
            <a:off x="457199" y="1555200"/>
            <a:ext cx="8229600" cy="792000"/>
          </a:xfrm>
        </p:spPr>
        <p:txBody>
          <a:bodyPr/>
          <a:lstStyle/>
          <a:p>
            <a:pPr marL="432" indent="0">
              <a:buNone/>
            </a:pPr>
            <a:r>
              <a:rPr lang="en-IN" sz="2400" dirty="0"/>
              <a:t>Write the equation for the formation of a solution for each of the following:</a:t>
            </a:r>
          </a:p>
        </p:txBody>
      </p:sp>
      <p:sp>
        <p:nvSpPr>
          <p:cNvPr id="5" name="Content Placeholder 4">
            <a:extLst>
              <a:ext uri="{FF2B5EF4-FFF2-40B4-BE49-F238E27FC236}">
                <a16:creationId xmlns:a16="http://schemas.microsoft.com/office/drawing/2014/main" id="{8E1523B1-5A53-4898-AD6A-4951C496F36A}"/>
              </a:ext>
            </a:extLst>
          </p:cNvPr>
          <p:cNvSpPr>
            <a:spLocks noGrp="1"/>
          </p:cNvSpPr>
          <p:nvPr>
            <p:ph sz="quarter" idx="15"/>
          </p:nvPr>
        </p:nvSpPr>
        <p:spPr>
          <a:xfrm>
            <a:off x="457201" y="2541600"/>
            <a:ext cx="2448000" cy="414000"/>
          </a:xfrm>
        </p:spPr>
        <p:txBody>
          <a:bodyPr/>
          <a:lstStyle/>
          <a:p>
            <a:pPr marL="403225" indent="-403225">
              <a:buNone/>
            </a:pPr>
            <a:r>
              <a:rPr lang="en-IN" sz="2400" dirty="0">
                <a:solidFill>
                  <a:schemeClr val="tx2"/>
                </a:solidFill>
              </a:rPr>
              <a:t>A. </a:t>
            </a:r>
            <a:r>
              <a:rPr lang="en-IN" sz="2400" dirty="0"/>
              <a:t>dissociation of</a:t>
            </a:r>
          </a:p>
        </p:txBody>
      </p:sp>
      <p:graphicFrame>
        <p:nvGraphicFramePr>
          <p:cNvPr id="13" name="Object 12" descr="K sub 2 C r O sub 4, solid&#10;">
            <a:extLst>
              <a:ext uri="{FF2B5EF4-FFF2-40B4-BE49-F238E27FC236}">
                <a16:creationId xmlns:a16="http://schemas.microsoft.com/office/drawing/2014/main" id="{C319E749-0F04-4E7E-82F3-13AF86B6A4BE}"/>
              </a:ext>
            </a:extLst>
          </p:cNvPr>
          <p:cNvGraphicFramePr>
            <a:graphicFrameLocks noChangeAspect="1"/>
          </p:cNvGraphicFramePr>
          <p:nvPr>
            <p:extLst/>
          </p:nvPr>
        </p:nvGraphicFramePr>
        <p:xfrm>
          <a:off x="3006799" y="2572614"/>
          <a:ext cx="1447800" cy="381000"/>
        </p:xfrm>
        <a:graphic>
          <a:graphicData uri="http://schemas.openxmlformats.org/presentationml/2006/ole">
            <mc:AlternateContent xmlns:mc="http://schemas.openxmlformats.org/markup-compatibility/2006">
              <mc:Choice xmlns:v="urn:schemas-microsoft-com:vml" Requires="v">
                <p:oleObj spid="_x0000_s20488" name="Equation" r:id="rId3" imgW="1447560" imgH="380880" progId="Equation.DSMT4">
                  <p:embed/>
                </p:oleObj>
              </mc:Choice>
              <mc:Fallback>
                <p:oleObj name="Equation" r:id="rId3" imgW="1447560" imgH="380880" progId="Equation.DSMT4">
                  <p:embed/>
                  <p:pic>
                    <p:nvPicPr>
                      <p:cNvPr id="13" name="Object 12" descr="K sub 2 C r O sub 4, solid&#10;">
                        <a:extLst>
                          <a:ext uri="{FF2B5EF4-FFF2-40B4-BE49-F238E27FC236}">
                            <a16:creationId xmlns:a16="http://schemas.microsoft.com/office/drawing/2014/main" id="{C319E749-0F04-4E7E-82F3-13AF86B6A4BE}"/>
                          </a:ext>
                        </a:extLst>
                      </p:cNvPr>
                      <p:cNvPicPr/>
                      <p:nvPr/>
                    </p:nvPicPr>
                    <p:blipFill>
                      <a:blip r:embed="rId4"/>
                      <a:stretch>
                        <a:fillRect/>
                      </a:stretch>
                    </p:blipFill>
                    <p:spPr>
                      <a:xfrm>
                        <a:off x="3006799" y="2572614"/>
                        <a:ext cx="14478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5310BED-A3B9-47B5-9CC5-174671BE728C}"/>
              </a:ext>
            </a:extLst>
          </p:cNvPr>
          <p:cNvSpPr>
            <a:spLocks noGrp="1"/>
          </p:cNvSpPr>
          <p:nvPr>
            <p:ph sz="quarter" idx="16"/>
          </p:nvPr>
        </p:nvSpPr>
        <p:spPr>
          <a:xfrm>
            <a:off x="4571999" y="2541600"/>
            <a:ext cx="4117977" cy="414000"/>
          </a:xfrm>
        </p:spPr>
        <p:txBody>
          <a:bodyPr/>
          <a:lstStyle/>
          <a:p>
            <a:pPr marL="432" indent="0">
              <a:buNone/>
            </a:pPr>
            <a:r>
              <a:rPr lang="en-IN" sz="2400" dirty="0"/>
              <a:t>a strong electrolyte, in water</a:t>
            </a:r>
          </a:p>
        </p:txBody>
      </p:sp>
      <p:sp>
        <p:nvSpPr>
          <p:cNvPr id="6" name="Content Placeholder 5">
            <a:extLst>
              <a:ext uri="{FF2B5EF4-FFF2-40B4-BE49-F238E27FC236}">
                <a16:creationId xmlns:a16="http://schemas.microsoft.com/office/drawing/2014/main" id="{4BED4462-1E93-441A-BDFA-E8C30655D414}"/>
              </a:ext>
            </a:extLst>
          </p:cNvPr>
          <p:cNvSpPr>
            <a:spLocks noGrp="1"/>
          </p:cNvSpPr>
          <p:nvPr>
            <p:ph sz="quarter" idx="17"/>
          </p:nvPr>
        </p:nvSpPr>
        <p:spPr>
          <a:xfrm>
            <a:off x="454671" y="3657600"/>
            <a:ext cx="6648258" cy="414000"/>
          </a:xfrm>
        </p:spPr>
        <p:txBody>
          <a:bodyPr/>
          <a:lstStyle/>
          <a:p>
            <a:pPr marL="432" indent="0">
              <a:buNone/>
            </a:pPr>
            <a:r>
              <a:rPr lang="en-IN" sz="2400" dirty="0">
                <a:solidFill>
                  <a:schemeClr val="tx2"/>
                </a:solidFill>
              </a:rPr>
              <a:t>B. </a:t>
            </a:r>
            <a:r>
              <a:rPr lang="en-IN" sz="2400" dirty="0"/>
              <a:t>the partial dissociation of the weak electrolyte</a:t>
            </a:r>
          </a:p>
        </p:txBody>
      </p:sp>
      <p:graphicFrame>
        <p:nvGraphicFramePr>
          <p:cNvPr id="14" name="Object 13" descr="H sub 3 P O sub 4, aqueous&#10;">
            <a:extLst>
              <a:ext uri="{FF2B5EF4-FFF2-40B4-BE49-F238E27FC236}">
                <a16:creationId xmlns:a16="http://schemas.microsoft.com/office/drawing/2014/main" id="{02D122D5-FED3-40E3-893F-8435E6378A3D}"/>
              </a:ext>
            </a:extLst>
          </p:cNvPr>
          <p:cNvGraphicFramePr>
            <a:graphicFrameLocks noChangeAspect="1"/>
          </p:cNvGraphicFramePr>
          <p:nvPr>
            <p:extLst/>
          </p:nvPr>
        </p:nvGraphicFramePr>
        <p:xfrm>
          <a:off x="7191902" y="3684794"/>
          <a:ext cx="1498600" cy="381000"/>
        </p:xfrm>
        <a:graphic>
          <a:graphicData uri="http://schemas.openxmlformats.org/presentationml/2006/ole">
            <mc:AlternateContent xmlns:mc="http://schemas.openxmlformats.org/markup-compatibility/2006">
              <mc:Choice xmlns:v="urn:schemas-microsoft-com:vml" Requires="v">
                <p:oleObj spid="_x0000_s20489" name="Equation" r:id="rId5" imgW="1498320" imgH="380880" progId="Equation.DSMT4">
                  <p:embed/>
                </p:oleObj>
              </mc:Choice>
              <mc:Fallback>
                <p:oleObj name="Equation" r:id="rId5" imgW="1498320" imgH="380880" progId="Equation.DSMT4">
                  <p:embed/>
                  <p:pic>
                    <p:nvPicPr>
                      <p:cNvPr id="14" name="Object 13" descr="H sub 3 P O sub 4, aqueous&#10;">
                        <a:extLst>
                          <a:ext uri="{FF2B5EF4-FFF2-40B4-BE49-F238E27FC236}">
                            <a16:creationId xmlns:a16="http://schemas.microsoft.com/office/drawing/2014/main" id="{02D122D5-FED3-40E3-893F-8435E6378A3D}"/>
                          </a:ext>
                        </a:extLst>
                      </p:cNvPr>
                      <p:cNvPicPr/>
                      <p:nvPr/>
                    </p:nvPicPr>
                    <p:blipFill>
                      <a:blip r:embed="rId6"/>
                      <a:stretch>
                        <a:fillRect/>
                      </a:stretch>
                    </p:blipFill>
                    <p:spPr>
                      <a:xfrm>
                        <a:off x="7191902" y="3684794"/>
                        <a:ext cx="14986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18C71F4-1C9A-454C-B510-D8598ED01B84}"/>
              </a:ext>
            </a:extLst>
          </p:cNvPr>
          <p:cNvSpPr>
            <a:spLocks noGrp="1"/>
          </p:cNvSpPr>
          <p:nvPr>
            <p:ph sz="quarter" idx="18"/>
          </p:nvPr>
        </p:nvSpPr>
        <p:spPr>
          <a:xfrm>
            <a:off x="457200" y="4127978"/>
            <a:ext cx="3730239" cy="414000"/>
          </a:xfrm>
          <a:noFill/>
          <a:ln>
            <a:noFill/>
          </a:ln>
        </p:spPr>
        <p:txBody>
          <a:bodyPr lIns="0" tIns="0" rIns="0" bIns="0" anchor="t" anchorCtr="0"/>
          <a:lstStyle/>
          <a:p>
            <a:pPr marL="396000" indent="0">
              <a:buNone/>
            </a:pPr>
            <a:r>
              <a:rPr lang="en-IN" sz="2400" dirty="0"/>
              <a:t>in water</a:t>
            </a:r>
          </a:p>
        </p:txBody>
      </p:sp>
      <p:sp>
        <p:nvSpPr>
          <p:cNvPr id="8" name="Content Placeholder 7">
            <a:extLst>
              <a:ext uri="{FF2B5EF4-FFF2-40B4-BE49-F238E27FC236}">
                <a16:creationId xmlns:a16="http://schemas.microsoft.com/office/drawing/2014/main" id="{48F4DB88-6C56-42BC-92C3-4186B1AEF710}"/>
              </a:ext>
            </a:extLst>
          </p:cNvPr>
          <p:cNvSpPr>
            <a:spLocks noGrp="1"/>
          </p:cNvSpPr>
          <p:nvPr>
            <p:ph sz="quarter" idx="19"/>
          </p:nvPr>
        </p:nvSpPr>
        <p:spPr>
          <a:xfrm>
            <a:off x="457200" y="5155200"/>
            <a:ext cx="2090057" cy="414000"/>
          </a:xfrm>
          <a:noFill/>
          <a:ln>
            <a:noFill/>
          </a:ln>
        </p:spPr>
        <p:txBody>
          <a:bodyPr lIns="0" tIns="0" rIns="0" bIns="0" anchor="t" anchorCtr="0"/>
          <a:lstStyle/>
          <a:p>
            <a:pPr marL="432" indent="0">
              <a:buNone/>
            </a:pPr>
            <a:r>
              <a:rPr lang="en-IN" sz="2400" dirty="0">
                <a:solidFill>
                  <a:schemeClr val="tx2"/>
                </a:solidFill>
              </a:rPr>
              <a:t>C. </a:t>
            </a:r>
            <a:r>
              <a:rPr lang="en-IN" sz="2400" dirty="0">
                <a:solidFill>
                  <a:srgbClr val="000000"/>
                </a:solidFill>
              </a:rPr>
              <a:t>solid sugar,</a:t>
            </a:r>
          </a:p>
        </p:txBody>
      </p:sp>
      <p:graphicFrame>
        <p:nvGraphicFramePr>
          <p:cNvPr id="15" name="Object 14" descr="C sub 12 H sub 22 O sub 11, solid,&#10;">
            <a:extLst>
              <a:ext uri="{FF2B5EF4-FFF2-40B4-BE49-F238E27FC236}">
                <a16:creationId xmlns:a16="http://schemas.microsoft.com/office/drawing/2014/main" id="{E9775D33-9402-44C5-B208-DD3A71D033D8}"/>
              </a:ext>
            </a:extLst>
          </p:cNvPr>
          <p:cNvGraphicFramePr>
            <a:graphicFrameLocks noChangeAspect="1"/>
          </p:cNvGraphicFramePr>
          <p:nvPr>
            <p:extLst/>
          </p:nvPr>
        </p:nvGraphicFramePr>
        <p:xfrm>
          <a:off x="2618473" y="5155200"/>
          <a:ext cx="1828800" cy="381000"/>
        </p:xfrm>
        <a:graphic>
          <a:graphicData uri="http://schemas.openxmlformats.org/presentationml/2006/ole">
            <mc:AlternateContent xmlns:mc="http://schemas.openxmlformats.org/markup-compatibility/2006">
              <mc:Choice xmlns:v="urn:schemas-microsoft-com:vml" Requires="v">
                <p:oleObj spid="_x0000_s20490" name="Equation" r:id="rId7" imgW="1828800" imgH="380880" progId="Equation.DSMT4">
                  <p:embed/>
                </p:oleObj>
              </mc:Choice>
              <mc:Fallback>
                <p:oleObj name="Equation" r:id="rId7" imgW="1828800" imgH="380880" progId="Equation.DSMT4">
                  <p:embed/>
                  <p:pic>
                    <p:nvPicPr>
                      <p:cNvPr id="15" name="Object 14" descr="C sub 12 H sub 22 O sub 11, solid,&#10;">
                        <a:extLst>
                          <a:ext uri="{FF2B5EF4-FFF2-40B4-BE49-F238E27FC236}">
                            <a16:creationId xmlns:a16="http://schemas.microsoft.com/office/drawing/2014/main" id="{E9775D33-9402-44C5-B208-DD3A71D033D8}"/>
                          </a:ext>
                        </a:extLst>
                      </p:cNvPr>
                      <p:cNvPicPr/>
                      <p:nvPr/>
                    </p:nvPicPr>
                    <p:blipFill>
                      <a:blip r:embed="rId8"/>
                      <a:stretch>
                        <a:fillRect/>
                      </a:stretch>
                    </p:blipFill>
                    <p:spPr>
                      <a:xfrm>
                        <a:off x="2618473" y="5155200"/>
                        <a:ext cx="18288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011D714C-BE86-44EA-92AB-D90000FB72E7}"/>
              </a:ext>
            </a:extLst>
          </p:cNvPr>
          <p:cNvSpPr>
            <a:spLocks noGrp="1"/>
          </p:cNvSpPr>
          <p:nvPr>
            <p:ph sz="quarter" idx="20"/>
          </p:nvPr>
        </p:nvSpPr>
        <p:spPr>
          <a:xfrm>
            <a:off x="4556662" y="5155200"/>
            <a:ext cx="2783590" cy="414000"/>
          </a:xfrm>
          <a:noFill/>
          <a:ln>
            <a:noFill/>
          </a:ln>
        </p:spPr>
        <p:txBody>
          <a:bodyPr lIns="0" tIns="0" rIns="0" bIns="0" anchor="t" anchorCtr="0"/>
          <a:lstStyle/>
          <a:p>
            <a:pPr marL="432" indent="0">
              <a:buNone/>
            </a:pPr>
            <a:r>
              <a:rPr lang="en-IN" sz="2400" dirty="0">
                <a:solidFill>
                  <a:srgbClr val="000000"/>
                </a:solidFill>
              </a:rPr>
              <a:t>dissolves in water</a:t>
            </a:r>
          </a:p>
        </p:txBody>
      </p:sp>
    </p:spTree>
    <p:extLst>
      <p:ext uri="{BB962C8B-B14F-4D97-AF65-F5344CB8AC3E}">
        <p14:creationId xmlns:p14="http://schemas.microsoft.com/office/powerpoint/2010/main" val="3832005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F611-C803-4D6E-A7E3-7B1970C561D1}"/>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76FDC837-5BEB-40CA-99DE-13B32532578B}"/>
              </a:ext>
            </a:extLst>
          </p:cNvPr>
          <p:cNvSpPr>
            <a:spLocks noGrp="1"/>
          </p:cNvSpPr>
          <p:nvPr>
            <p:ph sz="quarter" idx="14"/>
          </p:nvPr>
        </p:nvSpPr>
        <p:spPr>
          <a:xfrm>
            <a:off x="457199" y="1555200"/>
            <a:ext cx="8229600" cy="792000"/>
          </a:xfrm>
        </p:spPr>
        <p:txBody>
          <a:bodyPr/>
          <a:lstStyle/>
          <a:p>
            <a:pPr marL="432" indent="0">
              <a:buNone/>
            </a:pPr>
            <a:r>
              <a:rPr lang="en-IN" sz="2400" dirty="0"/>
              <a:t>Write the equation for the formation of a solution for each of the following:</a:t>
            </a:r>
          </a:p>
        </p:txBody>
      </p:sp>
      <p:sp>
        <p:nvSpPr>
          <p:cNvPr id="5" name="Content Placeholder 4">
            <a:extLst>
              <a:ext uri="{FF2B5EF4-FFF2-40B4-BE49-F238E27FC236}">
                <a16:creationId xmlns:a16="http://schemas.microsoft.com/office/drawing/2014/main" id="{8E1523B1-5A53-4898-AD6A-4951C496F36A}"/>
              </a:ext>
            </a:extLst>
          </p:cNvPr>
          <p:cNvSpPr>
            <a:spLocks noGrp="1"/>
          </p:cNvSpPr>
          <p:nvPr>
            <p:ph sz="quarter" idx="15"/>
          </p:nvPr>
        </p:nvSpPr>
        <p:spPr>
          <a:xfrm>
            <a:off x="457201" y="2541600"/>
            <a:ext cx="2448000" cy="414000"/>
          </a:xfrm>
        </p:spPr>
        <p:txBody>
          <a:bodyPr/>
          <a:lstStyle/>
          <a:p>
            <a:pPr marL="403225" indent="-403225">
              <a:buNone/>
            </a:pPr>
            <a:r>
              <a:rPr lang="en-IN" sz="2400" dirty="0">
                <a:solidFill>
                  <a:schemeClr val="tx2"/>
                </a:solidFill>
              </a:rPr>
              <a:t>A. </a:t>
            </a:r>
            <a:r>
              <a:rPr lang="en-IN" sz="2400" dirty="0"/>
              <a:t>dissociation of</a:t>
            </a:r>
          </a:p>
        </p:txBody>
      </p:sp>
      <p:graphicFrame>
        <p:nvGraphicFramePr>
          <p:cNvPr id="13" name="Object 12" descr="K sub 2 C r O sub 4, solid&#10;">
            <a:extLst>
              <a:ext uri="{FF2B5EF4-FFF2-40B4-BE49-F238E27FC236}">
                <a16:creationId xmlns:a16="http://schemas.microsoft.com/office/drawing/2014/main" id="{C319E749-0F04-4E7E-82F3-13AF86B6A4BE}"/>
              </a:ext>
            </a:extLst>
          </p:cNvPr>
          <p:cNvGraphicFramePr>
            <a:graphicFrameLocks noChangeAspect="1"/>
          </p:cNvGraphicFramePr>
          <p:nvPr>
            <p:extLst/>
          </p:nvPr>
        </p:nvGraphicFramePr>
        <p:xfrm>
          <a:off x="3006799" y="2572614"/>
          <a:ext cx="1447800" cy="381000"/>
        </p:xfrm>
        <a:graphic>
          <a:graphicData uri="http://schemas.openxmlformats.org/presentationml/2006/ole">
            <mc:AlternateContent xmlns:mc="http://schemas.openxmlformats.org/markup-compatibility/2006">
              <mc:Choice xmlns:v="urn:schemas-microsoft-com:vml" Requires="v">
                <p:oleObj spid="_x0000_s21518" name="Equation" r:id="rId3" imgW="1447560" imgH="380880" progId="Equation.DSMT4">
                  <p:embed/>
                </p:oleObj>
              </mc:Choice>
              <mc:Fallback>
                <p:oleObj name="Equation" r:id="rId3" imgW="1447560" imgH="380880" progId="Equation.DSMT4">
                  <p:embed/>
                  <p:pic>
                    <p:nvPicPr>
                      <p:cNvPr id="13" name="Object 12" descr="K sub 2 C r O sub 4, solid&#10;">
                        <a:extLst>
                          <a:ext uri="{FF2B5EF4-FFF2-40B4-BE49-F238E27FC236}">
                            <a16:creationId xmlns:a16="http://schemas.microsoft.com/office/drawing/2014/main" id="{C319E749-0F04-4E7E-82F3-13AF86B6A4BE}"/>
                          </a:ext>
                        </a:extLst>
                      </p:cNvPr>
                      <p:cNvPicPr/>
                      <p:nvPr/>
                    </p:nvPicPr>
                    <p:blipFill>
                      <a:blip r:embed="rId4"/>
                      <a:stretch>
                        <a:fillRect/>
                      </a:stretch>
                    </p:blipFill>
                    <p:spPr>
                      <a:xfrm>
                        <a:off x="3006799" y="2572614"/>
                        <a:ext cx="14478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5310BED-A3B9-47B5-9CC5-174671BE728C}"/>
              </a:ext>
            </a:extLst>
          </p:cNvPr>
          <p:cNvSpPr>
            <a:spLocks noGrp="1"/>
          </p:cNvSpPr>
          <p:nvPr>
            <p:ph sz="quarter" idx="16"/>
          </p:nvPr>
        </p:nvSpPr>
        <p:spPr>
          <a:xfrm>
            <a:off x="4571999" y="2541600"/>
            <a:ext cx="4117977" cy="414000"/>
          </a:xfrm>
        </p:spPr>
        <p:txBody>
          <a:bodyPr/>
          <a:lstStyle/>
          <a:p>
            <a:pPr marL="432" indent="0">
              <a:buNone/>
            </a:pPr>
            <a:r>
              <a:rPr lang="en-IN" sz="2400" dirty="0"/>
              <a:t>a strong electrolyte, in water</a:t>
            </a:r>
          </a:p>
        </p:txBody>
      </p:sp>
      <p:graphicFrame>
        <p:nvGraphicFramePr>
          <p:cNvPr id="16" name="Object 15" descr="K 2 C r O 4, solid, in the presence of water, yields 2 K plus, aqueous, + C r O 4, 2 minus, aqueous">
            <a:extLst>
              <a:ext uri="{FF2B5EF4-FFF2-40B4-BE49-F238E27FC236}">
                <a16:creationId xmlns:a16="http://schemas.microsoft.com/office/drawing/2014/main" id="{5AD962C3-13E4-44CA-B36C-863CE9BC9A61}"/>
              </a:ext>
            </a:extLst>
          </p:cNvPr>
          <p:cNvGraphicFramePr>
            <a:graphicFrameLocks noChangeAspect="1"/>
          </p:cNvGraphicFramePr>
          <p:nvPr>
            <p:extLst/>
          </p:nvPr>
        </p:nvGraphicFramePr>
        <p:xfrm>
          <a:off x="873433" y="3080379"/>
          <a:ext cx="4604607" cy="407486"/>
        </p:xfrm>
        <a:graphic>
          <a:graphicData uri="http://schemas.openxmlformats.org/presentationml/2006/ole">
            <mc:AlternateContent xmlns:mc="http://schemas.openxmlformats.org/markup-compatibility/2006">
              <mc:Choice xmlns:v="urn:schemas-microsoft-com:vml" Requires="v">
                <p:oleObj spid="_x0000_s21519" name="Equation" r:id="rId5" imgW="5740200" imgH="507960" progId="Equation.DSMT4">
                  <p:embed/>
                </p:oleObj>
              </mc:Choice>
              <mc:Fallback>
                <p:oleObj name="Equation" r:id="rId5" imgW="5740200" imgH="507960" progId="Equation.DSMT4">
                  <p:embed/>
                  <p:pic>
                    <p:nvPicPr>
                      <p:cNvPr id="16" name="Object 15" descr="K 2 C r O 4, solid, in the presence of water, yields 2 K plus, aqueous, + C r O 4, 2 minus, aqueous">
                        <a:extLst>
                          <a:ext uri="{FF2B5EF4-FFF2-40B4-BE49-F238E27FC236}">
                            <a16:creationId xmlns:a16="http://schemas.microsoft.com/office/drawing/2014/main" id="{5AD962C3-13E4-44CA-B36C-863CE9BC9A61}"/>
                          </a:ext>
                        </a:extLst>
                      </p:cNvPr>
                      <p:cNvPicPr/>
                      <p:nvPr/>
                    </p:nvPicPr>
                    <p:blipFill>
                      <a:blip r:embed="rId6"/>
                      <a:stretch>
                        <a:fillRect/>
                      </a:stretch>
                    </p:blipFill>
                    <p:spPr>
                      <a:xfrm>
                        <a:off x="873433" y="3080379"/>
                        <a:ext cx="4604607" cy="407486"/>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4BED4462-1E93-441A-BDFA-E8C30655D414}"/>
              </a:ext>
            </a:extLst>
          </p:cNvPr>
          <p:cNvSpPr>
            <a:spLocks noGrp="1"/>
          </p:cNvSpPr>
          <p:nvPr>
            <p:ph sz="quarter" idx="17"/>
          </p:nvPr>
        </p:nvSpPr>
        <p:spPr>
          <a:xfrm>
            <a:off x="454671" y="3657600"/>
            <a:ext cx="6648258" cy="414000"/>
          </a:xfrm>
        </p:spPr>
        <p:txBody>
          <a:bodyPr/>
          <a:lstStyle/>
          <a:p>
            <a:pPr marL="432" indent="0">
              <a:buNone/>
            </a:pPr>
            <a:r>
              <a:rPr lang="en-IN" sz="2400" dirty="0">
                <a:solidFill>
                  <a:schemeClr val="tx2"/>
                </a:solidFill>
              </a:rPr>
              <a:t>B. </a:t>
            </a:r>
            <a:r>
              <a:rPr lang="en-IN" sz="2400" dirty="0"/>
              <a:t>the partial dissociation of the weak electrolyte</a:t>
            </a:r>
          </a:p>
        </p:txBody>
      </p:sp>
      <p:graphicFrame>
        <p:nvGraphicFramePr>
          <p:cNvPr id="14" name="Object 13" descr="H sub 3 P O sub 4, aqueous&#10;">
            <a:extLst>
              <a:ext uri="{FF2B5EF4-FFF2-40B4-BE49-F238E27FC236}">
                <a16:creationId xmlns:a16="http://schemas.microsoft.com/office/drawing/2014/main" id="{02D122D5-FED3-40E3-893F-8435E6378A3D}"/>
              </a:ext>
            </a:extLst>
          </p:cNvPr>
          <p:cNvGraphicFramePr>
            <a:graphicFrameLocks noChangeAspect="1"/>
          </p:cNvGraphicFramePr>
          <p:nvPr>
            <p:extLst/>
          </p:nvPr>
        </p:nvGraphicFramePr>
        <p:xfrm>
          <a:off x="7191902" y="3684794"/>
          <a:ext cx="1498600" cy="381000"/>
        </p:xfrm>
        <a:graphic>
          <a:graphicData uri="http://schemas.openxmlformats.org/presentationml/2006/ole">
            <mc:AlternateContent xmlns:mc="http://schemas.openxmlformats.org/markup-compatibility/2006">
              <mc:Choice xmlns:v="urn:schemas-microsoft-com:vml" Requires="v">
                <p:oleObj spid="_x0000_s21520" name="Equation" r:id="rId7" imgW="1498320" imgH="380880" progId="Equation.DSMT4">
                  <p:embed/>
                </p:oleObj>
              </mc:Choice>
              <mc:Fallback>
                <p:oleObj name="Equation" r:id="rId7" imgW="1498320" imgH="380880" progId="Equation.DSMT4">
                  <p:embed/>
                  <p:pic>
                    <p:nvPicPr>
                      <p:cNvPr id="14" name="Object 13" descr="H sub 3 P O sub 4, aqueous&#10;">
                        <a:extLst>
                          <a:ext uri="{FF2B5EF4-FFF2-40B4-BE49-F238E27FC236}">
                            <a16:creationId xmlns:a16="http://schemas.microsoft.com/office/drawing/2014/main" id="{02D122D5-FED3-40E3-893F-8435E6378A3D}"/>
                          </a:ext>
                        </a:extLst>
                      </p:cNvPr>
                      <p:cNvPicPr/>
                      <p:nvPr/>
                    </p:nvPicPr>
                    <p:blipFill>
                      <a:blip r:embed="rId8"/>
                      <a:stretch>
                        <a:fillRect/>
                      </a:stretch>
                    </p:blipFill>
                    <p:spPr>
                      <a:xfrm>
                        <a:off x="7191902" y="3684794"/>
                        <a:ext cx="14986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18C71F4-1C9A-454C-B510-D8598ED01B84}"/>
              </a:ext>
            </a:extLst>
          </p:cNvPr>
          <p:cNvSpPr>
            <a:spLocks noGrp="1"/>
          </p:cNvSpPr>
          <p:nvPr>
            <p:ph sz="quarter" idx="18"/>
          </p:nvPr>
        </p:nvSpPr>
        <p:spPr>
          <a:xfrm>
            <a:off x="457200" y="4127978"/>
            <a:ext cx="3730239" cy="414000"/>
          </a:xfrm>
          <a:noFill/>
          <a:ln>
            <a:noFill/>
          </a:ln>
        </p:spPr>
        <p:txBody>
          <a:bodyPr lIns="0" tIns="0" rIns="0" bIns="0" anchor="t" anchorCtr="0"/>
          <a:lstStyle/>
          <a:p>
            <a:pPr marL="396000" indent="0">
              <a:buNone/>
            </a:pPr>
            <a:r>
              <a:rPr lang="en-IN" sz="2400" dirty="0"/>
              <a:t>in water</a:t>
            </a:r>
          </a:p>
        </p:txBody>
      </p:sp>
      <p:graphicFrame>
        <p:nvGraphicFramePr>
          <p:cNvPr id="17" name="Object 16" descr="H 3 P O 4, solid, in the presence of water, yields H plus, aqueous, + H 2 P O 4, minus, aqueous, in a reversible reaction">
            <a:extLst>
              <a:ext uri="{FF2B5EF4-FFF2-40B4-BE49-F238E27FC236}">
                <a16:creationId xmlns:a16="http://schemas.microsoft.com/office/drawing/2014/main" id="{147294EE-3AD6-49FF-8DFD-E70F01DB5841}"/>
              </a:ext>
            </a:extLst>
          </p:cNvPr>
          <p:cNvGraphicFramePr>
            <a:graphicFrameLocks noChangeAspect="1"/>
          </p:cNvGraphicFramePr>
          <p:nvPr>
            <p:extLst/>
          </p:nvPr>
        </p:nvGraphicFramePr>
        <p:xfrm>
          <a:off x="873433" y="4619620"/>
          <a:ext cx="4131555" cy="419835"/>
        </p:xfrm>
        <a:graphic>
          <a:graphicData uri="http://schemas.openxmlformats.org/presentationml/2006/ole">
            <mc:AlternateContent xmlns:mc="http://schemas.openxmlformats.org/markup-compatibility/2006">
              <mc:Choice xmlns:v="urn:schemas-microsoft-com:vml" Requires="v">
                <p:oleObj spid="_x0000_s21521" name="Equation" r:id="rId9" imgW="5499000" imgH="558720" progId="Equation.DSMT4">
                  <p:embed/>
                </p:oleObj>
              </mc:Choice>
              <mc:Fallback>
                <p:oleObj name="Equation" r:id="rId9" imgW="5499000" imgH="558720" progId="Equation.DSMT4">
                  <p:embed/>
                  <p:pic>
                    <p:nvPicPr>
                      <p:cNvPr id="17" name="Object 16" descr="H 3 P O 4, solid, in the presence of water, yields H plus, aqueous, + H 2 P O 4, minus, aqueous, in a reversible reaction">
                        <a:extLst>
                          <a:ext uri="{FF2B5EF4-FFF2-40B4-BE49-F238E27FC236}">
                            <a16:creationId xmlns:a16="http://schemas.microsoft.com/office/drawing/2014/main" id="{147294EE-3AD6-49FF-8DFD-E70F01DB5841}"/>
                          </a:ext>
                        </a:extLst>
                      </p:cNvPr>
                      <p:cNvPicPr/>
                      <p:nvPr/>
                    </p:nvPicPr>
                    <p:blipFill>
                      <a:blip r:embed="rId10"/>
                      <a:stretch>
                        <a:fillRect/>
                      </a:stretch>
                    </p:blipFill>
                    <p:spPr>
                      <a:xfrm>
                        <a:off x="873433" y="4619620"/>
                        <a:ext cx="4131555" cy="419835"/>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48F4DB88-6C56-42BC-92C3-4186B1AEF710}"/>
              </a:ext>
            </a:extLst>
          </p:cNvPr>
          <p:cNvSpPr>
            <a:spLocks noGrp="1"/>
          </p:cNvSpPr>
          <p:nvPr>
            <p:ph sz="quarter" idx="19"/>
          </p:nvPr>
        </p:nvSpPr>
        <p:spPr>
          <a:xfrm>
            <a:off x="457200" y="5155200"/>
            <a:ext cx="2090057" cy="414000"/>
          </a:xfrm>
          <a:noFill/>
          <a:ln>
            <a:noFill/>
          </a:ln>
        </p:spPr>
        <p:txBody>
          <a:bodyPr lIns="0" tIns="0" rIns="0" bIns="0" anchor="t" anchorCtr="0"/>
          <a:lstStyle/>
          <a:p>
            <a:pPr marL="432" indent="0">
              <a:buNone/>
            </a:pPr>
            <a:r>
              <a:rPr lang="en-IN" sz="2400" dirty="0">
                <a:solidFill>
                  <a:schemeClr val="tx2"/>
                </a:solidFill>
              </a:rPr>
              <a:t>C. </a:t>
            </a:r>
            <a:r>
              <a:rPr lang="en-IN" sz="2400" dirty="0">
                <a:solidFill>
                  <a:srgbClr val="000000"/>
                </a:solidFill>
              </a:rPr>
              <a:t>solid sugar,</a:t>
            </a:r>
          </a:p>
        </p:txBody>
      </p:sp>
      <p:graphicFrame>
        <p:nvGraphicFramePr>
          <p:cNvPr id="15" name="Object 14" descr="C sub 12 H sub 22 O sub 11, solid,&#10;">
            <a:extLst>
              <a:ext uri="{FF2B5EF4-FFF2-40B4-BE49-F238E27FC236}">
                <a16:creationId xmlns:a16="http://schemas.microsoft.com/office/drawing/2014/main" id="{E9775D33-9402-44C5-B208-DD3A71D033D8}"/>
              </a:ext>
            </a:extLst>
          </p:cNvPr>
          <p:cNvGraphicFramePr>
            <a:graphicFrameLocks noChangeAspect="1"/>
          </p:cNvGraphicFramePr>
          <p:nvPr>
            <p:extLst/>
          </p:nvPr>
        </p:nvGraphicFramePr>
        <p:xfrm>
          <a:off x="2618473" y="5156429"/>
          <a:ext cx="1828800" cy="381000"/>
        </p:xfrm>
        <a:graphic>
          <a:graphicData uri="http://schemas.openxmlformats.org/presentationml/2006/ole">
            <mc:AlternateContent xmlns:mc="http://schemas.openxmlformats.org/markup-compatibility/2006">
              <mc:Choice xmlns:v="urn:schemas-microsoft-com:vml" Requires="v">
                <p:oleObj spid="_x0000_s21522" name="Equation" r:id="rId11" imgW="1828800" imgH="380880" progId="Equation.DSMT4">
                  <p:embed/>
                </p:oleObj>
              </mc:Choice>
              <mc:Fallback>
                <p:oleObj name="Equation" r:id="rId11" imgW="1828800" imgH="380880" progId="Equation.DSMT4">
                  <p:embed/>
                  <p:pic>
                    <p:nvPicPr>
                      <p:cNvPr id="15" name="Object 14" descr="C sub 12 H sub 22 O sub 11, solid,&#10;">
                        <a:extLst>
                          <a:ext uri="{FF2B5EF4-FFF2-40B4-BE49-F238E27FC236}">
                            <a16:creationId xmlns:a16="http://schemas.microsoft.com/office/drawing/2014/main" id="{E9775D33-9402-44C5-B208-DD3A71D033D8}"/>
                          </a:ext>
                        </a:extLst>
                      </p:cNvPr>
                      <p:cNvPicPr/>
                      <p:nvPr/>
                    </p:nvPicPr>
                    <p:blipFill>
                      <a:blip r:embed="rId12"/>
                      <a:stretch>
                        <a:fillRect/>
                      </a:stretch>
                    </p:blipFill>
                    <p:spPr>
                      <a:xfrm>
                        <a:off x="2618473" y="5156429"/>
                        <a:ext cx="18288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011D714C-BE86-44EA-92AB-D90000FB72E7}"/>
              </a:ext>
            </a:extLst>
          </p:cNvPr>
          <p:cNvSpPr>
            <a:spLocks noGrp="1"/>
          </p:cNvSpPr>
          <p:nvPr>
            <p:ph sz="quarter" idx="20"/>
          </p:nvPr>
        </p:nvSpPr>
        <p:spPr>
          <a:xfrm>
            <a:off x="4556662" y="5154932"/>
            <a:ext cx="4133840" cy="414000"/>
          </a:xfrm>
          <a:noFill/>
          <a:ln>
            <a:noFill/>
          </a:ln>
        </p:spPr>
        <p:txBody>
          <a:bodyPr lIns="0" tIns="0" rIns="0" bIns="0" anchor="t" anchorCtr="0"/>
          <a:lstStyle/>
          <a:p>
            <a:pPr marL="432" indent="0">
              <a:buNone/>
            </a:pPr>
            <a:r>
              <a:rPr lang="en-IN" sz="2400" dirty="0">
                <a:solidFill>
                  <a:srgbClr val="000000"/>
                </a:solidFill>
              </a:rPr>
              <a:t>dissolves in water</a:t>
            </a:r>
          </a:p>
        </p:txBody>
      </p:sp>
      <p:graphicFrame>
        <p:nvGraphicFramePr>
          <p:cNvPr id="18" name="Object 17" descr="C 12 H 22 O 11, solid, in the presence of water, yields C 12 H 22 O 11, aqueous">
            <a:extLst>
              <a:ext uri="{FF2B5EF4-FFF2-40B4-BE49-F238E27FC236}">
                <a16:creationId xmlns:a16="http://schemas.microsoft.com/office/drawing/2014/main" id="{2FEE03E4-53BC-4A2D-B06E-DF8619988217}"/>
              </a:ext>
            </a:extLst>
          </p:cNvPr>
          <p:cNvGraphicFramePr>
            <a:graphicFrameLocks noChangeAspect="1"/>
          </p:cNvGraphicFramePr>
          <p:nvPr>
            <p:extLst/>
          </p:nvPr>
        </p:nvGraphicFramePr>
        <p:xfrm>
          <a:off x="848624" y="5706999"/>
          <a:ext cx="4156364" cy="419835"/>
        </p:xfrm>
        <a:graphic>
          <a:graphicData uri="http://schemas.openxmlformats.org/presentationml/2006/ole">
            <mc:AlternateContent xmlns:mc="http://schemas.openxmlformats.org/markup-compatibility/2006">
              <mc:Choice xmlns:v="urn:schemas-microsoft-com:vml" Requires="v">
                <p:oleObj spid="_x0000_s21523" name="Equation" r:id="rId13" imgW="5029200" imgH="507960" progId="Equation.DSMT4">
                  <p:embed/>
                </p:oleObj>
              </mc:Choice>
              <mc:Fallback>
                <p:oleObj name="Equation" r:id="rId13" imgW="5029200" imgH="507960" progId="Equation.DSMT4">
                  <p:embed/>
                  <p:pic>
                    <p:nvPicPr>
                      <p:cNvPr id="18" name="Object 17" descr="C 12 H 22 O 11, solid, in the presence of water, yields C 12 H 22 O 11, aqueous">
                        <a:extLst>
                          <a:ext uri="{FF2B5EF4-FFF2-40B4-BE49-F238E27FC236}">
                            <a16:creationId xmlns:a16="http://schemas.microsoft.com/office/drawing/2014/main" id="{2FEE03E4-53BC-4A2D-B06E-DF8619988217}"/>
                          </a:ext>
                        </a:extLst>
                      </p:cNvPr>
                      <p:cNvPicPr/>
                      <p:nvPr/>
                    </p:nvPicPr>
                    <p:blipFill>
                      <a:blip r:embed="rId14"/>
                      <a:stretch>
                        <a:fillRect/>
                      </a:stretch>
                    </p:blipFill>
                    <p:spPr>
                      <a:xfrm>
                        <a:off x="848624" y="5706999"/>
                        <a:ext cx="4156364" cy="419835"/>
                      </a:xfrm>
                      <a:prstGeom prst="rect">
                        <a:avLst/>
                      </a:prstGeom>
                    </p:spPr>
                  </p:pic>
                </p:oleObj>
              </mc:Fallback>
            </mc:AlternateContent>
          </a:graphicData>
        </a:graphic>
      </p:graphicFrame>
    </p:spTree>
    <p:extLst>
      <p:ext uri="{BB962C8B-B14F-4D97-AF65-F5344CB8AC3E}">
        <p14:creationId xmlns:p14="http://schemas.microsoft.com/office/powerpoint/2010/main" val="2626880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DBCC-4602-4062-A54F-DA926EF625C4}"/>
              </a:ext>
            </a:extLst>
          </p:cNvPr>
          <p:cNvSpPr>
            <a:spLocks noGrp="1"/>
          </p:cNvSpPr>
          <p:nvPr>
            <p:ph type="title"/>
          </p:nvPr>
        </p:nvSpPr>
        <p:spPr/>
        <p:txBody>
          <a:bodyPr/>
          <a:lstStyle/>
          <a:p>
            <a:r>
              <a:rPr lang="en-IN" dirty="0"/>
              <a:t>Equivalents</a:t>
            </a:r>
          </a:p>
        </p:txBody>
      </p:sp>
      <p:sp>
        <p:nvSpPr>
          <p:cNvPr id="3" name="Content Placeholder 2">
            <a:extLst>
              <a:ext uri="{FF2B5EF4-FFF2-40B4-BE49-F238E27FC236}">
                <a16:creationId xmlns:a16="http://schemas.microsoft.com/office/drawing/2014/main" id="{57C20622-2C1B-4D7E-A1EE-BA00F3876EDF}"/>
              </a:ext>
            </a:extLst>
          </p:cNvPr>
          <p:cNvSpPr>
            <a:spLocks noGrp="1"/>
          </p:cNvSpPr>
          <p:nvPr>
            <p:ph sz="quarter" idx="14"/>
          </p:nvPr>
        </p:nvSpPr>
        <p:spPr>
          <a:xfrm>
            <a:off x="457199" y="1555200"/>
            <a:ext cx="8229600" cy="414000"/>
          </a:xfrm>
        </p:spPr>
        <p:txBody>
          <a:bodyPr/>
          <a:lstStyle/>
          <a:p>
            <a:pPr marL="0" indent="0" eaLnBrk="1" hangingPunct="1">
              <a:buFont typeface="Wingdings" charset="2"/>
              <a:buNone/>
            </a:pPr>
            <a:r>
              <a:rPr lang="en-US" sz="2400" dirty="0"/>
              <a:t>An </a:t>
            </a:r>
            <a:r>
              <a:rPr lang="en-US" sz="2400" b="1" dirty="0"/>
              <a:t>equivalent (E</a:t>
            </a:r>
            <a:r>
              <a:rPr lang="en-US" sz="100" b="1" dirty="0"/>
              <a:t> </a:t>
            </a:r>
            <a:r>
              <a:rPr lang="en-US" sz="2400" b="1" dirty="0"/>
              <a:t>q) </a:t>
            </a:r>
            <a:r>
              <a:rPr lang="en-US" sz="2400" dirty="0"/>
              <a:t>is the amount of an electrolyte or an ion</a:t>
            </a:r>
          </a:p>
        </p:txBody>
      </p:sp>
      <p:sp>
        <p:nvSpPr>
          <p:cNvPr id="4" name="Content Placeholder 3"/>
          <p:cNvSpPr>
            <a:spLocks noGrp="1"/>
          </p:cNvSpPr>
          <p:nvPr>
            <p:ph sz="quarter" idx="15"/>
          </p:nvPr>
        </p:nvSpPr>
        <p:spPr>
          <a:xfrm>
            <a:off x="457200" y="2048461"/>
            <a:ext cx="5526000" cy="414000"/>
          </a:xfrm>
        </p:spPr>
        <p:txBody>
          <a:bodyPr/>
          <a:lstStyle/>
          <a:p>
            <a:pPr marL="432" indent="0">
              <a:buNone/>
            </a:pPr>
            <a:r>
              <a:rPr lang="en-IN" sz="2400" dirty="0">
                <a:solidFill>
                  <a:schemeClr val="tx1"/>
                </a:solidFill>
              </a:rPr>
              <a:t>that provides 1 mole of electrical charge</a:t>
            </a:r>
            <a:endParaRPr lang="en-US" sz="2400" dirty="0">
              <a:solidFill>
                <a:schemeClr val="tx1"/>
              </a:solidFill>
            </a:endParaRPr>
          </a:p>
        </p:txBody>
      </p:sp>
      <p:graphicFrame>
        <p:nvGraphicFramePr>
          <p:cNvPr id="13" name="Object 12" descr="positive or negative&#10;">
            <a:extLst>
              <a:ext uri="{FF2B5EF4-FFF2-40B4-BE49-F238E27FC236}">
                <a16:creationId xmlns:a16="http://schemas.microsoft.com/office/drawing/2014/main" id="{455A65D5-51A8-4119-8A43-1ED921AEEC01}"/>
              </a:ext>
            </a:extLst>
          </p:cNvPr>
          <p:cNvGraphicFramePr>
            <a:graphicFrameLocks noChangeAspect="1"/>
          </p:cNvGraphicFramePr>
          <p:nvPr>
            <p:extLst/>
          </p:nvPr>
        </p:nvGraphicFramePr>
        <p:xfrm>
          <a:off x="6052004" y="2065338"/>
          <a:ext cx="1092200" cy="355600"/>
        </p:xfrm>
        <a:graphic>
          <a:graphicData uri="http://schemas.openxmlformats.org/presentationml/2006/ole">
            <mc:AlternateContent xmlns:mc="http://schemas.openxmlformats.org/markup-compatibility/2006">
              <mc:Choice xmlns:v="urn:schemas-microsoft-com:vml" Requires="v">
                <p:oleObj spid="_x0000_s22532" name="Equation" r:id="rId3" imgW="1091880" imgH="355320" progId="Equation.DSMT4">
                  <p:embed/>
                </p:oleObj>
              </mc:Choice>
              <mc:Fallback>
                <p:oleObj name="Equation" r:id="rId3" imgW="1091880" imgH="355320" progId="Equation.DSMT4">
                  <p:embed/>
                  <p:pic>
                    <p:nvPicPr>
                      <p:cNvPr id="13" name="Object 12" descr="positive or negative&#10;">
                        <a:extLst>
                          <a:ext uri="{FF2B5EF4-FFF2-40B4-BE49-F238E27FC236}">
                            <a16:creationId xmlns:a16="http://schemas.microsoft.com/office/drawing/2014/main" id="{455A65D5-51A8-4119-8A43-1ED921AEEC01}"/>
                          </a:ext>
                        </a:extLst>
                      </p:cNvPr>
                      <p:cNvPicPr/>
                      <p:nvPr/>
                    </p:nvPicPr>
                    <p:blipFill>
                      <a:blip r:embed="rId4"/>
                      <a:stretch>
                        <a:fillRect/>
                      </a:stretch>
                    </p:blipFill>
                    <p:spPr>
                      <a:xfrm>
                        <a:off x="6052004" y="2065338"/>
                        <a:ext cx="1092200" cy="355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AD4936F4-6A81-44E4-9CD0-48399E87F93F}"/>
              </a:ext>
            </a:extLst>
          </p:cNvPr>
          <p:cNvSpPr>
            <a:spLocks noGrp="1"/>
          </p:cNvSpPr>
          <p:nvPr>
            <p:ph sz="quarter" idx="16"/>
          </p:nvPr>
        </p:nvSpPr>
        <p:spPr>
          <a:xfrm>
            <a:off x="457199" y="2525392"/>
            <a:ext cx="8229600" cy="2347079"/>
          </a:xfrm>
          <a:noFill/>
          <a:ln>
            <a:noFill/>
          </a:ln>
        </p:spPr>
        <p:txBody>
          <a:bodyPr lIns="0" tIns="0" rIns="0" bIns="0" anchor="t" anchorCtr="0"/>
          <a:lstStyle/>
          <a:p>
            <a:pPr marL="432" indent="0">
              <a:buNone/>
            </a:pPr>
            <a:r>
              <a:rPr lang="en-IN" sz="2400" dirty="0">
                <a:solidFill>
                  <a:schemeClr val="tx1"/>
                </a:solidFill>
              </a:rPr>
              <a:t>In solution,</a:t>
            </a:r>
          </a:p>
          <a:p>
            <a:r>
              <a:rPr lang="en-IN" sz="2400" dirty="0">
                <a:solidFill>
                  <a:schemeClr val="tx1"/>
                </a:solidFill>
              </a:rPr>
              <a:t>the charge of the positive ions is always balanced by the charge of the negative ions</a:t>
            </a:r>
          </a:p>
          <a:p>
            <a:r>
              <a:rPr lang="en-IN" sz="2400" dirty="0">
                <a:solidFill>
                  <a:schemeClr val="tx1"/>
                </a:solidFill>
              </a:rPr>
              <a:t>the concentrations of electrolytes in intravenous fluids are expressed in milliequivalents per </a:t>
            </a:r>
            <a:r>
              <a:rPr lang="en-IN" sz="2400" dirty="0" err="1">
                <a:solidFill>
                  <a:schemeClr val="tx1"/>
                </a:solidFill>
              </a:rPr>
              <a:t>liter</a:t>
            </a:r>
            <a:r>
              <a:rPr lang="en-IN" sz="2400" dirty="0">
                <a:solidFill>
                  <a:schemeClr val="tx1"/>
                </a:solidFill>
              </a:rPr>
              <a:t> </a:t>
            </a:r>
            <a:r>
              <a:rPr lang="en-IN" sz="2400" b="1" dirty="0">
                <a:solidFill>
                  <a:schemeClr val="tx1"/>
                </a:solidFill>
              </a:rPr>
              <a:t>(</a:t>
            </a:r>
            <a:r>
              <a:rPr lang="en-IN" sz="2400" dirty="0">
                <a:solidFill>
                  <a:schemeClr val="tx1"/>
                </a:solidFill>
              </a:rPr>
              <a:t>m</a:t>
            </a:r>
            <a:r>
              <a:rPr lang="en-IN" sz="100" dirty="0">
                <a:solidFill>
                  <a:schemeClr val="tx1"/>
                </a:solidFill>
              </a:rPr>
              <a:t> </a:t>
            </a:r>
            <a:r>
              <a:rPr lang="en-IN" sz="2400" dirty="0">
                <a:solidFill>
                  <a:schemeClr val="tx1"/>
                </a:solidFill>
              </a:rPr>
              <a:t>E</a:t>
            </a:r>
            <a:r>
              <a:rPr lang="en-IN" sz="100" dirty="0">
                <a:solidFill>
                  <a:schemeClr val="tx1"/>
                </a:solidFill>
              </a:rPr>
              <a:t> </a:t>
            </a:r>
            <a:r>
              <a:rPr lang="en-IN" sz="2400" dirty="0">
                <a:solidFill>
                  <a:schemeClr val="tx1"/>
                </a:solidFill>
              </a:rPr>
              <a:t>q/L</a:t>
            </a:r>
            <a:r>
              <a:rPr lang="en-IN" sz="2400" b="1" dirty="0">
                <a:solidFill>
                  <a:schemeClr val="tx1"/>
                </a:solidFill>
              </a:rPr>
              <a:t>)</a:t>
            </a:r>
            <a:r>
              <a:rPr lang="en-IN" sz="2400" dirty="0">
                <a:solidFill>
                  <a:schemeClr val="tx1"/>
                </a:solidFill>
              </a:rPr>
              <a:t>:</a:t>
            </a:r>
          </a:p>
        </p:txBody>
      </p:sp>
      <p:sp>
        <p:nvSpPr>
          <p:cNvPr id="6" name="Content Placeholder 5">
            <a:extLst>
              <a:ext uri="{FF2B5EF4-FFF2-40B4-BE49-F238E27FC236}">
                <a16:creationId xmlns:a16="http://schemas.microsoft.com/office/drawing/2014/main" id="{2CE64C14-E968-42CB-A683-EE315A868084}"/>
              </a:ext>
            </a:extLst>
          </p:cNvPr>
          <p:cNvSpPr>
            <a:spLocks noGrp="1"/>
          </p:cNvSpPr>
          <p:nvPr>
            <p:ph sz="quarter" idx="17"/>
          </p:nvPr>
        </p:nvSpPr>
        <p:spPr>
          <a:xfrm>
            <a:off x="3222321" y="4947931"/>
            <a:ext cx="2699359" cy="414000"/>
          </a:xfrm>
          <a:noFill/>
          <a:ln>
            <a:noFill/>
          </a:ln>
        </p:spPr>
        <p:txBody>
          <a:bodyPr lIns="0" tIns="0" rIns="0" bIns="0" anchor="t" anchorCtr="0"/>
          <a:lstStyle/>
          <a:p>
            <a:pPr marL="432" indent="0">
              <a:buNone/>
            </a:pPr>
            <a:r>
              <a:rPr lang="en-IN" sz="2400" dirty="0">
                <a:solidFill>
                  <a:schemeClr val="tx1"/>
                </a:solidFill>
              </a:rPr>
              <a:t>1 Eq</a:t>
            </a:r>
            <a:r>
              <a:rPr lang="en-IN" sz="100" dirty="0">
                <a:solidFill>
                  <a:schemeClr val="tx1"/>
                </a:solidFill>
              </a:rPr>
              <a:t>uivalent</a:t>
            </a:r>
            <a:r>
              <a:rPr lang="en-IN" sz="2400" dirty="0">
                <a:solidFill>
                  <a:schemeClr val="tx1"/>
                </a:solidFill>
              </a:rPr>
              <a:t> = 1000 </a:t>
            </a:r>
            <a:r>
              <a:rPr lang="en-IN" sz="2400" dirty="0" err="1">
                <a:solidFill>
                  <a:schemeClr val="tx1"/>
                </a:solidFill>
              </a:rPr>
              <a:t>m</a:t>
            </a:r>
            <a:r>
              <a:rPr lang="en-IN" sz="100" dirty="0" err="1">
                <a:solidFill>
                  <a:schemeClr val="tx1"/>
                </a:solidFill>
              </a:rPr>
              <a:t>illi</a:t>
            </a:r>
            <a:r>
              <a:rPr lang="en-IN" sz="2400" dirty="0" err="1">
                <a:solidFill>
                  <a:schemeClr val="tx1"/>
                </a:solidFill>
              </a:rPr>
              <a:t>Eq</a:t>
            </a:r>
            <a:r>
              <a:rPr lang="en-IN" sz="100" dirty="0" err="1">
                <a:solidFill>
                  <a:schemeClr val="tx1"/>
                </a:solidFill>
              </a:rPr>
              <a:t>uivalents</a:t>
            </a:r>
            <a:endParaRPr lang="en-IN" sz="100" dirty="0">
              <a:solidFill>
                <a:schemeClr val="tx1"/>
              </a:solidFill>
            </a:endParaRPr>
          </a:p>
        </p:txBody>
      </p:sp>
    </p:spTree>
    <p:extLst>
      <p:ext uri="{BB962C8B-B14F-4D97-AF65-F5344CB8AC3E}">
        <p14:creationId xmlns:p14="http://schemas.microsoft.com/office/powerpoint/2010/main" val="362466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9.1 Solutions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200" y="1555200"/>
            <a:ext cx="4838700" cy="3702600"/>
          </a:xfrm>
        </p:spPr>
        <p:txBody>
          <a:bodyPr/>
          <a:lstStyle/>
          <a:p>
            <a:pPr marL="432" indent="0">
              <a:buNone/>
            </a:pPr>
            <a:r>
              <a:rPr lang="en-IN" sz="2000" dirty="0"/>
              <a:t>Solutions</a:t>
            </a:r>
          </a:p>
          <a:p>
            <a:r>
              <a:rPr lang="en-IN" sz="2000" dirty="0"/>
              <a:t>are homogeneous mixtures of two or more substances</a:t>
            </a:r>
          </a:p>
          <a:p>
            <a:r>
              <a:rPr lang="en-IN" sz="2000" dirty="0"/>
              <a:t>form when there is sufficient attraction between the solute and solvent molecules</a:t>
            </a:r>
          </a:p>
          <a:p>
            <a:r>
              <a:rPr lang="en-IN" sz="2000" dirty="0"/>
              <a:t>have two components: the solvent, present in a much larger amount, and the solute, present in a smaller amount</a:t>
            </a:r>
          </a:p>
        </p:txBody>
      </p:sp>
      <p:pic>
        <p:nvPicPr>
          <p:cNvPr id="14" name="Content Placeholder 13" descr="A shaker of salt is poured into a larger beaker filled with water. The salt is the solute, the substance present in a lesser amount. The water is the solvent, the substance present in a greater amount.">
            <a:extLst>
              <a:ext uri="{FF2B5EF4-FFF2-40B4-BE49-F238E27FC236}">
                <a16:creationId xmlns:a16="http://schemas.microsoft.com/office/drawing/2014/main" id="{4E35045E-FE27-4A74-A127-B0C9EBA4CC7D}"/>
              </a:ext>
            </a:extLst>
          </p:cNvPr>
          <p:cNvPicPr>
            <a:picLocks noGrp="1" noChangeAspect="1"/>
          </p:cNvPicPr>
          <p:nvPr>
            <p:ph sz="quarter" idx="15"/>
          </p:nvPr>
        </p:nvPicPr>
        <p:blipFill>
          <a:blip r:embed="rId3"/>
          <a:stretch>
            <a:fillRect/>
          </a:stretch>
        </p:blipFill>
        <p:spPr>
          <a:xfrm>
            <a:off x="5728376" y="1523528"/>
            <a:ext cx="2676376" cy="3505504"/>
          </a:xfrm>
          <a:prstGeom prst="rect">
            <a:avLst/>
          </a:prstGeom>
        </p:spPr>
      </p:pic>
      <p:sp>
        <p:nvSpPr>
          <p:cNvPr id="6" name="Content Placeholder 5">
            <a:extLst>
              <a:ext uri="{FF2B5EF4-FFF2-40B4-BE49-F238E27FC236}">
                <a16:creationId xmlns:a16="http://schemas.microsoft.com/office/drawing/2014/main" id="{64F6465C-C5F9-4598-8CA9-B4ABEEB443BE}"/>
              </a:ext>
            </a:extLst>
          </p:cNvPr>
          <p:cNvSpPr>
            <a:spLocks noGrp="1"/>
          </p:cNvSpPr>
          <p:nvPr>
            <p:ph sz="quarter" idx="16"/>
          </p:nvPr>
        </p:nvSpPr>
        <p:spPr>
          <a:xfrm>
            <a:off x="495832" y="5395996"/>
            <a:ext cx="8190968" cy="676464"/>
          </a:xfrm>
        </p:spPr>
        <p:txBody>
          <a:bodyPr/>
          <a:lstStyle/>
          <a:p>
            <a:pPr marL="432" indent="0">
              <a:buNone/>
            </a:pPr>
            <a:r>
              <a:rPr lang="en-IN" sz="2000" b="1" dirty="0"/>
              <a:t>Learning Goal</a:t>
            </a:r>
            <a:r>
              <a:rPr lang="en-IN" sz="2000" dirty="0"/>
              <a:t>: Identify the solute and solvent in a solution; describe the formation of a solution.</a:t>
            </a:r>
          </a:p>
        </p:txBody>
      </p:sp>
    </p:spTree>
    <p:extLst>
      <p:ext uri="{BB962C8B-B14F-4D97-AF65-F5344CB8AC3E}">
        <p14:creationId xmlns:p14="http://schemas.microsoft.com/office/powerpoint/2010/main" val="352512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B1A48-1D00-42FB-83EB-C60B1132B9DC}"/>
              </a:ext>
            </a:extLst>
          </p:cNvPr>
          <p:cNvSpPr>
            <a:spLocks noGrp="1"/>
          </p:cNvSpPr>
          <p:nvPr>
            <p:ph type="title"/>
          </p:nvPr>
        </p:nvSpPr>
        <p:spPr/>
        <p:txBody>
          <a:bodyPr/>
          <a:lstStyle/>
          <a:p>
            <a:r>
              <a:rPr lang="en-IN" dirty="0"/>
              <a:t>Equivalents, Milliequivalenets </a:t>
            </a:r>
            <a:r>
              <a:rPr lang="en-IN" sz="2000" b="0" baseline="0" dirty="0"/>
              <a:t>(1 of 2)</a:t>
            </a:r>
          </a:p>
        </p:txBody>
      </p:sp>
      <p:sp>
        <p:nvSpPr>
          <p:cNvPr id="3" name="Content Placeholder 2">
            <a:extLst>
              <a:ext uri="{FF2B5EF4-FFF2-40B4-BE49-F238E27FC236}">
                <a16:creationId xmlns:a16="http://schemas.microsoft.com/office/drawing/2014/main" id="{16259391-7CC0-4CC8-9E4F-2FC1DCEE0EC5}"/>
              </a:ext>
            </a:extLst>
          </p:cNvPr>
          <p:cNvSpPr>
            <a:spLocks noGrp="1"/>
          </p:cNvSpPr>
          <p:nvPr>
            <p:ph sz="quarter" idx="14"/>
          </p:nvPr>
        </p:nvSpPr>
        <p:spPr>
          <a:xfrm>
            <a:off x="457199" y="1555200"/>
            <a:ext cx="8229600" cy="414000"/>
          </a:xfrm>
        </p:spPr>
        <p:txBody>
          <a:bodyPr/>
          <a:lstStyle/>
          <a:p>
            <a:pPr marL="0" indent="0" eaLnBrk="1" hangingPunct="1">
              <a:buFont typeface="Arial" charset="0"/>
              <a:buNone/>
            </a:pPr>
            <a:r>
              <a:rPr lang="en-IN" sz="2400" dirty="0">
                <a:solidFill>
                  <a:schemeClr val="tx1"/>
                </a:solidFill>
              </a:rPr>
              <a:t>For example, a solution containing</a:t>
            </a:r>
            <a:endParaRPr lang="en-US" sz="2400" dirty="0">
              <a:solidFill>
                <a:schemeClr val="tx1"/>
              </a:solidFill>
            </a:endParaRPr>
          </a:p>
        </p:txBody>
      </p:sp>
      <p:sp>
        <p:nvSpPr>
          <p:cNvPr id="4" name="Content Placeholder 3">
            <a:extLst>
              <a:ext uri="{FF2B5EF4-FFF2-40B4-BE49-F238E27FC236}">
                <a16:creationId xmlns:a16="http://schemas.microsoft.com/office/drawing/2014/main" id="{515D198A-6DD5-41EE-B50A-D128FF5A3890}"/>
              </a:ext>
            </a:extLst>
          </p:cNvPr>
          <p:cNvSpPr>
            <a:spLocks noGrp="1"/>
          </p:cNvSpPr>
          <p:nvPr>
            <p:ph sz="quarter" idx="15"/>
          </p:nvPr>
        </p:nvSpPr>
        <p:spPr>
          <a:xfrm>
            <a:off x="457200" y="2053491"/>
            <a:ext cx="2124000" cy="414000"/>
          </a:xfrm>
          <a:noFill/>
          <a:ln>
            <a:noFill/>
          </a:ln>
        </p:spPr>
        <p:txBody>
          <a:bodyPr lIns="0" tIns="0" rIns="0" bIns="0" anchor="t" anchorCtr="0"/>
          <a:lstStyle/>
          <a:p>
            <a:pPr marL="255600"/>
            <a:r>
              <a:rPr lang="en-IN" sz="2400" dirty="0">
                <a:solidFill>
                  <a:schemeClr val="tx1"/>
                </a:solidFill>
              </a:rPr>
              <a:t>25 </a:t>
            </a:r>
            <a:r>
              <a:rPr lang="en-IN" sz="2400" dirty="0" err="1">
                <a:solidFill>
                  <a:schemeClr val="tx1"/>
                </a:solidFill>
              </a:rPr>
              <a:t>m</a:t>
            </a:r>
            <a:r>
              <a:rPr lang="en-IN" sz="100" dirty="0" err="1">
                <a:solidFill>
                  <a:schemeClr val="tx1"/>
                </a:solidFill>
              </a:rPr>
              <a:t>illi</a:t>
            </a:r>
            <a:r>
              <a:rPr lang="en-IN" sz="2400" dirty="0" err="1">
                <a:solidFill>
                  <a:schemeClr val="tx1"/>
                </a:solidFill>
              </a:rPr>
              <a:t>Eq</a:t>
            </a:r>
            <a:r>
              <a:rPr lang="en-IN" sz="100" dirty="0" err="1">
                <a:solidFill>
                  <a:schemeClr val="tx1"/>
                </a:solidFill>
              </a:rPr>
              <a:t>uivalents</a:t>
            </a:r>
            <a:r>
              <a:rPr lang="en-IN" sz="2400" dirty="0">
                <a:solidFill>
                  <a:schemeClr val="tx1"/>
                </a:solidFill>
              </a:rPr>
              <a:t>/</a:t>
            </a:r>
            <a:r>
              <a:rPr lang="en-IN" sz="2400" dirty="0" err="1">
                <a:solidFill>
                  <a:schemeClr val="tx1"/>
                </a:solidFill>
              </a:rPr>
              <a:t>L</a:t>
            </a:r>
            <a:r>
              <a:rPr lang="en-IN" sz="100" dirty="0" err="1">
                <a:solidFill>
                  <a:schemeClr val="tx1"/>
                </a:solidFill>
              </a:rPr>
              <a:t>iters</a:t>
            </a:r>
            <a:r>
              <a:rPr lang="en-IN" sz="2400" dirty="0">
                <a:solidFill>
                  <a:schemeClr val="tx1"/>
                </a:solidFill>
              </a:rPr>
              <a:t> of</a:t>
            </a:r>
          </a:p>
        </p:txBody>
      </p:sp>
      <p:graphicFrame>
        <p:nvGraphicFramePr>
          <p:cNvPr id="13" name="Object 12" descr="N a super plus">
            <a:extLst>
              <a:ext uri="{FF2B5EF4-FFF2-40B4-BE49-F238E27FC236}">
                <a16:creationId xmlns:a16="http://schemas.microsoft.com/office/drawing/2014/main" id="{6876BA43-AE2E-48BA-92E0-2C63D0C007A0}"/>
              </a:ext>
            </a:extLst>
          </p:cNvPr>
          <p:cNvGraphicFramePr>
            <a:graphicFrameLocks noChangeAspect="1"/>
          </p:cNvGraphicFramePr>
          <p:nvPr>
            <p:extLst/>
          </p:nvPr>
        </p:nvGraphicFramePr>
        <p:xfrm>
          <a:off x="2646516" y="2024063"/>
          <a:ext cx="546100" cy="368300"/>
        </p:xfrm>
        <a:graphic>
          <a:graphicData uri="http://schemas.openxmlformats.org/presentationml/2006/ole">
            <mc:AlternateContent xmlns:mc="http://schemas.openxmlformats.org/markup-compatibility/2006">
              <mc:Choice xmlns:v="urn:schemas-microsoft-com:vml" Requires="v">
                <p:oleObj spid="_x0000_s23560" name="Equation" r:id="rId3" imgW="545760" imgH="368280" progId="Equation.DSMT4">
                  <p:embed/>
                </p:oleObj>
              </mc:Choice>
              <mc:Fallback>
                <p:oleObj name="Equation" r:id="rId3" imgW="545760" imgH="368280" progId="Equation.DSMT4">
                  <p:embed/>
                  <p:pic>
                    <p:nvPicPr>
                      <p:cNvPr id="13" name="Object 12" descr="N a super plus">
                        <a:extLst>
                          <a:ext uri="{FF2B5EF4-FFF2-40B4-BE49-F238E27FC236}">
                            <a16:creationId xmlns:a16="http://schemas.microsoft.com/office/drawing/2014/main" id="{6876BA43-AE2E-48BA-92E0-2C63D0C007A0}"/>
                          </a:ext>
                        </a:extLst>
                      </p:cNvPr>
                      <p:cNvPicPr/>
                      <p:nvPr/>
                    </p:nvPicPr>
                    <p:blipFill>
                      <a:blip r:embed="rId4"/>
                      <a:stretch>
                        <a:fillRect/>
                      </a:stretch>
                    </p:blipFill>
                    <p:spPr>
                      <a:xfrm>
                        <a:off x="2646516" y="2024063"/>
                        <a:ext cx="546100" cy="3683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4F22FDB-EDC0-4D51-A3DD-3E3C1335E9E4}"/>
              </a:ext>
            </a:extLst>
          </p:cNvPr>
          <p:cNvSpPr>
            <a:spLocks noGrp="1"/>
          </p:cNvSpPr>
          <p:nvPr>
            <p:ph sz="quarter" idx="16"/>
          </p:nvPr>
        </p:nvSpPr>
        <p:spPr>
          <a:xfrm>
            <a:off x="3299136" y="2052000"/>
            <a:ext cx="2285236" cy="414000"/>
          </a:xfrm>
          <a:noFill/>
          <a:ln>
            <a:noFill/>
          </a:ln>
        </p:spPr>
        <p:txBody>
          <a:bodyPr lIns="0" tIns="0" rIns="0" bIns="0" anchor="t" anchorCtr="0"/>
          <a:lstStyle/>
          <a:p>
            <a:pPr marL="0" indent="0">
              <a:buFont typeface="Arial" charset="0"/>
              <a:buNone/>
            </a:pPr>
            <a:r>
              <a:rPr lang="en-IN" sz="2400" dirty="0">
                <a:solidFill>
                  <a:schemeClr val="tx1"/>
                </a:solidFill>
              </a:rPr>
              <a:t>and 4 </a:t>
            </a:r>
            <a:r>
              <a:rPr lang="en-IN" sz="2400" dirty="0" err="1">
                <a:solidFill>
                  <a:schemeClr val="tx1"/>
                </a:solidFill>
              </a:rPr>
              <a:t>m</a:t>
            </a:r>
            <a:r>
              <a:rPr lang="en-IN" sz="100" dirty="0" err="1">
                <a:solidFill>
                  <a:schemeClr val="tx1"/>
                </a:solidFill>
              </a:rPr>
              <a:t>illi</a:t>
            </a:r>
            <a:r>
              <a:rPr lang="en-IN" sz="2400" dirty="0" err="1">
                <a:solidFill>
                  <a:schemeClr val="tx1"/>
                </a:solidFill>
              </a:rPr>
              <a:t>Eq</a:t>
            </a:r>
            <a:r>
              <a:rPr lang="en-IN" sz="100" dirty="0" err="1">
                <a:solidFill>
                  <a:schemeClr val="tx1"/>
                </a:solidFill>
              </a:rPr>
              <a:t>uivalents</a:t>
            </a:r>
            <a:r>
              <a:rPr lang="en-IN" sz="2400" dirty="0">
                <a:solidFill>
                  <a:schemeClr val="tx1"/>
                </a:solidFill>
              </a:rPr>
              <a:t>/</a:t>
            </a:r>
            <a:r>
              <a:rPr lang="en-IN" sz="2400" dirty="0" err="1">
                <a:solidFill>
                  <a:schemeClr val="tx1"/>
                </a:solidFill>
              </a:rPr>
              <a:t>L</a:t>
            </a:r>
            <a:r>
              <a:rPr lang="en-IN" sz="100" dirty="0" err="1">
                <a:solidFill>
                  <a:schemeClr val="tx1"/>
                </a:solidFill>
              </a:rPr>
              <a:t>iters</a:t>
            </a:r>
            <a:r>
              <a:rPr lang="en-IN" sz="2400" dirty="0">
                <a:solidFill>
                  <a:schemeClr val="tx1"/>
                </a:solidFill>
              </a:rPr>
              <a:t> of</a:t>
            </a:r>
          </a:p>
        </p:txBody>
      </p:sp>
      <p:graphicFrame>
        <p:nvGraphicFramePr>
          <p:cNvPr id="14" name="Object 13" descr="N super plus">
            <a:extLst>
              <a:ext uri="{FF2B5EF4-FFF2-40B4-BE49-F238E27FC236}">
                <a16:creationId xmlns:a16="http://schemas.microsoft.com/office/drawing/2014/main" id="{342D4F42-53BD-4A64-A561-FCBF8C2F6CB4}"/>
              </a:ext>
            </a:extLst>
          </p:cNvPr>
          <p:cNvGraphicFramePr>
            <a:graphicFrameLocks noChangeAspect="1"/>
          </p:cNvGraphicFramePr>
          <p:nvPr>
            <p:extLst/>
          </p:nvPr>
        </p:nvGraphicFramePr>
        <p:xfrm>
          <a:off x="5651500" y="2023200"/>
          <a:ext cx="368300" cy="355600"/>
        </p:xfrm>
        <a:graphic>
          <a:graphicData uri="http://schemas.openxmlformats.org/presentationml/2006/ole">
            <mc:AlternateContent xmlns:mc="http://schemas.openxmlformats.org/markup-compatibility/2006">
              <mc:Choice xmlns:v="urn:schemas-microsoft-com:vml" Requires="v">
                <p:oleObj spid="_x0000_s23561" name="Equation" r:id="rId5" imgW="368280" imgH="355320" progId="Equation.DSMT4">
                  <p:embed/>
                </p:oleObj>
              </mc:Choice>
              <mc:Fallback>
                <p:oleObj name="Equation" r:id="rId5" imgW="368280" imgH="355320" progId="Equation.DSMT4">
                  <p:embed/>
                  <p:pic>
                    <p:nvPicPr>
                      <p:cNvPr id="14" name="Object 13" descr="N super plus">
                        <a:extLst>
                          <a:ext uri="{FF2B5EF4-FFF2-40B4-BE49-F238E27FC236}">
                            <a16:creationId xmlns:a16="http://schemas.microsoft.com/office/drawing/2014/main" id="{342D4F42-53BD-4A64-A561-FCBF8C2F6CB4}"/>
                          </a:ext>
                        </a:extLst>
                      </p:cNvPr>
                      <p:cNvPicPr/>
                      <p:nvPr/>
                    </p:nvPicPr>
                    <p:blipFill>
                      <a:blip r:embed="rId6"/>
                      <a:stretch>
                        <a:fillRect/>
                      </a:stretch>
                    </p:blipFill>
                    <p:spPr>
                      <a:xfrm>
                        <a:off x="5651500" y="2023200"/>
                        <a:ext cx="368300" cy="3556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F327D646-2408-4119-B186-654C06F53EDE}"/>
              </a:ext>
            </a:extLst>
          </p:cNvPr>
          <p:cNvSpPr>
            <a:spLocks noGrp="1"/>
          </p:cNvSpPr>
          <p:nvPr>
            <p:ph sz="quarter" idx="17"/>
          </p:nvPr>
        </p:nvSpPr>
        <p:spPr>
          <a:xfrm>
            <a:off x="6126073" y="2052000"/>
            <a:ext cx="2664000" cy="414000"/>
          </a:xfrm>
          <a:noFill/>
          <a:ln>
            <a:noFill/>
          </a:ln>
        </p:spPr>
        <p:txBody>
          <a:bodyPr lIns="0" tIns="0" rIns="0" bIns="0" anchor="t" anchorCtr="0"/>
          <a:lstStyle/>
          <a:p>
            <a:pPr marL="0" indent="0">
              <a:buFont typeface="Arial" charset="0"/>
              <a:buNone/>
            </a:pPr>
            <a:r>
              <a:rPr lang="en-IN" sz="2400" dirty="0">
                <a:solidFill>
                  <a:schemeClr val="tx1"/>
                </a:solidFill>
              </a:rPr>
              <a:t>has a total positive</a:t>
            </a:r>
          </a:p>
        </p:txBody>
      </p:sp>
      <p:sp>
        <p:nvSpPr>
          <p:cNvPr id="7" name="Content Placeholder 6">
            <a:extLst>
              <a:ext uri="{FF2B5EF4-FFF2-40B4-BE49-F238E27FC236}">
                <a16:creationId xmlns:a16="http://schemas.microsoft.com/office/drawing/2014/main" id="{301B59D9-693E-4991-9B13-F48AC4637245}"/>
              </a:ext>
            </a:extLst>
          </p:cNvPr>
          <p:cNvSpPr>
            <a:spLocks noGrp="1"/>
          </p:cNvSpPr>
          <p:nvPr>
            <p:ph sz="quarter" idx="18"/>
          </p:nvPr>
        </p:nvSpPr>
        <p:spPr>
          <a:xfrm>
            <a:off x="457198" y="2559561"/>
            <a:ext cx="8229600" cy="414000"/>
          </a:xfrm>
          <a:noFill/>
          <a:ln>
            <a:noFill/>
          </a:ln>
        </p:spPr>
        <p:txBody>
          <a:bodyPr lIns="0" tIns="0" rIns="0" bIns="0" anchor="t" anchorCtr="0"/>
          <a:lstStyle/>
          <a:p>
            <a:pPr marL="255600" indent="0">
              <a:buFont typeface="Arial" charset="0"/>
              <a:buNone/>
            </a:pPr>
            <a:r>
              <a:rPr lang="en-IN" sz="2400" dirty="0">
                <a:solidFill>
                  <a:schemeClr val="tx1"/>
                </a:solidFill>
              </a:rPr>
              <a:t>charge of 29 </a:t>
            </a:r>
            <a:r>
              <a:rPr lang="en-IN" sz="2400" dirty="0" err="1">
                <a:solidFill>
                  <a:schemeClr val="tx1"/>
                </a:solidFill>
              </a:rPr>
              <a:t>m</a:t>
            </a:r>
            <a:r>
              <a:rPr lang="en-IN" sz="100" dirty="0" err="1">
                <a:solidFill>
                  <a:schemeClr val="tx1"/>
                </a:solidFill>
              </a:rPr>
              <a:t>illi</a:t>
            </a:r>
            <a:r>
              <a:rPr lang="en-IN" sz="2400" dirty="0" err="1">
                <a:solidFill>
                  <a:schemeClr val="tx1"/>
                </a:solidFill>
              </a:rPr>
              <a:t>Eq</a:t>
            </a:r>
            <a:r>
              <a:rPr lang="en-IN" sz="100" dirty="0" err="1">
                <a:solidFill>
                  <a:schemeClr val="tx1"/>
                </a:solidFill>
              </a:rPr>
              <a:t>uivalents</a:t>
            </a:r>
            <a:r>
              <a:rPr lang="en-IN" sz="2400" dirty="0">
                <a:solidFill>
                  <a:schemeClr val="tx1"/>
                </a:solidFill>
              </a:rPr>
              <a:t>/</a:t>
            </a:r>
            <a:r>
              <a:rPr lang="en-IN" sz="2400" dirty="0" err="1">
                <a:solidFill>
                  <a:schemeClr val="tx1"/>
                </a:solidFill>
              </a:rPr>
              <a:t>L</a:t>
            </a:r>
            <a:r>
              <a:rPr lang="en-IN" sz="100" dirty="0" err="1">
                <a:solidFill>
                  <a:schemeClr val="tx1"/>
                </a:solidFill>
              </a:rPr>
              <a:t>iters</a:t>
            </a:r>
            <a:endParaRPr lang="en-IN" sz="100" dirty="0">
              <a:solidFill>
                <a:schemeClr val="tx1"/>
              </a:solidFill>
            </a:endParaRPr>
          </a:p>
        </p:txBody>
      </p:sp>
      <p:sp>
        <p:nvSpPr>
          <p:cNvPr id="8" name="Content Placeholder 7">
            <a:extLst>
              <a:ext uri="{FF2B5EF4-FFF2-40B4-BE49-F238E27FC236}">
                <a16:creationId xmlns:a16="http://schemas.microsoft.com/office/drawing/2014/main" id="{D64ADE3E-1B5A-4844-8B89-D3B877FC67D9}"/>
              </a:ext>
            </a:extLst>
          </p:cNvPr>
          <p:cNvSpPr>
            <a:spLocks noGrp="1"/>
          </p:cNvSpPr>
          <p:nvPr>
            <p:ph sz="quarter" idx="19"/>
          </p:nvPr>
        </p:nvSpPr>
        <p:spPr>
          <a:xfrm>
            <a:off x="457200" y="3216111"/>
            <a:ext cx="360000" cy="414000"/>
          </a:xfrm>
          <a:noFill/>
          <a:ln>
            <a:noFill/>
          </a:ln>
        </p:spPr>
        <p:txBody>
          <a:bodyPr lIns="0" tIns="0" rIns="0" bIns="0" anchor="t" anchorCtr="0"/>
          <a:lstStyle/>
          <a:p>
            <a:pPr marL="255600" indent="-255600"/>
            <a:r>
              <a:rPr lang="en-IN" sz="2400" dirty="0">
                <a:solidFill>
                  <a:schemeClr val="tx1"/>
                </a:solidFill>
              </a:rPr>
              <a:t> </a:t>
            </a:r>
          </a:p>
        </p:txBody>
      </p:sp>
      <p:graphicFrame>
        <p:nvGraphicFramePr>
          <p:cNvPr id="15" name="Object 14" descr="C l super minus&#10;">
            <a:extLst>
              <a:ext uri="{FF2B5EF4-FFF2-40B4-BE49-F238E27FC236}">
                <a16:creationId xmlns:a16="http://schemas.microsoft.com/office/drawing/2014/main" id="{16233FD2-08D5-4246-BA23-AAFA0A2F20B2}"/>
              </a:ext>
            </a:extLst>
          </p:cNvPr>
          <p:cNvGraphicFramePr>
            <a:graphicFrameLocks noChangeAspect="1"/>
          </p:cNvGraphicFramePr>
          <p:nvPr>
            <p:extLst/>
          </p:nvPr>
        </p:nvGraphicFramePr>
        <p:xfrm>
          <a:off x="888474" y="3204634"/>
          <a:ext cx="444500" cy="368300"/>
        </p:xfrm>
        <a:graphic>
          <a:graphicData uri="http://schemas.openxmlformats.org/presentationml/2006/ole">
            <mc:AlternateContent xmlns:mc="http://schemas.openxmlformats.org/markup-compatibility/2006">
              <mc:Choice xmlns:v="urn:schemas-microsoft-com:vml" Requires="v">
                <p:oleObj spid="_x0000_s23562" name="Equation" r:id="rId7" imgW="444240" imgH="368280" progId="Equation.DSMT4">
                  <p:embed/>
                </p:oleObj>
              </mc:Choice>
              <mc:Fallback>
                <p:oleObj name="Equation" r:id="rId7" imgW="444240" imgH="368280" progId="Equation.DSMT4">
                  <p:embed/>
                  <p:pic>
                    <p:nvPicPr>
                      <p:cNvPr id="15" name="Object 14" descr="C l super minus&#10;">
                        <a:extLst>
                          <a:ext uri="{FF2B5EF4-FFF2-40B4-BE49-F238E27FC236}">
                            <a16:creationId xmlns:a16="http://schemas.microsoft.com/office/drawing/2014/main" id="{16233FD2-08D5-4246-BA23-AAFA0A2F20B2}"/>
                          </a:ext>
                        </a:extLst>
                      </p:cNvPr>
                      <p:cNvPicPr/>
                      <p:nvPr/>
                    </p:nvPicPr>
                    <p:blipFill>
                      <a:blip r:embed="rId8"/>
                      <a:stretch>
                        <a:fillRect/>
                      </a:stretch>
                    </p:blipFill>
                    <p:spPr>
                      <a:xfrm>
                        <a:off x="888474" y="3204634"/>
                        <a:ext cx="444500" cy="3683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3FD5FE30-7EF1-4D22-9496-786438AE7BD1}"/>
              </a:ext>
            </a:extLst>
          </p:cNvPr>
          <p:cNvSpPr>
            <a:spLocks noGrp="1"/>
          </p:cNvSpPr>
          <p:nvPr>
            <p:ph sz="quarter" idx="20"/>
          </p:nvPr>
        </p:nvSpPr>
        <p:spPr>
          <a:xfrm>
            <a:off x="1400669" y="3214800"/>
            <a:ext cx="7289307" cy="414000"/>
          </a:xfrm>
          <a:noFill/>
          <a:ln>
            <a:noFill/>
          </a:ln>
        </p:spPr>
        <p:txBody>
          <a:bodyPr lIns="0" tIns="0" rIns="0" bIns="0" anchor="t" anchorCtr="0"/>
          <a:lstStyle/>
          <a:p>
            <a:pPr marL="0" indent="0">
              <a:buFont typeface="Arial" charset="0"/>
              <a:buNone/>
            </a:pPr>
            <a:r>
              <a:rPr lang="en-IN" sz="2400" dirty="0">
                <a:solidFill>
                  <a:schemeClr val="tx1"/>
                </a:solidFill>
              </a:rPr>
              <a:t>as the only anion must also have a concentration of</a:t>
            </a:r>
          </a:p>
        </p:txBody>
      </p:sp>
      <p:sp>
        <p:nvSpPr>
          <p:cNvPr id="10" name="Content Placeholder 9">
            <a:extLst>
              <a:ext uri="{FF2B5EF4-FFF2-40B4-BE49-F238E27FC236}">
                <a16:creationId xmlns:a16="http://schemas.microsoft.com/office/drawing/2014/main" id="{3CB1709D-53F6-4C4E-857C-9EF9E9DA7186}"/>
              </a:ext>
            </a:extLst>
          </p:cNvPr>
          <p:cNvSpPr>
            <a:spLocks noGrp="1"/>
          </p:cNvSpPr>
          <p:nvPr>
            <p:ph sz="quarter" idx="21"/>
          </p:nvPr>
        </p:nvSpPr>
        <p:spPr>
          <a:xfrm>
            <a:off x="457200" y="3688495"/>
            <a:ext cx="8232776" cy="414000"/>
          </a:xfrm>
          <a:noFill/>
          <a:ln>
            <a:noFill/>
          </a:ln>
        </p:spPr>
        <p:txBody>
          <a:bodyPr lIns="0" tIns="0" rIns="0" bIns="0" anchor="t" anchorCtr="0"/>
          <a:lstStyle/>
          <a:p>
            <a:pPr marL="265113" indent="0">
              <a:buFont typeface="Arial" charset="0"/>
              <a:buNone/>
            </a:pPr>
            <a:r>
              <a:rPr lang="en-IN" sz="2400" dirty="0">
                <a:solidFill>
                  <a:schemeClr val="tx1"/>
                </a:solidFill>
              </a:rPr>
              <a:t>29 </a:t>
            </a:r>
            <a:r>
              <a:rPr lang="en-IN" sz="2400" dirty="0" err="1">
                <a:solidFill>
                  <a:schemeClr val="tx1"/>
                </a:solidFill>
              </a:rPr>
              <a:t>m</a:t>
            </a:r>
            <a:r>
              <a:rPr lang="en-IN" sz="100" dirty="0" err="1">
                <a:solidFill>
                  <a:schemeClr val="tx1"/>
                </a:solidFill>
              </a:rPr>
              <a:t>illi</a:t>
            </a:r>
            <a:r>
              <a:rPr lang="en-IN" sz="2400" dirty="0" err="1">
                <a:solidFill>
                  <a:schemeClr val="tx1"/>
                </a:solidFill>
              </a:rPr>
              <a:t>Eq</a:t>
            </a:r>
            <a:r>
              <a:rPr lang="en-IN" sz="100" dirty="0" err="1">
                <a:solidFill>
                  <a:schemeClr val="tx1"/>
                </a:solidFill>
              </a:rPr>
              <a:t>uivalents</a:t>
            </a:r>
            <a:r>
              <a:rPr lang="en-IN" sz="2400" dirty="0">
                <a:solidFill>
                  <a:schemeClr val="tx1"/>
                </a:solidFill>
              </a:rPr>
              <a:t>/</a:t>
            </a:r>
            <a:r>
              <a:rPr lang="en-IN" sz="2400" dirty="0" err="1">
                <a:solidFill>
                  <a:schemeClr val="tx1"/>
                </a:solidFill>
              </a:rPr>
              <a:t>L</a:t>
            </a:r>
            <a:r>
              <a:rPr lang="en-IN" sz="100" dirty="0" err="1">
                <a:solidFill>
                  <a:schemeClr val="tx1"/>
                </a:solidFill>
              </a:rPr>
              <a:t>iters</a:t>
            </a:r>
            <a:endParaRPr lang="en-IN" sz="100" dirty="0">
              <a:solidFill>
                <a:schemeClr val="tx1"/>
              </a:solidFill>
            </a:endParaRPr>
          </a:p>
        </p:txBody>
      </p:sp>
    </p:spTree>
    <p:extLst>
      <p:ext uri="{BB962C8B-B14F-4D97-AF65-F5344CB8AC3E}">
        <p14:creationId xmlns:p14="http://schemas.microsoft.com/office/powerpoint/2010/main" val="358471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D867-F8E2-4CC3-9161-1E0B5A4900A3}"/>
              </a:ext>
            </a:extLst>
          </p:cNvPr>
          <p:cNvSpPr>
            <a:spLocks noGrp="1"/>
          </p:cNvSpPr>
          <p:nvPr>
            <p:ph type="title"/>
          </p:nvPr>
        </p:nvSpPr>
        <p:spPr/>
        <p:txBody>
          <a:bodyPr/>
          <a:lstStyle/>
          <a:p>
            <a:r>
              <a:rPr lang="en-IN" dirty="0"/>
              <a:t>Equivalents, Milliequivalenets </a:t>
            </a:r>
            <a:r>
              <a:rPr lang="en-IN" sz="2000" b="0" dirty="0"/>
              <a:t>(2 of 2)</a:t>
            </a:r>
            <a:endParaRPr lang="en-IN" dirty="0"/>
          </a:p>
        </p:txBody>
      </p:sp>
      <p:sp>
        <p:nvSpPr>
          <p:cNvPr id="3" name="Content Placeholder 2">
            <a:extLst>
              <a:ext uri="{FF2B5EF4-FFF2-40B4-BE49-F238E27FC236}">
                <a16:creationId xmlns:a16="http://schemas.microsoft.com/office/drawing/2014/main" id="{181F6A53-92C2-4BB6-A50F-200C016A299E}"/>
              </a:ext>
            </a:extLst>
          </p:cNvPr>
          <p:cNvSpPr>
            <a:spLocks noGrp="1"/>
          </p:cNvSpPr>
          <p:nvPr>
            <p:ph sz="quarter" idx="14"/>
          </p:nvPr>
        </p:nvSpPr>
        <p:spPr>
          <a:xfrm>
            <a:off x="457199" y="1555200"/>
            <a:ext cx="6804000" cy="360000"/>
          </a:xfrm>
        </p:spPr>
        <p:txBody>
          <a:bodyPr/>
          <a:lstStyle/>
          <a:p>
            <a:pPr marL="432" indent="0">
              <a:buNone/>
            </a:pPr>
            <a:r>
              <a:rPr lang="en-IN" sz="2000" b="1" dirty="0"/>
              <a:t>Table 9.5</a:t>
            </a:r>
            <a:r>
              <a:rPr lang="en-IN" sz="2000" dirty="0"/>
              <a:t> Equivalents of Electrolytes in Clinical Intravenous</a:t>
            </a:r>
            <a:endParaRPr lang="en-IN" dirty="0"/>
          </a:p>
        </p:txBody>
      </p:sp>
      <p:graphicFrame>
        <p:nvGraphicFramePr>
          <p:cNvPr id="18" name="Object 17" descr="( 4 )">
            <a:extLst>
              <a:ext uri="{FF2B5EF4-FFF2-40B4-BE49-F238E27FC236}">
                <a16:creationId xmlns:a16="http://schemas.microsoft.com/office/drawing/2014/main" id="{DDC5ACC9-45AF-477A-81E2-D767AF86AE5B}"/>
              </a:ext>
            </a:extLst>
          </p:cNvPr>
          <p:cNvGraphicFramePr>
            <a:graphicFrameLocks noChangeAspect="1"/>
          </p:cNvGraphicFramePr>
          <p:nvPr>
            <p:extLst/>
          </p:nvPr>
        </p:nvGraphicFramePr>
        <p:xfrm>
          <a:off x="7338484" y="1592792"/>
          <a:ext cx="444500" cy="304800"/>
        </p:xfrm>
        <a:graphic>
          <a:graphicData uri="http://schemas.openxmlformats.org/presentationml/2006/ole">
            <mc:AlternateContent xmlns:mc="http://schemas.openxmlformats.org/markup-compatibility/2006">
              <mc:Choice xmlns:v="urn:schemas-microsoft-com:vml" Requires="v">
                <p:oleObj spid="_x0000_s24598" name="Equation" r:id="rId3" imgW="444240" imgH="304560" progId="Equation.DSMT4">
                  <p:embed/>
                </p:oleObj>
              </mc:Choice>
              <mc:Fallback>
                <p:oleObj name="Equation" r:id="rId3" imgW="444240" imgH="304560" progId="Equation.DSMT4">
                  <p:embed/>
                  <p:pic>
                    <p:nvPicPr>
                      <p:cNvPr id="18" name="Object 17" descr="( 4 )">
                        <a:extLst>
                          <a:ext uri="{FF2B5EF4-FFF2-40B4-BE49-F238E27FC236}">
                            <a16:creationId xmlns:a16="http://schemas.microsoft.com/office/drawing/2014/main" id="{DDC5ACC9-45AF-477A-81E2-D767AF86AE5B}"/>
                          </a:ext>
                        </a:extLst>
                      </p:cNvPr>
                      <p:cNvPicPr/>
                      <p:nvPr/>
                    </p:nvPicPr>
                    <p:blipFill>
                      <a:blip r:embed="rId4"/>
                      <a:stretch>
                        <a:fillRect/>
                      </a:stretch>
                    </p:blipFill>
                    <p:spPr>
                      <a:xfrm>
                        <a:off x="7338484" y="1592792"/>
                        <a:ext cx="444500" cy="3048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8D0F70C0-F5C3-4EC9-9754-EBE9F197EB92}"/>
              </a:ext>
            </a:extLst>
          </p:cNvPr>
          <p:cNvSpPr>
            <a:spLocks noGrp="1"/>
          </p:cNvSpPr>
          <p:nvPr>
            <p:ph sz="quarter" idx="15"/>
          </p:nvPr>
        </p:nvSpPr>
        <p:spPr>
          <a:xfrm>
            <a:off x="457199" y="1976226"/>
            <a:ext cx="8229600" cy="360000"/>
          </a:xfrm>
          <a:noFill/>
          <a:ln>
            <a:noFill/>
          </a:ln>
        </p:spPr>
        <p:txBody>
          <a:bodyPr lIns="0" tIns="0" rIns="0" bIns="0" anchor="t" anchorCtr="0"/>
          <a:lstStyle/>
          <a:p>
            <a:pPr marL="432" indent="0">
              <a:buNone/>
            </a:pPr>
            <a:r>
              <a:rPr lang="en-IN" sz="2000" dirty="0"/>
              <a:t>Solutions</a:t>
            </a:r>
          </a:p>
        </p:txBody>
      </p:sp>
      <p:graphicFrame>
        <p:nvGraphicFramePr>
          <p:cNvPr id="19" name="Table 19">
            <a:extLst>
              <a:ext uri="{FF2B5EF4-FFF2-40B4-BE49-F238E27FC236}">
                <a16:creationId xmlns:a16="http://schemas.microsoft.com/office/drawing/2014/main" id="{653603A4-0686-449D-83E8-3099CD3E657D}"/>
              </a:ext>
            </a:extLst>
          </p:cNvPr>
          <p:cNvGraphicFramePr>
            <a:graphicFrameLocks noGrp="1"/>
          </p:cNvGraphicFramePr>
          <p:nvPr>
            <p:ph sz="quarter" idx="16"/>
            <p:extLst/>
          </p:nvPr>
        </p:nvGraphicFramePr>
        <p:xfrm>
          <a:off x="514800" y="2537619"/>
          <a:ext cx="8114400" cy="2862200"/>
        </p:xfrm>
        <a:graphic>
          <a:graphicData uri="http://schemas.openxmlformats.org/drawingml/2006/table">
            <a:tbl>
              <a:tblPr firstRow="1" bandRow="1">
                <a:tableStyleId>{2D5ABB26-0587-4C30-8999-92F81FD0307C}</a:tableStyleId>
              </a:tblPr>
              <a:tblGrid>
                <a:gridCol w="2703600">
                  <a:extLst>
                    <a:ext uri="{9D8B030D-6E8A-4147-A177-3AD203B41FA5}">
                      <a16:colId xmlns:a16="http://schemas.microsoft.com/office/drawing/2014/main" val="3871847548"/>
                    </a:ext>
                  </a:extLst>
                </a:gridCol>
                <a:gridCol w="1864800">
                  <a:extLst>
                    <a:ext uri="{9D8B030D-6E8A-4147-A177-3AD203B41FA5}">
                      <a16:colId xmlns:a16="http://schemas.microsoft.com/office/drawing/2014/main" val="740470008"/>
                    </a:ext>
                  </a:extLst>
                </a:gridCol>
                <a:gridCol w="3546000">
                  <a:extLst>
                    <a:ext uri="{9D8B030D-6E8A-4147-A177-3AD203B41FA5}">
                      <a16:colId xmlns:a16="http://schemas.microsoft.com/office/drawing/2014/main" val="102199061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Ionic Charge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Number of equivalents in 1 Mole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9252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30000" dirty="0">
                          <a:solidFill>
                            <a:schemeClr val="tx1"/>
                          </a:solidFill>
                          <a:latin typeface="+mn-lt"/>
                          <a:ea typeface="+mn-ea"/>
                          <a:cs typeface="+mn-cs"/>
                          <a:sym typeface="Arial"/>
                        </a:rPr>
                        <a:t>N a super plus, K super plus, L </a:t>
                      </a:r>
                      <a:r>
                        <a:rPr lang="en-IN" sz="100" b="0" i="0" u="none" strike="noStrike" cap="none" baseline="30000" dirty="0" err="1">
                          <a:solidFill>
                            <a:schemeClr val="tx1"/>
                          </a:solidFill>
                          <a:latin typeface="+mn-lt"/>
                          <a:ea typeface="+mn-ea"/>
                          <a:cs typeface="+mn-cs"/>
                          <a:sym typeface="Arial"/>
                        </a:rPr>
                        <a:t>i</a:t>
                      </a:r>
                      <a:r>
                        <a:rPr lang="en-IN" sz="100" b="0" i="0" u="none" strike="noStrike" cap="none" baseline="30000" dirty="0">
                          <a:solidFill>
                            <a:schemeClr val="tx1"/>
                          </a:solidFill>
                          <a:latin typeface="+mn-lt"/>
                          <a:ea typeface="+mn-ea"/>
                          <a:cs typeface="+mn-cs"/>
                          <a:sym typeface="Arial"/>
                        </a:rPr>
                        <a:t> super plus, N H sub 4 super plus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 E</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q</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7914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Arial"/>
                          <a:cs typeface="Arial"/>
                          <a:sym typeface="Arial"/>
                        </a:rPr>
                        <a:t>C a, 2 plus. M g, 2 plus</a:t>
                      </a:r>
                      <a:endParaRPr lang="en-IN" sz="1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 E</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q</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7095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Arial"/>
                          <a:cs typeface="Arial"/>
                          <a:sym typeface="Arial"/>
                        </a:rPr>
                        <a:t>F e, 3 plus</a:t>
                      </a:r>
                      <a:endParaRPr lang="en-IN" sz="1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 E</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q</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5352973"/>
                  </a:ext>
                </a:extLst>
              </a:tr>
              <a:tr h="612000">
                <a:tc>
                  <a:txBody>
                    <a:bodyPr/>
                    <a:lstStyle/>
                    <a:p>
                      <a:r>
                        <a:rPr lang="pt-BR" sz="100" b="0" i="0" u="none" strike="noStrike" cap="none" baseline="0" dirty="0">
                          <a:solidFill>
                            <a:schemeClr val="tx1"/>
                          </a:solidFill>
                          <a:latin typeface="+mn-lt"/>
                          <a:ea typeface="+mn-ea"/>
                          <a:cs typeface="+mn-cs"/>
                          <a:sym typeface="Arial"/>
                        </a:rPr>
                        <a:t>C l super minus, C sub 2 H sub 3 O sub 2 super minus, acetate, H sub 2 P O sub 4 super minus, C sub 3 H sub 5 O sub 3, lactate</a:t>
                      </a:r>
                      <a:endParaRPr lang="en-IN" sz="1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1 minus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 E</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q</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7430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Arial"/>
                          <a:cs typeface="Arial"/>
                          <a:sym typeface="Arial"/>
                        </a:rPr>
                        <a:t>C O 3, 2 minus. H P O 4, 2 minus</a:t>
                      </a:r>
                      <a:endParaRPr lang="en-IN" sz="1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2 minus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 E</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q</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514512"/>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Arial"/>
                          <a:cs typeface="Arial"/>
                          <a:sym typeface="Arial"/>
                        </a:rPr>
                        <a:t>P O 4, 3 minus. C 6 H 5 O 7, 3 minus, or citrate</a:t>
                      </a:r>
                      <a:endParaRPr lang="en-IN" sz="10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3 minus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 E</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q</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2685726"/>
                  </a:ext>
                </a:extLst>
              </a:tr>
            </a:tbl>
          </a:graphicData>
        </a:graphic>
      </p:graphicFrame>
      <p:graphicFrame>
        <p:nvGraphicFramePr>
          <p:cNvPr id="20" name="Object 19">
            <a:extLst>
              <a:ext uri="{FF2B5EF4-FFF2-40B4-BE49-F238E27FC236}">
                <a16:creationId xmlns:a16="http://schemas.microsoft.com/office/drawing/2014/main" id="{9FA6498D-819A-4A0F-B539-BECEF012B28D}"/>
              </a:ext>
              <a:ext uri="{C183D7F6-B498-43B3-948B-1728B52AA6E4}">
                <adec:decorative xmlns:adec="http://schemas.microsoft.com/office/drawing/2017/decorative" val="1"/>
              </a:ext>
            </a:extLst>
          </p:cNvPr>
          <p:cNvGraphicFramePr>
            <a:graphicFrameLocks noChangeAspect="1"/>
          </p:cNvGraphicFramePr>
          <p:nvPr>
            <p:extLst/>
          </p:nvPr>
        </p:nvGraphicFramePr>
        <p:xfrm>
          <a:off x="621073" y="2927508"/>
          <a:ext cx="1739900" cy="317500"/>
        </p:xfrm>
        <a:graphic>
          <a:graphicData uri="http://schemas.openxmlformats.org/presentationml/2006/ole">
            <mc:AlternateContent xmlns:mc="http://schemas.openxmlformats.org/markup-compatibility/2006">
              <mc:Choice xmlns:v="urn:schemas-microsoft-com:vml" Requires="v">
                <p:oleObj spid="_x0000_s24599" name="Equation" r:id="rId5" imgW="1739880" imgH="317160" progId="Equation.DSMT4">
                  <p:embed/>
                </p:oleObj>
              </mc:Choice>
              <mc:Fallback>
                <p:oleObj name="Equation" r:id="rId5" imgW="1739880" imgH="317160" progId="Equation.DSMT4">
                  <p:embed/>
                  <p:pic>
                    <p:nvPicPr>
                      <p:cNvPr id="20" name="Object 19">
                        <a:extLst>
                          <a:ext uri="{FF2B5EF4-FFF2-40B4-BE49-F238E27FC236}">
                            <a16:creationId xmlns:a16="http://schemas.microsoft.com/office/drawing/2014/main" id="{9FA6498D-819A-4A0F-B539-BECEF012B28D}"/>
                          </a:ext>
                          <a:ext uri="{C183D7F6-B498-43B3-948B-1728B52AA6E4}">
                            <adec:decorative xmlns:adec="http://schemas.microsoft.com/office/drawing/2017/decorative" val="1"/>
                          </a:ext>
                        </a:extLst>
                      </p:cNvPr>
                      <p:cNvPicPr/>
                      <p:nvPr/>
                    </p:nvPicPr>
                    <p:blipFill>
                      <a:blip r:embed="rId6"/>
                      <a:stretch>
                        <a:fillRect/>
                      </a:stretch>
                    </p:blipFill>
                    <p:spPr>
                      <a:xfrm>
                        <a:off x="621073" y="2927508"/>
                        <a:ext cx="1739900" cy="317500"/>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A43FA96D-3DAD-4460-9C5E-648F78EE9EB1}"/>
              </a:ext>
              <a:ext uri="{C183D7F6-B498-43B3-948B-1728B52AA6E4}">
                <adec:decorative xmlns:adec="http://schemas.microsoft.com/office/drawing/2017/decorative" val="1"/>
              </a:ext>
            </a:extLst>
          </p:cNvPr>
          <p:cNvGraphicFramePr>
            <a:graphicFrameLocks noChangeAspect="1"/>
          </p:cNvGraphicFramePr>
          <p:nvPr>
            <p:extLst/>
          </p:nvPr>
        </p:nvGraphicFramePr>
        <p:xfrm>
          <a:off x="604744" y="3300084"/>
          <a:ext cx="1079500" cy="317500"/>
        </p:xfrm>
        <a:graphic>
          <a:graphicData uri="http://schemas.openxmlformats.org/presentationml/2006/ole">
            <mc:AlternateContent xmlns:mc="http://schemas.openxmlformats.org/markup-compatibility/2006">
              <mc:Choice xmlns:v="urn:schemas-microsoft-com:vml" Requires="v">
                <p:oleObj spid="_x0000_s24600" name="Equation" r:id="rId7" imgW="1079280" imgH="317160" progId="Equation.DSMT4">
                  <p:embed/>
                </p:oleObj>
              </mc:Choice>
              <mc:Fallback>
                <p:oleObj name="Equation" r:id="rId7" imgW="1079280" imgH="317160" progId="Equation.DSMT4">
                  <p:embed/>
                  <p:pic>
                    <p:nvPicPr>
                      <p:cNvPr id="7" name="Object 6">
                        <a:extLst>
                          <a:ext uri="{FF2B5EF4-FFF2-40B4-BE49-F238E27FC236}">
                            <a16:creationId xmlns:a16="http://schemas.microsoft.com/office/drawing/2014/main" id="{A43FA96D-3DAD-4460-9C5E-648F78EE9EB1}"/>
                          </a:ext>
                          <a:ext uri="{C183D7F6-B498-43B3-948B-1728B52AA6E4}">
                            <adec:decorative xmlns:adec="http://schemas.microsoft.com/office/drawing/2017/decorative" val="1"/>
                          </a:ext>
                        </a:extLst>
                      </p:cNvPr>
                      <p:cNvPicPr/>
                      <p:nvPr/>
                    </p:nvPicPr>
                    <p:blipFill>
                      <a:blip r:embed="rId8"/>
                      <a:stretch>
                        <a:fillRect/>
                      </a:stretch>
                    </p:blipFill>
                    <p:spPr>
                      <a:xfrm>
                        <a:off x="604744" y="3300084"/>
                        <a:ext cx="1079500" cy="3175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DE64638F-1F34-43C1-9331-7C564DD342E6}"/>
              </a:ext>
              <a:ext uri="{C183D7F6-B498-43B3-948B-1728B52AA6E4}">
                <adec:decorative xmlns:adec="http://schemas.microsoft.com/office/drawing/2017/decorative" val="1"/>
              </a:ext>
            </a:extLst>
          </p:cNvPr>
          <p:cNvGraphicFramePr>
            <a:graphicFrameLocks noChangeAspect="1"/>
          </p:cNvGraphicFramePr>
          <p:nvPr>
            <p:extLst/>
          </p:nvPr>
        </p:nvGraphicFramePr>
        <p:xfrm>
          <a:off x="604744" y="3679797"/>
          <a:ext cx="457200" cy="279400"/>
        </p:xfrm>
        <a:graphic>
          <a:graphicData uri="http://schemas.openxmlformats.org/presentationml/2006/ole">
            <mc:AlternateContent xmlns:mc="http://schemas.openxmlformats.org/markup-compatibility/2006">
              <mc:Choice xmlns:v="urn:schemas-microsoft-com:vml" Requires="v">
                <p:oleObj spid="_x0000_s24601" name="Equation" r:id="rId9" imgW="457200" imgH="279360" progId="Equation.DSMT4">
                  <p:embed/>
                </p:oleObj>
              </mc:Choice>
              <mc:Fallback>
                <p:oleObj name="Equation" r:id="rId9" imgW="457200" imgH="279360" progId="Equation.DSMT4">
                  <p:embed/>
                  <p:pic>
                    <p:nvPicPr>
                      <p:cNvPr id="8" name="Object 7">
                        <a:extLst>
                          <a:ext uri="{FF2B5EF4-FFF2-40B4-BE49-F238E27FC236}">
                            <a16:creationId xmlns:a16="http://schemas.microsoft.com/office/drawing/2014/main" id="{DE64638F-1F34-43C1-9331-7C564DD342E6}"/>
                          </a:ext>
                          <a:ext uri="{C183D7F6-B498-43B3-948B-1728B52AA6E4}">
                            <adec:decorative xmlns:adec="http://schemas.microsoft.com/office/drawing/2017/decorative" val="1"/>
                          </a:ext>
                        </a:extLst>
                      </p:cNvPr>
                      <p:cNvPicPr/>
                      <p:nvPr/>
                    </p:nvPicPr>
                    <p:blipFill>
                      <a:blip r:embed="rId10"/>
                      <a:stretch>
                        <a:fillRect/>
                      </a:stretch>
                    </p:blipFill>
                    <p:spPr>
                      <a:xfrm>
                        <a:off x="604744" y="3679797"/>
                        <a:ext cx="457200" cy="279400"/>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4EB174D0-AF06-44C4-80C5-4058A2E3B0C8}"/>
              </a:ext>
              <a:ext uri="{C183D7F6-B498-43B3-948B-1728B52AA6E4}">
                <adec:decorative xmlns:adec="http://schemas.microsoft.com/office/drawing/2017/decorative" val="1"/>
              </a:ext>
            </a:extLst>
          </p:cNvPr>
          <p:cNvGraphicFramePr>
            <a:graphicFrameLocks noChangeAspect="1"/>
          </p:cNvGraphicFramePr>
          <p:nvPr>
            <p:extLst/>
          </p:nvPr>
        </p:nvGraphicFramePr>
        <p:xfrm>
          <a:off x="604744" y="4033493"/>
          <a:ext cx="2387600" cy="558800"/>
        </p:xfrm>
        <a:graphic>
          <a:graphicData uri="http://schemas.openxmlformats.org/presentationml/2006/ole">
            <mc:AlternateContent xmlns:mc="http://schemas.openxmlformats.org/markup-compatibility/2006">
              <mc:Choice xmlns:v="urn:schemas-microsoft-com:vml" Requires="v">
                <p:oleObj spid="_x0000_s24602" name="Equation" r:id="rId11" imgW="2387520" imgH="558720" progId="Equation.DSMT4">
                  <p:embed/>
                </p:oleObj>
              </mc:Choice>
              <mc:Fallback>
                <p:oleObj name="Equation" r:id="rId11" imgW="2387520" imgH="558720" progId="Equation.DSMT4">
                  <p:embed/>
                  <p:pic>
                    <p:nvPicPr>
                      <p:cNvPr id="21" name="Object 20">
                        <a:extLst>
                          <a:ext uri="{FF2B5EF4-FFF2-40B4-BE49-F238E27FC236}">
                            <a16:creationId xmlns:a16="http://schemas.microsoft.com/office/drawing/2014/main" id="{4EB174D0-AF06-44C4-80C5-4058A2E3B0C8}"/>
                          </a:ext>
                          <a:ext uri="{C183D7F6-B498-43B3-948B-1728B52AA6E4}">
                            <adec:decorative xmlns:adec="http://schemas.microsoft.com/office/drawing/2017/decorative" val="1"/>
                          </a:ext>
                        </a:extLst>
                      </p:cNvPr>
                      <p:cNvPicPr/>
                      <p:nvPr/>
                    </p:nvPicPr>
                    <p:blipFill>
                      <a:blip r:embed="rId12"/>
                      <a:stretch>
                        <a:fillRect/>
                      </a:stretch>
                    </p:blipFill>
                    <p:spPr>
                      <a:xfrm>
                        <a:off x="604744" y="4033493"/>
                        <a:ext cx="2387600" cy="5588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A0F53563-07C2-4634-8001-265D9F1471FD}"/>
              </a:ext>
              <a:ext uri="{C183D7F6-B498-43B3-948B-1728B52AA6E4}">
                <adec:decorative xmlns:adec="http://schemas.microsoft.com/office/drawing/2017/decorative" val="1"/>
              </a:ext>
            </a:extLst>
          </p:cNvPr>
          <p:cNvGraphicFramePr>
            <a:graphicFrameLocks noChangeAspect="1"/>
          </p:cNvGraphicFramePr>
          <p:nvPr>
            <p:extLst/>
          </p:nvPr>
        </p:nvGraphicFramePr>
        <p:xfrm>
          <a:off x="609847" y="4647670"/>
          <a:ext cx="1415716" cy="317316"/>
        </p:xfrm>
        <a:graphic>
          <a:graphicData uri="http://schemas.openxmlformats.org/presentationml/2006/ole">
            <mc:AlternateContent xmlns:mc="http://schemas.openxmlformats.org/markup-compatibility/2006">
              <mc:Choice xmlns:v="urn:schemas-microsoft-com:vml" Requires="v">
                <p:oleObj spid="_x0000_s24603" name="Equation" r:id="rId13" imgW="1473120" imgH="330120" progId="Equation.DSMT4">
                  <p:embed/>
                </p:oleObj>
              </mc:Choice>
              <mc:Fallback>
                <p:oleObj name="Equation" r:id="rId13" imgW="1473120" imgH="330120" progId="Equation.DSMT4">
                  <p:embed/>
                  <p:pic>
                    <p:nvPicPr>
                      <p:cNvPr id="9" name="Object 8">
                        <a:extLst>
                          <a:ext uri="{FF2B5EF4-FFF2-40B4-BE49-F238E27FC236}">
                            <a16:creationId xmlns:a16="http://schemas.microsoft.com/office/drawing/2014/main" id="{A0F53563-07C2-4634-8001-265D9F1471FD}"/>
                          </a:ext>
                          <a:ext uri="{C183D7F6-B498-43B3-948B-1728B52AA6E4}">
                            <adec:decorative xmlns:adec="http://schemas.microsoft.com/office/drawing/2017/decorative" val="1"/>
                          </a:ext>
                        </a:extLst>
                      </p:cNvPr>
                      <p:cNvPicPr/>
                      <p:nvPr/>
                    </p:nvPicPr>
                    <p:blipFill>
                      <a:blip r:embed="rId14"/>
                      <a:stretch>
                        <a:fillRect/>
                      </a:stretch>
                    </p:blipFill>
                    <p:spPr>
                      <a:xfrm>
                        <a:off x="609847" y="4647670"/>
                        <a:ext cx="1415716" cy="317316"/>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438AC4E9-EE1D-4053-A55D-245080466687}"/>
              </a:ext>
              <a:ext uri="{C183D7F6-B498-43B3-948B-1728B52AA6E4}">
                <adec:decorative xmlns:adec="http://schemas.microsoft.com/office/drawing/2017/decorative" val="1"/>
              </a:ext>
            </a:extLst>
          </p:cNvPr>
          <p:cNvGraphicFramePr>
            <a:graphicFrameLocks noChangeAspect="1"/>
          </p:cNvGraphicFramePr>
          <p:nvPr>
            <p:extLst/>
          </p:nvPr>
        </p:nvGraphicFramePr>
        <p:xfrm>
          <a:off x="609847" y="5026753"/>
          <a:ext cx="2374900" cy="342900"/>
        </p:xfrm>
        <a:graphic>
          <a:graphicData uri="http://schemas.openxmlformats.org/presentationml/2006/ole">
            <mc:AlternateContent xmlns:mc="http://schemas.openxmlformats.org/markup-compatibility/2006">
              <mc:Choice xmlns:v="urn:schemas-microsoft-com:vml" Requires="v">
                <p:oleObj spid="_x0000_s24604" name="Equation" r:id="rId15" imgW="2374560" imgH="342720" progId="Equation.DSMT4">
                  <p:embed/>
                </p:oleObj>
              </mc:Choice>
              <mc:Fallback>
                <p:oleObj name="Equation" r:id="rId15" imgW="2374560" imgH="342720" progId="Equation.DSMT4">
                  <p:embed/>
                  <p:pic>
                    <p:nvPicPr>
                      <p:cNvPr id="10" name="Object 9">
                        <a:extLst>
                          <a:ext uri="{FF2B5EF4-FFF2-40B4-BE49-F238E27FC236}">
                            <a16:creationId xmlns:a16="http://schemas.microsoft.com/office/drawing/2014/main" id="{438AC4E9-EE1D-4053-A55D-245080466687}"/>
                          </a:ext>
                          <a:ext uri="{C183D7F6-B498-43B3-948B-1728B52AA6E4}">
                            <adec:decorative xmlns:adec="http://schemas.microsoft.com/office/drawing/2017/decorative" val="1"/>
                          </a:ext>
                        </a:extLst>
                      </p:cNvPr>
                      <p:cNvPicPr/>
                      <p:nvPr/>
                    </p:nvPicPr>
                    <p:blipFill>
                      <a:blip r:embed="rId16"/>
                      <a:stretch>
                        <a:fillRect/>
                      </a:stretch>
                    </p:blipFill>
                    <p:spPr>
                      <a:xfrm>
                        <a:off x="609847" y="5026753"/>
                        <a:ext cx="2374900" cy="342900"/>
                      </a:xfrm>
                      <a:prstGeom prst="rect">
                        <a:avLst/>
                      </a:prstGeom>
                      <a:solidFill>
                        <a:schemeClr val="bg1"/>
                      </a:solidFill>
                    </p:spPr>
                  </p:pic>
                </p:oleObj>
              </mc:Fallback>
            </mc:AlternateContent>
          </a:graphicData>
        </a:graphic>
      </p:graphicFrame>
      <p:graphicFrame>
        <p:nvGraphicFramePr>
          <p:cNvPr id="5" name="Object 4">
            <a:extLst>
              <a:ext uri="{FF2B5EF4-FFF2-40B4-BE49-F238E27FC236}">
                <a16:creationId xmlns:a16="http://schemas.microsoft.com/office/drawing/2014/main" id="{EF134EEC-D183-4F3D-B200-3C8869F608ED}"/>
              </a:ext>
              <a:ext uri="{C183D7F6-B498-43B3-948B-1728B52AA6E4}">
                <adec:decorative xmlns:adec="http://schemas.microsoft.com/office/drawing/2017/decorative" val="1"/>
              </a:ext>
            </a:extLst>
          </p:cNvPr>
          <p:cNvGraphicFramePr>
            <a:graphicFrameLocks noChangeAspect="1"/>
          </p:cNvGraphicFramePr>
          <p:nvPr>
            <p:extLst/>
          </p:nvPr>
        </p:nvGraphicFramePr>
        <p:xfrm>
          <a:off x="4041902" y="4096041"/>
          <a:ext cx="241300" cy="190500"/>
        </p:xfrm>
        <a:graphic>
          <a:graphicData uri="http://schemas.openxmlformats.org/presentationml/2006/ole">
            <mc:AlternateContent xmlns:mc="http://schemas.openxmlformats.org/markup-compatibility/2006">
              <mc:Choice xmlns:v="urn:schemas-microsoft-com:vml" Requires="v">
                <p:oleObj spid="_x0000_s24605" name="Equation" r:id="rId17" imgW="241200" imgH="190440" progId="Equation.DSMT4">
                  <p:embed/>
                </p:oleObj>
              </mc:Choice>
              <mc:Fallback>
                <p:oleObj name="Equation" r:id="rId17" imgW="241200" imgH="190440" progId="Equation.DSMT4">
                  <p:embed/>
                  <p:pic>
                    <p:nvPicPr>
                      <p:cNvPr id="5" name="Object 4">
                        <a:extLst>
                          <a:ext uri="{FF2B5EF4-FFF2-40B4-BE49-F238E27FC236}">
                            <a16:creationId xmlns:a16="http://schemas.microsoft.com/office/drawing/2014/main" id="{EF134EEC-D183-4F3D-B200-3C8869F608ED}"/>
                          </a:ext>
                          <a:ext uri="{C183D7F6-B498-43B3-948B-1728B52AA6E4}">
                            <adec:decorative xmlns:adec="http://schemas.microsoft.com/office/drawing/2017/decorative" val="1"/>
                          </a:ext>
                        </a:extLst>
                      </p:cNvPr>
                      <p:cNvPicPr/>
                      <p:nvPr/>
                    </p:nvPicPr>
                    <p:blipFill>
                      <a:blip r:embed="rId18"/>
                      <a:stretch>
                        <a:fillRect/>
                      </a:stretch>
                    </p:blipFill>
                    <p:spPr>
                      <a:xfrm>
                        <a:off x="4041902" y="4096041"/>
                        <a:ext cx="241300" cy="190500"/>
                      </a:xfrm>
                      <a:prstGeom prst="rect">
                        <a:avLst/>
                      </a:prstGeom>
                      <a:solidFill>
                        <a:schemeClr val="bg1"/>
                      </a:solidFill>
                    </p:spPr>
                  </p:pic>
                </p:oleObj>
              </mc:Fallback>
            </mc:AlternateContent>
          </a:graphicData>
        </a:graphic>
      </p:graphicFrame>
      <p:graphicFrame>
        <p:nvGraphicFramePr>
          <p:cNvPr id="14" name="Object 13">
            <a:extLst>
              <a:ext uri="{FF2B5EF4-FFF2-40B4-BE49-F238E27FC236}">
                <a16:creationId xmlns:a16="http://schemas.microsoft.com/office/drawing/2014/main" id="{0E9E3E85-C3A0-44DA-9689-041A44F4D3CB}"/>
              </a:ext>
              <a:ext uri="{C183D7F6-B498-43B3-948B-1728B52AA6E4}">
                <adec:decorative xmlns:adec="http://schemas.microsoft.com/office/drawing/2017/decorative" val="1"/>
              </a:ext>
            </a:extLst>
          </p:cNvPr>
          <p:cNvGraphicFramePr>
            <a:graphicFrameLocks noChangeAspect="1"/>
          </p:cNvGraphicFramePr>
          <p:nvPr>
            <p:extLst/>
          </p:nvPr>
        </p:nvGraphicFramePr>
        <p:xfrm>
          <a:off x="4022725" y="4711700"/>
          <a:ext cx="279400" cy="190500"/>
        </p:xfrm>
        <a:graphic>
          <a:graphicData uri="http://schemas.openxmlformats.org/presentationml/2006/ole">
            <mc:AlternateContent xmlns:mc="http://schemas.openxmlformats.org/markup-compatibility/2006">
              <mc:Choice xmlns:v="urn:schemas-microsoft-com:vml" Requires="v">
                <p:oleObj spid="_x0000_s24606" name="Equation" r:id="rId19" imgW="279360" imgH="190440" progId="Equation.DSMT4">
                  <p:embed/>
                </p:oleObj>
              </mc:Choice>
              <mc:Fallback>
                <p:oleObj name="Equation" r:id="rId19" imgW="279360" imgH="190440" progId="Equation.DSMT4">
                  <p:embed/>
                  <p:pic>
                    <p:nvPicPr>
                      <p:cNvPr id="14" name="Object 13">
                        <a:extLst>
                          <a:ext uri="{FF2B5EF4-FFF2-40B4-BE49-F238E27FC236}">
                            <a16:creationId xmlns:a16="http://schemas.microsoft.com/office/drawing/2014/main" id="{0E9E3E85-C3A0-44DA-9689-041A44F4D3CB}"/>
                          </a:ext>
                          <a:ext uri="{C183D7F6-B498-43B3-948B-1728B52AA6E4}">
                            <adec:decorative xmlns:adec="http://schemas.microsoft.com/office/drawing/2017/decorative" val="1"/>
                          </a:ext>
                        </a:extLst>
                      </p:cNvPr>
                      <p:cNvPicPr/>
                      <p:nvPr/>
                    </p:nvPicPr>
                    <p:blipFill>
                      <a:blip r:embed="rId20"/>
                      <a:stretch>
                        <a:fillRect/>
                      </a:stretch>
                    </p:blipFill>
                    <p:spPr>
                      <a:xfrm>
                        <a:off x="4022725" y="4711700"/>
                        <a:ext cx="279400" cy="190500"/>
                      </a:xfrm>
                      <a:prstGeom prst="rect">
                        <a:avLst/>
                      </a:prstGeom>
                      <a:solidFill>
                        <a:schemeClr val="bg1"/>
                      </a:solidFill>
                    </p:spPr>
                  </p:pic>
                </p:oleObj>
              </mc:Fallback>
            </mc:AlternateContent>
          </a:graphicData>
        </a:graphic>
      </p:graphicFrame>
      <p:graphicFrame>
        <p:nvGraphicFramePr>
          <p:cNvPr id="15" name="Object 14">
            <a:extLst>
              <a:ext uri="{FF2B5EF4-FFF2-40B4-BE49-F238E27FC236}">
                <a16:creationId xmlns:a16="http://schemas.microsoft.com/office/drawing/2014/main" id="{99F6F5B2-2CCC-48E2-A7FA-10FEE1C842C2}"/>
              </a:ext>
              <a:ext uri="{C183D7F6-B498-43B3-948B-1728B52AA6E4}">
                <adec:decorative xmlns:adec="http://schemas.microsoft.com/office/drawing/2017/decorative" val="1"/>
              </a:ext>
            </a:extLst>
          </p:cNvPr>
          <p:cNvGraphicFramePr>
            <a:graphicFrameLocks noChangeAspect="1"/>
          </p:cNvGraphicFramePr>
          <p:nvPr>
            <p:extLst/>
          </p:nvPr>
        </p:nvGraphicFramePr>
        <p:xfrm>
          <a:off x="4022725" y="5077270"/>
          <a:ext cx="279400" cy="203200"/>
        </p:xfrm>
        <a:graphic>
          <a:graphicData uri="http://schemas.openxmlformats.org/presentationml/2006/ole">
            <mc:AlternateContent xmlns:mc="http://schemas.openxmlformats.org/markup-compatibility/2006">
              <mc:Choice xmlns:v="urn:schemas-microsoft-com:vml" Requires="v">
                <p:oleObj spid="_x0000_s24607" name="Equation" r:id="rId21" imgW="279360" imgH="203040" progId="Equation.DSMT4">
                  <p:embed/>
                </p:oleObj>
              </mc:Choice>
              <mc:Fallback>
                <p:oleObj name="Equation" r:id="rId21" imgW="279360" imgH="203040" progId="Equation.DSMT4">
                  <p:embed/>
                  <p:pic>
                    <p:nvPicPr>
                      <p:cNvPr id="15" name="Object 14">
                        <a:extLst>
                          <a:ext uri="{FF2B5EF4-FFF2-40B4-BE49-F238E27FC236}">
                            <a16:creationId xmlns:a16="http://schemas.microsoft.com/office/drawing/2014/main" id="{99F6F5B2-2CCC-48E2-A7FA-10FEE1C842C2}"/>
                          </a:ext>
                          <a:ext uri="{C183D7F6-B498-43B3-948B-1728B52AA6E4}">
                            <adec:decorative xmlns:adec="http://schemas.microsoft.com/office/drawing/2017/decorative" val="1"/>
                          </a:ext>
                        </a:extLst>
                      </p:cNvPr>
                      <p:cNvPicPr/>
                      <p:nvPr/>
                    </p:nvPicPr>
                    <p:blipFill>
                      <a:blip r:embed="rId22"/>
                      <a:stretch>
                        <a:fillRect/>
                      </a:stretch>
                    </p:blipFill>
                    <p:spPr>
                      <a:xfrm>
                        <a:off x="4022725" y="5077270"/>
                        <a:ext cx="279400" cy="203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958183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F314FA-9BAF-4650-8268-E15B0A8E17D2}"/>
              </a:ext>
            </a:extLst>
          </p:cNvPr>
          <p:cNvSpPr>
            <a:spLocks noGrp="1"/>
          </p:cNvSpPr>
          <p:nvPr>
            <p:ph type="title"/>
          </p:nvPr>
        </p:nvSpPr>
        <p:spPr/>
        <p:txBody>
          <a:bodyPr/>
          <a:lstStyle/>
          <a:p>
            <a:r>
              <a:rPr lang="en-IN" dirty="0"/>
              <a:t>Calculating Equivalents </a:t>
            </a:r>
            <a:r>
              <a:rPr lang="en-IN" sz="2000" b="0" baseline="0" dirty="0"/>
              <a:t>(1 of 2)</a:t>
            </a:r>
          </a:p>
        </p:txBody>
      </p:sp>
      <p:sp>
        <p:nvSpPr>
          <p:cNvPr id="10" name="Content Placeholder 9">
            <a:extLst>
              <a:ext uri="{FF2B5EF4-FFF2-40B4-BE49-F238E27FC236}">
                <a16:creationId xmlns:a16="http://schemas.microsoft.com/office/drawing/2014/main" id="{0C4791A5-A2C6-481C-9AD4-0751177A8E7A}"/>
              </a:ext>
            </a:extLst>
          </p:cNvPr>
          <p:cNvSpPr>
            <a:spLocks noGrp="1"/>
          </p:cNvSpPr>
          <p:nvPr>
            <p:ph sz="quarter" idx="16"/>
          </p:nvPr>
        </p:nvSpPr>
        <p:spPr>
          <a:xfrm>
            <a:off x="457200" y="1555748"/>
            <a:ext cx="8232128" cy="1420533"/>
          </a:xfrm>
        </p:spPr>
        <p:txBody>
          <a:bodyPr/>
          <a:lstStyle/>
          <a:p>
            <a:pPr marL="0" indent="0" eaLnBrk="1" hangingPunct="1">
              <a:buFont typeface="Arial" charset="0"/>
              <a:buNone/>
            </a:pPr>
            <a:r>
              <a:rPr lang="en-US" sz="2400" dirty="0"/>
              <a:t>The laboratory tests for a patient indicate a blood calcium level of 8.8 m</a:t>
            </a:r>
            <a:r>
              <a:rPr lang="en-US" sz="100" dirty="0">
                <a:solidFill>
                  <a:schemeClr val="bg1"/>
                </a:solidFill>
              </a:rPr>
              <a:t>illi</a:t>
            </a:r>
            <a:r>
              <a:rPr lang="en-US" sz="2400" dirty="0"/>
              <a:t>Eq</a:t>
            </a:r>
            <a:r>
              <a:rPr lang="en-US" sz="100" dirty="0">
                <a:solidFill>
                  <a:schemeClr val="bg1"/>
                </a:solidFill>
              </a:rPr>
              <a:t>uivalents</a:t>
            </a:r>
            <a:r>
              <a:rPr lang="en-US" sz="2400" b="1" dirty="0"/>
              <a:t>/</a:t>
            </a:r>
            <a:r>
              <a:rPr lang="en-US" sz="2400" dirty="0"/>
              <a:t>L</a:t>
            </a:r>
            <a:r>
              <a:rPr lang="en-US" sz="100" dirty="0">
                <a:solidFill>
                  <a:schemeClr val="bg1"/>
                </a:solidFill>
              </a:rPr>
              <a:t>iters</a:t>
            </a:r>
            <a:r>
              <a:rPr lang="en-US" sz="2400" dirty="0"/>
              <a:t>.</a:t>
            </a:r>
          </a:p>
          <a:p>
            <a:pPr marL="0" indent="0" eaLnBrk="1" hangingPunct="1">
              <a:buClrTx/>
              <a:buNone/>
            </a:pPr>
            <a:r>
              <a:rPr lang="en-US" sz="2400" dirty="0">
                <a:solidFill>
                  <a:schemeClr val="tx2"/>
                </a:solidFill>
              </a:rPr>
              <a:t>A.</a:t>
            </a:r>
            <a:r>
              <a:rPr lang="en-US" sz="2400" dirty="0"/>
              <a:t> How many moles of calcium ion are in 0.50 L</a:t>
            </a:r>
            <a:r>
              <a:rPr lang="en-US" sz="100" dirty="0">
                <a:solidFill>
                  <a:schemeClr val="bg1"/>
                </a:solidFill>
              </a:rPr>
              <a:t>iter</a:t>
            </a:r>
            <a:r>
              <a:rPr lang="en-US" sz="2400" dirty="0"/>
              <a:t> of blood?</a:t>
            </a:r>
            <a:endParaRPr lang="en-IN" sz="2400" dirty="0"/>
          </a:p>
        </p:txBody>
      </p:sp>
      <p:graphicFrame>
        <p:nvGraphicFramePr>
          <p:cNvPr id="14" name="Object 13" descr="0.50 liters times start fraction 8.8 micro equivalents C a superscript 2 plus over 1 liter end fraction times start fraction 1 equivalent C a superscript 2 plus over 1000 micro equivalents C a superscript 2 plus end fraction, with micro equivalents cancelled, = 0.0044 equivalents of C a superscript 2 plus.">
            <a:extLst>
              <a:ext uri="{FF2B5EF4-FFF2-40B4-BE49-F238E27FC236}">
                <a16:creationId xmlns:a16="http://schemas.microsoft.com/office/drawing/2014/main" id="{B11D92EF-B959-46A3-ADC6-B3130F78C077}"/>
              </a:ext>
            </a:extLst>
          </p:cNvPr>
          <p:cNvGraphicFramePr>
            <a:graphicFrameLocks noChangeAspect="1"/>
          </p:cNvGraphicFramePr>
          <p:nvPr>
            <p:extLst/>
          </p:nvPr>
        </p:nvGraphicFramePr>
        <p:xfrm>
          <a:off x="711335" y="3048751"/>
          <a:ext cx="7966364" cy="900545"/>
        </p:xfrm>
        <a:graphic>
          <a:graphicData uri="http://schemas.openxmlformats.org/presentationml/2006/ole">
            <mc:AlternateContent xmlns:mc="http://schemas.openxmlformats.org/markup-compatibility/2006">
              <mc:Choice xmlns:v="urn:schemas-microsoft-com:vml" Requires="v">
                <p:oleObj spid="_x0000_s25608" name="Equation" r:id="rId3" imgW="8762760" imgH="990360" progId="Equation.DSMT4">
                  <p:embed/>
                </p:oleObj>
              </mc:Choice>
              <mc:Fallback>
                <p:oleObj name="Equation" r:id="rId3" imgW="8762760" imgH="990360" progId="Equation.DSMT4">
                  <p:embed/>
                  <p:pic>
                    <p:nvPicPr>
                      <p:cNvPr id="14" name="Object 13" descr="0.50 liters times start fraction 8.8 micro equivalents C a superscript 2 plus over 1 liter end fraction times start fraction 1 equivalent C a superscript 2 plus over 1000 micro equivalents C a superscript 2 plus end fraction, with micro equivalents cancelled, = 0.0044 equivalents of C a superscript 2 plus.">
                        <a:extLst>
                          <a:ext uri="{FF2B5EF4-FFF2-40B4-BE49-F238E27FC236}">
                            <a16:creationId xmlns:a16="http://schemas.microsoft.com/office/drawing/2014/main" id="{B11D92EF-B959-46A3-ADC6-B3130F78C077}"/>
                          </a:ext>
                        </a:extLst>
                      </p:cNvPr>
                      <p:cNvPicPr/>
                      <p:nvPr/>
                    </p:nvPicPr>
                    <p:blipFill>
                      <a:blip r:embed="rId4"/>
                      <a:stretch>
                        <a:fillRect/>
                      </a:stretch>
                    </p:blipFill>
                    <p:spPr>
                      <a:xfrm>
                        <a:off x="711335" y="3048751"/>
                        <a:ext cx="7966364" cy="900545"/>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CA74734E-F3FB-4E4C-B1A9-341414697071}"/>
              </a:ext>
            </a:extLst>
          </p:cNvPr>
          <p:cNvSpPr>
            <a:spLocks noGrp="1"/>
          </p:cNvSpPr>
          <p:nvPr>
            <p:ph sz="quarter" idx="14"/>
          </p:nvPr>
        </p:nvSpPr>
        <p:spPr>
          <a:xfrm>
            <a:off x="864253" y="4111619"/>
            <a:ext cx="5787560" cy="433394"/>
          </a:xfrm>
        </p:spPr>
        <p:txBody>
          <a:bodyPr/>
          <a:lstStyle/>
          <a:p>
            <a:pPr marL="432" indent="0">
              <a:buNone/>
            </a:pPr>
            <a:r>
              <a:rPr lang="en-IN" sz="2400" dirty="0"/>
              <a:t>We can then convert equivalents to moles</a:t>
            </a:r>
          </a:p>
        </p:txBody>
      </p:sp>
      <p:graphicFrame>
        <p:nvGraphicFramePr>
          <p:cNvPr id="15" name="Object 14" descr="for C a 2 plus">
            <a:extLst>
              <a:ext uri="{FF2B5EF4-FFF2-40B4-BE49-F238E27FC236}">
                <a16:creationId xmlns:a16="http://schemas.microsoft.com/office/drawing/2014/main" id="{F597F389-3FBF-4315-B421-0B832DC01B1A}"/>
              </a:ext>
            </a:extLst>
          </p:cNvPr>
          <p:cNvGraphicFramePr>
            <a:graphicFrameLocks noChangeAspect="1"/>
          </p:cNvGraphicFramePr>
          <p:nvPr>
            <p:extLst/>
          </p:nvPr>
        </p:nvGraphicFramePr>
        <p:xfrm>
          <a:off x="6777822" y="4024617"/>
          <a:ext cx="1498600" cy="584200"/>
        </p:xfrm>
        <a:graphic>
          <a:graphicData uri="http://schemas.openxmlformats.org/presentationml/2006/ole">
            <mc:AlternateContent xmlns:mc="http://schemas.openxmlformats.org/markup-compatibility/2006">
              <mc:Choice xmlns:v="urn:schemas-microsoft-com:vml" Requires="v">
                <p:oleObj spid="_x0000_s25609" name="Equation" r:id="rId5" imgW="1498320" imgH="583920" progId="Equation.DSMT4">
                  <p:embed/>
                </p:oleObj>
              </mc:Choice>
              <mc:Fallback>
                <p:oleObj name="Equation" r:id="rId5" imgW="1498320" imgH="583920" progId="Equation.DSMT4">
                  <p:embed/>
                  <p:pic>
                    <p:nvPicPr>
                      <p:cNvPr id="15" name="Object 14" descr="for C a 2 plus">
                        <a:extLst>
                          <a:ext uri="{FF2B5EF4-FFF2-40B4-BE49-F238E27FC236}">
                            <a16:creationId xmlns:a16="http://schemas.microsoft.com/office/drawing/2014/main" id="{F597F389-3FBF-4315-B421-0B832DC01B1A}"/>
                          </a:ext>
                        </a:extLst>
                      </p:cNvPr>
                      <p:cNvPicPr/>
                      <p:nvPr/>
                    </p:nvPicPr>
                    <p:blipFill>
                      <a:blip r:embed="rId6"/>
                      <a:stretch>
                        <a:fillRect/>
                      </a:stretch>
                    </p:blipFill>
                    <p:spPr>
                      <a:xfrm>
                        <a:off x="6777822" y="4024617"/>
                        <a:ext cx="1498600" cy="5842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A4315B77-DFB2-4A24-8BEB-B0ED45C75759}"/>
              </a:ext>
            </a:extLst>
          </p:cNvPr>
          <p:cNvSpPr>
            <a:spLocks noGrp="1"/>
          </p:cNvSpPr>
          <p:nvPr>
            <p:ph sz="quarter" idx="15"/>
          </p:nvPr>
        </p:nvSpPr>
        <p:spPr>
          <a:xfrm>
            <a:off x="864252" y="4614142"/>
            <a:ext cx="3920689" cy="433394"/>
          </a:xfrm>
        </p:spPr>
        <p:txBody>
          <a:bodyPr/>
          <a:lstStyle/>
          <a:p>
            <a:pPr marL="432" indent="0">
              <a:buNone/>
            </a:pPr>
            <a:r>
              <a:rPr lang="en-US" sz="2400" dirty="0"/>
              <a:t>There are 2 Eq</a:t>
            </a:r>
            <a:r>
              <a:rPr lang="en-US" sz="100" dirty="0">
                <a:solidFill>
                  <a:schemeClr val="bg1"/>
                </a:solidFill>
              </a:rPr>
              <a:t>uivalent</a:t>
            </a:r>
            <a:r>
              <a:rPr lang="en-US" sz="2400" dirty="0"/>
              <a:t> per mole</a:t>
            </a:r>
            <a:r>
              <a:rPr lang="en-US" sz="2400" b="1" dirty="0"/>
              <a:t>)</a:t>
            </a:r>
            <a:r>
              <a:rPr lang="en-US" sz="2400" dirty="0"/>
              <a:t>.</a:t>
            </a:r>
            <a:endParaRPr lang="en-IN" sz="2400" dirty="0"/>
          </a:p>
        </p:txBody>
      </p:sp>
      <p:graphicFrame>
        <p:nvGraphicFramePr>
          <p:cNvPr id="16" name="Object 15" descr="0.0044 equivalents C a superscript 2 plus times start fraction 1 mole C a superscript 2 plus over 2 equivalents C a superscript 2 plus end fraction, with equivalents cancelled, = 0.0022 mole of C a superscript 2 plus.">
            <a:extLst>
              <a:ext uri="{FF2B5EF4-FFF2-40B4-BE49-F238E27FC236}">
                <a16:creationId xmlns:a16="http://schemas.microsoft.com/office/drawing/2014/main" id="{74CCF0C6-4728-486E-AE6E-D0C1E277C32F}"/>
              </a:ext>
            </a:extLst>
          </p:cNvPr>
          <p:cNvGraphicFramePr>
            <a:graphicFrameLocks noChangeAspect="1"/>
          </p:cNvGraphicFramePr>
          <p:nvPr>
            <p:extLst/>
          </p:nvPr>
        </p:nvGraphicFramePr>
        <p:xfrm>
          <a:off x="1329017" y="5226951"/>
          <a:ext cx="6731000" cy="865909"/>
        </p:xfrm>
        <a:graphic>
          <a:graphicData uri="http://schemas.openxmlformats.org/presentationml/2006/ole">
            <mc:AlternateContent xmlns:mc="http://schemas.openxmlformats.org/markup-compatibility/2006">
              <mc:Choice xmlns:v="urn:schemas-microsoft-com:vml" Requires="v">
                <p:oleObj spid="_x0000_s25610" name="Equation" r:id="rId7" imgW="7403760" imgH="952200" progId="Equation.DSMT4">
                  <p:embed/>
                </p:oleObj>
              </mc:Choice>
              <mc:Fallback>
                <p:oleObj name="Equation" r:id="rId7" imgW="7403760" imgH="952200" progId="Equation.DSMT4">
                  <p:embed/>
                  <p:pic>
                    <p:nvPicPr>
                      <p:cNvPr id="16" name="Object 15" descr="0.0044 equivalents C a superscript 2 plus times start fraction 1 mole C a superscript 2 plus over 2 equivalents C a superscript 2 plus end fraction, with equivalents cancelled, = 0.0022 mole of C a superscript 2 plus.">
                        <a:extLst>
                          <a:ext uri="{FF2B5EF4-FFF2-40B4-BE49-F238E27FC236}">
                            <a16:creationId xmlns:a16="http://schemas.microsoft.com/office/drawing/2014/main" id="{74CCF0C6-4728-486E-AE6E-D0C1E277C32F}"/>
                          </a:ext>
                        </a:extLst>
                      </p:cNvPr>
                      <p:cNvPicPr/>
                      <p:nvPr/>
                    </p:nvPicPr>
                    <p:blipFill>
                      <a:blip r:embed="rId8"/>
                      <a:stretch>
                        <a:fillRect/>
                      </a:stretch>
                    </p:blipFill>
                    <p:spPr>
                      <a:xfrm>
                        <a:off x="1329017" y="5226951"/>
                        <a:ext cx="6731000" cy="865909"/>
                      </a:xfrm>
                      <a:prstGeom prst="rect">
                        <a:avLst/>
                      </a:prstGeom>
                    </p:spPr>
                  </p:pic>
                </p:oleObj>
              </mc:Fallback>
            </mc:AlternateContent>
          </a:graphicData>
        </a:graphic>
      </p:graphicFrame>
    </p:spTree>
    <p:extLst>
      <p:ext uri="{BB962C8B-B14F-4D97-AF65-F5344CB8AC3E}">
        <p14:creationId xmlns:p14="http://schemas.microsoft.com/office/powerpoint/2010/main" val="963092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ED38E-A3EF-44C6-BAB7-63501BE18DEF}"/>
              </a:ext>
            </a:extLst>
          </p:cNvPr>
          <p:cNvSpPr>
            <a:spLocks noGrp="1"/>
          </p:cNvSpPr>
          <p:nvPr>
            <p:ph type="title"/>
          </p:nvPr>
        </p:nvSpPr>
        <p:spPr/>
        <p:txBody>
          <a:bodyPr/>
          <a:lstStyle/>
          <a:p>
            <a:r>
              <a:rPr lang="en-IN" dirty="0"/>
              <a:t>Calculating Equivalents </a:t>
            </a:r>
            <a:r>
              <a:rPr lang="en-IN" sz="2000" b="0" dirty="0"/>
              <a:t>(2 of 2)</a:t>
            </a:r>
            <a:endParaRPr lang="en-IN" dirty="0"/>
          </a:p>
        </p:txBody>
      </p:sp>
      <p:sp>
        <p:nvSpPr>
          <p:cNvPr id="4" name="Content Placeholder 3">
            <a:extLst>
              <a:ext uri="{FF2B5EF4-FFF2-40B4-BE49-F238E27FC236}">
                <a16:creationId xmlns:a16="http://schemas.microsoft.com/office/drawing/2014/main" id="{4150FE7F-A875-4F5D-97A1-EA8D0DE032BC}"/>
              </a:ext>
            </a:extLst>
          </p:cNvPr>
          <p:cNvSpPr>
            <a:spLocks noGrp="1"/>
          </p:cNvSpPr>
          <p:nvPr>
            <p:ph sz="quarter" idx="14"/>
          </p:nvPr>
        </p:nvSpPr>
        <p:spPr>
          <a:xfrm>
            <a:off x="457199" y="1555200"/>
            <a:ext cx="8229600" cy="1710514"/>
          </a:xfrm>
        </p:spPr>
        <p:txBody>
          <a:bodyPr/>
          <a:lstStyle/>
          <a:p>
            <a:pPr marL="432" indent="0">
              <a:buNone/>
            </a:pPr>
            <a:r>
              <a:rPr lang="en-IN" sz="2400" dirty="0"/>
              <a:t>The laboratory tests for a patient indicate a blood calcium level of 8.8 </a:t>
            </a:r>
            <a:r>
              <a:rPr lang="en-IN" sz="2400" dirty="0" err="1"/>
              <a:t>m</a:t>
            </a:r>
            <a:r>
              <a:rPr lang="en-IN" sz="100" dirty="0" err="1"/>
              <a:t>illi</a:t>
            </a:r>
            <a:r>
              <a:rPr lang="en-IN" sz="2400" dirty="0" err="1"/>
              <a:t>Eq</a:t>
            </a:r>
            <a:r>
              <a:rPr lang="en-IN" sz="100" dirty="0" err="1"/>
              <a:t>uivalents</a:t>
            </a:r>
            <a:r>
              <a:rPr lang="en-IN" sz="2400" dirty="0"/>
              <a:t>/</a:t>
            </a:r>
            <a:r>
              <a:rPr lang="en-IN" sz="2400" dirty="0" err="1"/>
              <a:t>L</a:t>
            </a:r>
            <a:r>
              <a:rPr lang="en-IN" sz="100" dirty="0" err="1"/>
              <a:t>iters</a:t>
            </a:r>
            <a:r>
              <a:rPr lang="en-IN" sz="2400" dirty="0"/>
              <a:t>.</a:t>
            </a:r>
          </a:p>
          <a:p>
            <a:pPr marL="432" indent="0">
              <a:buNone/>
            </a:pPr>
            <a:r>
              <a:rPr lang="en-IN" sz="2400" dirty="0">
                <a:solidFill>
                  <a:srgbClr val="007FA3"/>
                </a:solidFill>
              </a:rPr>
              <a:t>B.</a:t>
            </a:r>
            <a:r>
              <a:rPr lang="en-IN" sz="2400" dirty="0"/>
              <a:t> If chloride ion is the only other ion present, what is its concentration in </a:t>
            </a:r>
            <a:r>
              <a:rPr lang="en-IN" sz="2400" dirty="0" err="1"/>
              <a:t>m</a:t>
            </a:r>
            <a:r>
              <a:rPr lang="en-IN" sz="100" dirty="0" err="1"/>
              <a:t>illi</a:t>
            </a:r>
            <a:r>
              <a:rPr lang="en-IN" sz="2400" dirty="0" err="1"/>
              <a:t>E</a:t>
            </a:r>
            <a:r>
              <a:rPr lang="en-IN" sz="100" dirty="0" err="1"/>
              <a:t>quivalents</a:t>
            </a:r>
            <a:r>
              <a:rPr lang="en-IN" sz="2400" dirty="0"/>
              <a:t>/</a:t>
            </a:r>
            <a:r>
              <a:rPr lang="en-IN" sz="2400" dirty="0" err="1"/>
              <a:t>L</a:t>
            </a:r>
            <a:r>
              <a:rPr lang="en-IN" sz="100" dirty="0" err="1"/>
              <a:t>iters</a:t>
            </a:r>
            <a:r>
              <a:rPr lang="en-IN" sz="2400" dirty="0"/>
              <a:t>?</a:t>
            </a:r>
          </a:p>
        </p:txBody>
      </p:sp>
      <p:sp>
        <p:nvSpPr>
          <p:cNvPr id="5" name="Content Placeholder 4">
            <a:extLst>
              <a:ext uri="{FF2B5EF4-FFF2-40B4-BE49-F238E27FC236}">
                <a16:creationId xmlns:a16="http://schemas.microsoft.com/office/drawing/2014/main" id="{7F80B1E2-94EB-48AD-9F87-74CFB8912FA3}"/>
              </a:ext>
            </a:extLst>
          </p:cNvPr>
          <p:cNvSpPr>
            <a:spLocks noGrp="1"/>
          </p:cNvSpPr>
          <p:nvPr>
            <p:ph sz="quarter" idx="15"/>
          </p:nvPr>
        </p:nvSpPr>
        <p:spPr>
          <a:xfrm>
            <a:off x="454672" y="3787200"/>
            <a:ext cx="3060000" cy="414000"/>
          </a:xfrm>
        </p:spPr>
        <p:txBody>
          <a:bodyPr/>
          <a:lstStyle/>
          <a:p>
            <a:pPr marL="432" indent="0">
              <a:buNone/>
            </a:pPr>
            <a:r>
              <a:rPr lang="en-IN" sz="2400" dirty="0"/>
              <a:t>If the concentration of</a:t>
            </a:r>
          </a:p>
        </p:txBody>
      </p:sp>
      <p:graphicFrame>
        <p:nvGraphicFramePr>
          <p:cNvPr id="9" name="Object 8" descr="C a 2 plus">
            <a:extLst>
              <a:ext uri="{FF2B5EF4-FFF2-40B4-BE49-F238E27FC236}">
                <a16:creationId xmlns:a16="http://schemas.microsoft.com/office/drawing/2014/main" id="{C92CC8B1-946D-44C3-B434-992C5060E78F}"/>
              </a:ext>
            </a:extLst>
          </p:cNvPr>
          <p:cNvGraphicFramePr>
            <a:graphicFrameLocks noChangeAspect="1"/>
          </p:cNvGraphicFramePr>
          <p:nvPr>
            <p:extLst/>
          </p:nvPr>
        </p:nvGraphicFramePr>
        <p:xfrm>
          <a:off x="3588237" y="3762066"/>
          <a:ext cx="684737" cy="373493"/>
        </p:xfrm>
        <a:graphic>
          <a:graphicData uri="http://schemas.openxmlformats.org/presentationml/2006/ole">
            <mc:AlternateContent xmlns:mc="http://schemas.openxmlformats.org/markup-compatibility/2006">
              <mc:Choice xmlns:v="urn:schemas-microsoft-com:vml" Requires="v">
                <p:oleObj spid="_x0000_s26630" name="Equation" r:id="rId3" imgW="698400" imgH="380880" progId="Equation.DSMT4">
                  <p:embed/>
                </p:oleObj>
              </mc:Choice>
              <mc:Fallback>
                <p:oleObj name="Equation" r:id="rId3" imgW="698400" imgH="380880" progId="Equation.DSMT4">
                  <p:embed/>
                  <p:pic>
                    <p:nvPicPr>
                      <p:cNvPr id="9" name="Object 8" descr="C a 2 plus">
                        <a:extLst>
                          <a:ext uri="{FF2B5EF4-FFF2-40B4-BE49-F238E27FC236}">
                            <a16:creationId xmlns:a16="http://schemas.microsoft.com/office/drawing/2014/main" id="{C92CC8B1-946D-44C3-B434-992C5060E78F}"/>
                          </a:ext>
                        </a:extLst>
                      </p:cNvPr>
                      <p:cNvPicPr/>
                      <p:nvPr/>
                    </p:nvPicPr>
                    <p:blipFill>
                      <a:blip r:embed="rId4"/>
                      <a:stretch>
                        <a:fillRect/>
                      </a:stretch>
                    </p:blipFill>
                    <p:spPr>
                      <a:xfrm>
                        <a:off x="3588237" y="3762066"/>
                        <a:ext cx="684737" cy="37349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6AB3F6F-B166-4558-8B5F-32208F2F8BA4}"/>
              </a:ext>
            </a:extLst>
          </p:cNvPr>
          <p:cNvSpPr>
            <a:spLocks noGrp="1"/>
          </p:cNvSpPr>
          <p:nvPr>
            <p:ph sz="quarter" idx="16"/>
          </p:nvPr>
        </p:nvSpPr>
        <p:spPr>
          <a:xfrm>
            <a:off x="4346539" y="3787200"/>
            <a:ext cx="4340260" cy="414000"/>
          </a:xfrm>
        </p:spPr>
        <p:txBody>
          <a:bodyPr/>
          <a:lstStyle/>
          <a:p>
            <a:pPr marL="0" indent="0" eaLnBrk="1" hangingPunct="1">
              <a:buFont typeface="Arial" charset="0"/>
              <a:buNone/>
            </a:pPr>
            <a:r>
              <a:rPr lang="en-IN" sz="2400" dirty="0"/>
              <a:t>is 8.8 </a:t>
            </a:r>
            <a:r>
              <a:rPr lang="en-IN" sz="2400" dirty="0" err="1"/>
              <a:t>m</a:t>
            </a:r>
            <a:r>
              <a:rPr lang="en-IN" sz="100" dirty="0" err="1"/>
              <a:t>illi</a:t>
            </a:r>
            <a:r>
              <a:rPr lang="en-IN" sz="2400" dirty="0" err="1"/>
              <a:t>Eq</a:t>
            </a:r>
            <a:r>
              <a:rPr lang="en-IN" sz="100" dirty="0" err="1"/>
              <a:t>uivalents</a:t>
            </a:r>
            <a:r>
              <a:rPr lang="en-IN" sz="2400" dirty="0"/>
              <a:t>/</a:t>
            </a:r>
            <a:r>
              <a:rPr lang="en-IN" sz="2400" dirty="0" err="1"/>
              <a:t>L</a:t>
            </a:r>
            <a:r>
              <a:rPr lang="en-IN" sz="100" dirty="0" err="1"/>
              <a:t>iters</a:t>
            </a:r>
            <a:r>
              <a:rPr lang="en-IN" sz="2400" dirty="0"/>
              <a:t>, then the</a:t>
            </a:r>
          </a:p>
        </p:txBody>
      </p:sp>
      <p:sp>
        <p:nvSpPr>
          <p:cNvPr id="6" name="Content Placeholder 5">
            <a:extLst>
              <a:ext uri="{FF2B5EF4-FFF2-40B4-BE49-F238E27FC236}">
                <a16:creationId xmlns:a16="http://schemas.microsoft.com/office/drawing/2014/main" id="{381FD0DD-36B1-4C0C-B297-2DB53F6140CB}"/>
              </a:ext>
            </a:extLst>
          </p:cNvPr>
          <p:cNvSpPr>
            <a:spLocks noGrp="1"/>
          </p:cNvSpPr>
          <p:nvPr>
            <p:ph sz="quarter" idx="17"/>
          </p:nvPr>
        </p:nvSpPr>
        <p:spPr>
          <a:xfrm>
            <a:off x="457200" y="4272648"/>
            <a:ext cx="2340000" cy="414000"/>
          </a:xfrm>
        </p:spPr>
        <p:txBody>
          <a:bodyPr/>
          <a:lstStyle/>
          <a:p>
            <a:pPr marL="432" indent="0">
              <a:buNone/>
            </a:pPr>
            <a:r>
              <a:rPr lang="en-US" sz="2400" dirty="0"/>
              <a:t>concentration of</a:t>
            </a:r>
            <a:endParaRPr lang="en-IN" sz="2400" dirty="0"/>
          </a:p>
        </p:txBody>
      </p:sp>
      <p:graphicFrame>
        <p:nvGraphicFramePr>
          <p:cNvPr id="14" name="Object 13" descr="C a 2 plus">
            <a:extLst>
              <a:ext uri="{FF2B5EF4-FFF2-40B4-BE49-F238E27FC236}">
                <a16:creationId xmlns:a16="http://schemas.microsoft.com/office/drawing/2014/main" id="{3A67014A-7CDF-4A39-82AB-65EFC1793E05}"/>
              </a:ext>
            </a:extLst>
          </p:cNvPr>
          <p:cNvGraphicFramePr>
            <a:graphicFrameLocks noChangeAspect="1"/>
          </p:cNvGraphicFramePr>
          <p:nvPr>
            <p:extLst/>
          </p:nvPr>
        </p:nvGraphicFramePr>
        <p:xfrm>
          <a:off x="2878845" y="4242483"/>
          <a:ext cx="436563" cy="374650"/>
        </p:xfrm>
        <a:graphic>
          <a:graphicData uri="http://schemas.openxmlformats.org/presentationml/2006/ole">
            <mc:AlternateContent xmlns:mc="http://schemas.openxmlformats.org/markup-compatibility/2006">
              <mc:Choice xmlns:v="urn:schemas-microsoft-com:vml" Requires="v">
                <p:oleObj spid="_x0000_s26631" name="Equation" r:id="rId5" imgW="444240" imgH="380880" progId="Equation.DSMT4">
                  <p:embed/>
                </p:oleObj>
              </mc:Choice>
              <mc:Fallback>
                <p:oleObj name="Equation" r:id="rId5" imgW="444240" imgH="380880" progId="Equation.DSMT4">
                  <p:embed/>
                  <p:pic>
                    <p:nvPicPr>
                      <p:cNvPr id="14" name="Object 13" descr="C a 2 plus">
                        <a:extLst>
                          <a:ext uri="{FF2B5EF4-FFF2-40B4-BE49-F238E27FC236}">
                            <a16:creationId xmlns:a16="http://schemas.microsoft.com/office/drawing/2014/main" id="{3A67014A-7CDF-4A39-82AB-65EFC1793E05}"/>
                          </a:ext>
                        </a:extLst>
                      </p:cNvPr>
                      <p:cNvPicPr/>
                      <p:nvPr/>
                    </p:nvPicPr>
                    <p:blipFill>
                      <a:blip r:embed="rId6"/>
                      <a:stretch>
                        <a:fillRect/>
                      </a:stretch>
                    </p:blipFill>
                    <p:spPr>
                      <a:xfrm>
                        <a:off x="2878845" y="4242483"/>
                        <a:ext cx="436563" cy="37465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BBB21F35-3451-4261-AECE-507543AC9E0A}"/>
              </a:ext>
            </a:extLst>
          </p:cNvPr>
          <p:cNvSpPr>
            <a:spLocks noGrp="1"/>
          </p:cNvSpPr>
          <p:nvPr>
            <p:ph sz="quarter" idx="18"/>
          </p:nvPr>
        </p:nvSpPr>
        <p:spPr>
          <a:xfrm>
            <a:off x="3412671" y="4271529"/>
            <a:ext cx="5274129" cy="414000"/>
          </a:xfrm>
          <a:noFill/>
          <a:ln>
            <a:noFill/>
          </a:ln>
        </p:spPr>
        <p:txBody>
          <a:bodyPr lIns="0" tIns="0" rIns="0" bIns="0" anchor="t" anchorCtr="0"/>
          <a:lstStyle/>
          <a:p>
            <a:pPr marL="432" indent="0">
              <a:buNone/>
            </a:pPr>
            <a:r>
              <a:rPr lang="en-IN" sz="2400" dirty="0"/>
              <a:t>must be 8.8 </a:t>
            </a:r>
            <a:r>
              <a:rPr lang="en-IN" sz="2400" dirty="0" err="1"/>
              <a:t>m</a:t>
            </a:r>
            <a:r>
              <a:rPr lang="en-IN" sz="100" dirty="0" err="1"/>
              <a:t>illi</a:t>
            </a:r>
            <a:r>
              <a:rPr lang="en-IN" sz="2400" dirty="0" err="1"/>
              <a:t>Eq</a:t>
            </a:r>
            <a:r>
              <a:rPr lang="en-IN" sz="100" dirty="0" err="1"/>
              <a:t>uivalents</a:t>
            </a:r>
            <a:r>
              <a:rPr lang="en-IN" sz="2400" dirty="0"/>
              <a:t>/</a:t>
            </a:r>
            <a:r>
              <a:rPr lang="en-IN" sz="2400" dirty="0" err="1"/>
              <a:t>L</a:t>
            </a:r>
            <a:r>
              <a:rPr lang="en-IN" sz="100" dirty="0" err="1"/>
              <a:t>iters</a:t>
            </a:r>
            <a:r>
              <a:rPr lang="en-IN" sz="2400" dirty="0"/>
              <a:t> to balance the</a:t>
            </a:r>
          </a:p>
        </p:txBody>
      </p:sp>
      <p:sp>
        <p:nvSpPr>
          <p:cNvPr id="8" name="Content Placeholder 7">
            <a:extLst>
              <a:ext uri="{FF2B5EF4-FFF2-40B4-BE49-F238E27FC236}">
                <a16:creationId xmlns:a16="http://schemas.microsoft.com/office/drawing/2014/main" id="{4EDADFA5-7BDA-46BA-BF77-BD449AE1D9E9}"/>
              </a:ext>
            </a:extLst>
          </p:cNvPr>
          <p:cNvSpPr>
            <a:spLocks noGrp="1"/>
          </p:cNvSpPr>
          <p:nvPr>
            <p:ph sz="quarter" idx="19"/>
          </p:nvPr>
        </p:nvSpPr>
        <p:spPr>
          <a:xfrm>
            <a:off x="457199" y="4767711"/>
            <a:ext cx="1572017" cy="414000"/>
          </a:xfrm>
          <a:noFill/>
          <a:ln>
            <a:noFill/>
          </a:ln>
        </p:spPr>
        <p:txBody>
          <a:bodyPr lIns="0" tIns="0" rIns="0" bIns="0" anchor="t" anchorCtr="0"/>
          <a:lstStyle/>
          <a:p>
            <a:pPr marL="432" indent="0">
              <a:buNone/>
            </a:pPr>
            <a:r>
              <a:rPr lang="en-IN" sz="2400" dirty="0"/>
              <a:t>charge.</a:t>
            </a:r>
          </a:p>
        </p:txBody>
      </p:sp>
    </p:spTree>
    <p:extLst>
      <p:ext uri="{BB962C8B-B14F-4D97-AF65-F5344CB8AC3E}">
        <p14:creationId xmlns:p14="http://schemas.microsoft.com/office/powerpoint/2010/main" val="2207889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983F-CBB6-41CD-9223-C2ABDDC4BAF8}"/>
              </a:ext>
            </a:extLst>
          </p:cNvPr>
          <p:cNvSpPr>
            <a:spLocks noGrp="1"/>
          </p:cNvSpPr>
          <p:nvPr>
            <p:ph type="title"/>
          </p:nvPr>
        </p:nvSpPr>
        <p:spPr/>
        <p:txBody>
          <a:bodyPr/>
          <a:lstStyle/>
          <a:p>
            <a:r>
              <a:rPr lang="en-IN" sz="3400" dirty="0"/>
              <a:t>Chemistry Link to Health: Electrolytes in Body Fluids</a:t>
            </a:r>
          </a:p>
        </p:txBody>
      </p:sp>
      <p:sp>
        <p:nvSpPr>
          <p:cNvPr id="3" name="Content Placeholder 2">
            <a:extLst>
              <a:ext uri="{FF2B5EF4-FFF2-40B4-BE49-F238E27FC236}">
                <a16:creationId xmlns:a16="http://schemas.microsoft.com/office/drawing/2014/main" id="{3C32D152-8F5B-49AB-A066-D0B9E569FBC9}"/>
              </a:ext>
            </a:extLst>
          </p:cNvPr>
          <p:cNvSpPr>
            <a:spLocks noGrp="1"/>
          </p:cNvSpPr>
          <p:nvPr>
            <p:ph sz="quarter" idx="13"/>
          </p:nvPr>
        </p:nvSpPr>
        <p:spPr>
          <a:xfrm>
            <a:off x="457200" y="1556327"/>
            <a:ext cx="8229600" cy="2952174"/>
          </a:xfrm>
        </p:spPr>
        <p:txBody>
          <a:bodyPr/>
          <a:lstStyle/>
          <a:p>
            <a:pPr marL="432" indent="0">
              <a:buNone/>
            </a:pPr>
            <a:r>
              <a:rPr lang="en-IN" dirty="0"/>
              <a:t>Typical concentrations of electrolytes in </a:t>
            </a:r>
            <a:r>
              <a:rPr lang="en-IN" b="1" dirty="0"/>
              <a:t>blood plasma</a:t>
            </a:r>
          </a:p>
          <a:p>
            <a:r>
              <a:rPr lang="en-IN" dirty="0"/>
              <a:t>have a charge balance; the total number of positive charges is equal to the total number of negative charges</a:t>
            </a:r>
          </a:p>
          <a:p>
            <a:r>
              <a:rPr lang="en-IN" dirty="0"/>
              <a:t>varies as a result of the nutritional, electrolyte, and fluid needs of the patient</a:t>
            </a:r>
          </a:p>
        </p:txBody>
      </p:sp>
    </p:spTree>
    <p:extLst>
      <p:ext uri="{BB962C8B-B14F-4D97-AF65-F5344CB8AC3E}">
        <p14:creationId xmlns:p14="http://schemas.microsoft.com/office/powerpoint/2010/main" val="3229703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43FB-C3BB-4508-8A0D-525F8C322891}"/>
              </a:ext>
            </a:extLst>
          </p:cNvPr>
          <p:cNvSpPr>
            <a:spLocks noGrp="1"/>
          </p:cNvSpPr>
          <p:nvPr>
            <p:ph type="title"/>
          </p:nvPr>
        </p:nvSpPr>
        <p:spPr/>
        <p:txBody>
          <a:bodyPr/>
          <a:lstStyle/>
          <a:p>
            <a:r>
              <a:rPr lang="en-IN" dirty="0"/>
              <a:t>Electrolytes in 4  Solutions</a:t>
            </a:r>
          </a:p>
        </p:txBody>
      </p:sp>
      <p:graphicFrame>
        <p:nvGraphicFramePr>
          <p:cNvPr id="4" name="Object 3">
            <a:extLst>
              <a:ext uri="{FF2B5EF4-FFF2-40B4-BE49-F238E27FC236}">
                <a16:creationId xmlns:a16="http://schemas.microsoft.com/office/drawing/2014/main" id="{B02A53D9-1C92-499B-93E1-C4FE5EDDF922}"/>
              </a:ext>
              <a:ext uri="{C183D7F6-B498-43B3-948B-1728B52AA6E4}">
                <adec:decorative xmlns:adec="http://schemas.microsoft.com/office/drawing/2017/decorative" val="1"/>
              </a:ext>
            </a:extLst>
          </p:cNvPr>
          <p:cNvGraphicFramePr>
            <a:graphicFrameLocks noChangeAspect="1"/>
          </p:cNvGraphicFramePr>
          <p:nvPr>
            <p:extLst/>
          </p:nvPr>
        </p:nvGraphicFramePr>
        <p:xfrm>
          <a:off x="3682226" y="868276"/>
          <a:ext cx="469900" cy="381000"/>
        </p:xfrm>
        <a:graphic>
          <a:graphicData uri="http://schemas.openxmlformats.org/presentationml/2006/ole">
            <mc:AlternateContent xmlns:mc="http://schemas.openxmlformats.org/markup-compatibility/2006">
              <mc:Choice xmlns:v="urn:schemas-microsoft-com:vml" Requires="v">
                <p:oleObj spid="_x0000_s27664" name="Equation" r:id="rId3" imgW="469800" imgH="380880" progId="Equation.DSMT4">
                  <p:embed/>
                </p:oleObj>
              </mc:Choice>
              <mc:Fallback>
                <p:oleObj name="Equation" r:id="rId3" imgW="469800" imgH="380880" progId="Equation.DSMT4">
                  <p:embed/>
                  <p:pic>
                    <p:nvPicPr>
                      <p:cNvPr id="4" name="Object 3">
                        <a:extLst>
                          <a:ext uri="{FF2B5EF4-FFF2-40B4-BE49-F238E27FC236}">
                            <a16:creationId xmlns:a16="http://schemas.microsoft.com/office/drawing/2014/main" id="{B02A53D9-1C92-499B-93E1-C4FE5EDDF922}"/>
                          </a:ext>
                          <a:ext uri="{C183D7F6-B498-43B3-948B-1728B52AA6E4}">
                            <adec:decorative xmlns:adec="http://schemas.microsoft.com/office/drawing/2017/decorative" val="1"/>
                          </a:ext>
                        </a:extLst>
                      </p:cNvPr>
                      <p:cNvPicPr/>
                      <p:nvPr/>
                    </p:nvPicPr>
                    <p:blipFill>
                      <a:blip r:embed="rId4"/>
                      <a:stretch>
                        <a:fillRect/>
                      </a:stretch>
                    </p:blipFill>
                    <p:spPr>
                      <a:xfrm>
                        <a:off x="3682226" y="868276"/>
                        <a:ext cx="469900" cy="3810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0171688C-F73C-4A75-A263-2C3F65B17CDF}"/>
              </a:ext>
            </a:extLst>
          </p:cNvPr>
          <p:cNvSpPr>
            <a:spLocks noGrp="1"/>
          </p:cNvSpPr>
          <p:nvPr>
            <p:ph sz="quarter" idx="14"/>
          </p:nvPr>
        </p:nvSpPr>
        <p:spPr>
          <a:xfrm>
            <a:off x="457199" y="1555200"/>
            <a:ext cx="8229600" cy="812443"/>
          </a:xfrm>
        </p:spPr>
        <p:txBody>
          <a:bodyPr/>
          <a:lstStyle/>
          <a:p>
            <a:pPr marL="432" indent="0">
              <a:buNone/>
            </a:pPr>
            <a:r>
              <a:rPr lang="en-IN" sz="1800" b="1" dirty="0"/>
              <a:t>Table 9.7</a:t>
            </a:r>
            <a:r>
              <a:rPr lang="en-IN" sz="1800" dirty="0"/>
              <a:t> Solubility Rules for Ionic Compounds in Water</a:t>
            </a:r>
          </a:p>
          <a:p>
            <a:pPr marL="432" indent="0">
              <a:buNone/>
            </a:pPr>
            <a:r>
              <a:rPr lang="en-IN" sz="1800" b="1" dirty="0"/>
              <a:t>An ionic compound is soluble in water if it contains one of the following:</a:t>
            </a:r>
          </a:p>
        </p:txBody>
      </p:sp>
      <p:graphicFrame>
        <p:nvGraphicFramePr>
          <p:cNvPr id="10" name="Content Placeholder 9"/>
          <p:cNvGraphicFramePr>
            <a:graphicFrameLocks noGrp="1"/>
          </p:cNvGraphicFramePr>
          <p:nvPr>
            <p:ph sz="quarter" idx="15"/>
            <p:extLst/>
          </p:nvPr>
        </p:nvGraphicFramePr>
        <p:xfrm>
          <a:off x="454023" y="2542521"/>
          <a:ext cx="8232776" cy="2490622"/>
        </p:xfrm>
        <a:graphic>
          <a:graphicData uri="http://schemas.openxmlformats.org/drawingml/2006/table">
            <a:tbl>
              <a:tblPr firstRow="1" bandRow="1">
                <a:tableStyleId>{40F9630F-82C1-40B7-BC3A-925EFCFF5E92}</a:tableStyleId>
              </a:tblPr>
              <a:tblGrid>
                <a:gridCol w="2095213">
                  <a:extLst>
                    <a:ext uri="{9D8B030D-6E8A-4147-A177-3AD203B41FA5}">
                      <a16:colId xmlns:a16="http://schemas.microsoft.com/office/drawing/2014/main" val="373098731"/>
                    </a:ext>
                  </a:extLst>
                </a:gridCol>
                <a:gridCol w="6137563">
                  <a:extLst>
                    <a:ext uri="{9D8B030D-6E8A-4147-A177-3AD203B41FA5}">
                      <a16:colId xmlns:a16="http://schemas.microsoft.com/office/drawing/2014/main" val="3904825995"/>
                    </a:ext>
                  </a:extLst>
                </a:gridCol>
              </a:tblGrid>
              <a:tr h="671733">
                <a:tc>
                  <a:txBody>
                    <a:bodyPr/>
                    <a:lstStyle/>
                    <a:p>
                      <a:r>
                        <a:rPr lang="en-IN" sz="1800" dirty="0">
                          <a:solidFill>
                            <a:schemeClr val="tx1"/>
                          </a:solidFill>
                          <a:latin typeface="+mn-lt"/>
                        </a:rPr>
                        <a:t>Positive 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sz="100" dirty="0">
                          <a:solidFill>
                            <a:schemeClr val="tx1"/>
                          </a:solidFill>
                          <a:latin typeface="+mn-lt"/>
                        </a:rPr>
                        <a:t>L </a:t>
                      </a:r>
                      <a:r>
                        <a:rPr lang="en-IN" sz="100" dirty="0" err="1">
                          <a:solidFill>
                            <a:schemeClr val="tx1"/>
                          </a:solidFill>
                          <a:latin typeface="+mn-lt"/>
                        </a:rPr>
                        <a:t>i</a:t>
                      </a:r>
                      <a:r>
                        <a:rPr lang="en-IN" sz="100" dirty="0">
                          <a:solidFill>
                            <a:schemeClr val="tx1"/>
                          </a:solidFill>
                          <a:latin typeface="+mn-lt"/>
                        </a:rPr>
                        <a:t> super plus, N a super plus, K super plus, R b super plus, C s super plus, N H sub 4 super plus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5352617"/>
                  </a:ext>
                </a:extLst>
              </a:tr>
              <a:tr h="1818889">
                <a:tc>
                  <a:txBody>
                    <a:bodyPr/>
                    <a:lstStyle/>
                    <a:p>
                      <a:r>
                        <a:rPr lang="en-IN" sz="1800" b="1" dirty="0">
                          <a:solidFill>
                            <a:schemeClr val="tx1"/>
                          </a:solidFill>
                          <a:latin typeface="+mn-lt"/>
                        </a:rPr>
                        <a:t>Negative 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sz="100" dirty="0">
                          <a:solidFill>
                            <a:schemeClr val="tx1"/>
                          </a:solidFill>
                          <a:latin typeface="+mn-lt"/>
                        </a:rPr>
                        <a:t>N O sub 3 super minus, C sub 2 H sub 3 O sub 2 super minus C l super minus, B r super minus, I super minus </a:t>
                      </a:r>
                      <a:endParaRPr lang="en-IN" sz="1800" dirty="0">
                        <a:solidFill>
                          <a:schemeClr val="tx1"/>
                        </a:solidFill>
                        <a:latin typeface="+mn-lt"/>
                      </a:endParaRPr>
                    </a:p>
                    <a:p>
                      <a:endParaRPr lang="en-IN" sz="1800" dirty="0">
                        <a:solidFill>
                          <a:schemeClr val="tx1"/>
                        </a:solidFill>
                        <a:latin typeface="+mn-lt"/>
                      </a:endParaRPr>
                    </a:p>
                    <a:p>
                      <a:pPr marL="1152000"/>
                      <a:endParaRPr lang="en-IN" sz="1800" dirty="0">
                        <a:solidFill>
                          <a:schemeClr val="tx1"/>
                        </a:solidFill>
                        <a:latin typeface="+mn-lt"/>
                      </a:endParaRPr>
                    </a:p>
                    <a:p>
                      <a:pPr marL="1152000"/>
                      <a:r>
                        <a:rPr lang="en-IN" sz="1800" dirty="0">
                          <a:solidFill>
                            <a:schemeClr val="tx1"/>
                          </a:solidFill>
                          <a:latin typeface="+mn-lt"/>
                        </a:rPr>
                        <a:t>except when combined with </a:t>
                      </a:r>
                      <a:r>
                        <a:rPr lang="en-IN" sz="100" dirty="0">
                          <a:solidFill>
                            <a:schemeClr val="tx1"/>
                          </a:solidFill>
                          <a:latin typeface="+mn-lt"/>
                        </a:rPr>
                        <a:t>A g superscript plus, P b superscript 2 plus, or H g 2 superscript 2 plus. S O 4 superscript 2 minus</a:t>
                      </a:r>
                      <a:r>
                        <a:rPr lang="en-IN" sz="1800" dirty="0">
                          <a:solidFill>
                            <a:schemeClr val="tx1"/>
                          </a:solidFill>
                          <a:latin typeface="+mn-lt"/>
                        </a:rPr>
                        <a:t> </a:t>
                      </a:r>
                    </a:p>
                    <a:p>
                      <a:pPr marL="936000"/>
                      <a:r>
                        <a:rPr lang="en-IN" sz="1800" dirty="0">
                          <a:solidFill>
                            <a:schemeClr val="tx1"/>
                          </a:solidFill>
                          <a:latin typeface="+mn-lt"/>
                        </a:rPr>
                        <a:t>except when combined with</a:t>
                      </a:r>
                    </a:p>
                    <a:p>
                      <a:pPr marL="936000"/>
                      <a:r>
                        <a:rPr lang="en-IN" sz="1800" dirty="0">
                          <a:solidFill>
                            <a:schemeClr val="tx1"/>
                          </a:solidFill>
                          <a:latin typeface="+mn-lt"/>
                        </a:rPr>
                        <a:t> </a:t>
                      </a:r>
                      <a:r>
                        <a:rPr lang="en-IN" sz="100" dirty="0">
                          <a:solidFill>
                            <a:schemeClr val="tx1"/>
                          </a:solidFill>
                          <a:latin typeface="+mn-lt"/>
                        </a:rPr>
                        <a:t>B a superscript 2 plus, P b superscript 2 plus, C a superscript 2 plus, S r superscript 2 plus, or H g 2 superscript 2 plus.</a:t>
                      </a:r>
                      <a:endParaRPr lang="en-IN" sz="1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0142046"/>
                  </a:ext>
                </a:extLst>
              </a:tr>
            </a:tbl>
          </a:graphicData>
        </a:graphic>
      </p:graphicFrame>
      <p:graphicFrame>
        <p:nvGraphicFramePr>
          <p:cNvPr id="18" name="Object 17">
            <a:extLst>
              <a:ext uri="{FF2B5EF4-FFF2-40B4-BE49-F238E27FC236}">
                <a16:creationId xmlns:a16="http://schemas.microsoft.com/office/drawing/2014/main" id="{78838B0C-9BDC-4D3C-B530-215F2CC87EAB}"/>
              </a:ext>
              <a:ext uri="{C183D7F6-B498-43B3-948B-1728B52AA6E4}">
                <adec:decorative xmlns:adec="http://schemas.microsoft.com/office/drawing/2017/decorative" val="1"/>
              </a:ext>
            </a:extLst>
          </p:cNvPr>
          <p:cNvGraphicFramePr>
            <a:graphicFrameLocks noChangeAspect="1"/>
          </p:cNvGraphicFramePr>
          <p:nvPr>
            <p:extLst/>
          </p:nvPr>
        </p:nvGraphicFramePr>
        <p:xfrm>
          <a:off x="2656178" y="2588293"/>
          <a:ext cx="2768600" cy="342900"/>
        </p:xfrm>
        <a:graphic>
          <a:graphicData uri="http://schemas.openxmlformats.org/presentationml/2006/ole">
            <mc:AlternateContent xmlns:mc="http://schemas.openxmlformats.org/markup-compatibility/2006">
              <mc:Choice xmlns:v="urn:schemas-microsoft-com:vml" Requires="v">
                <p:oleObj spid="_x0000_s27665" name="Equation" r:id="rId5" imgW="2768400" imgH="342720" progId="Equation.DSMT4">
                  <p:embed/>
                </p:oleObj>
              </mc:Choice>
              <mc:Fallback>
                <p:oleObj name="Equation" r:id="rId5" imgW="2768400" imgH="342720" progId="Equation.DSMT4">
                  <p:embed/>
                  <p:pic>
                    <p:nvPicPr>
                      <p:cNvPr id="18" name="Object 17">
                        <a:extLst>
                          <a:ext uri="{FF2B5EF4-FFF2-40B4-BE49-F238E27FC236}">
                            <a16:creationId xmlns:a16="http://schemas.microsoft.com/office/drawing/2014/main" id="{78838B0C-9BDC-4D3C-B530-215F2CC87EAB}"/>
                          </a:ext>
                          <a:ext uri="{C183D7F6-B498-43B3-948B-1728B52AA6E4}">
                            <adec:decorative xmlns:adec="http://schemas.microsoft.com/office/drawing/2017/decorative" val="1"/>
                          </a:ext>
                        </a:extLst>
                      </p:cNvPr>
                      <p:cNvPicPr/>
                      <p:nvPr/>
                    </p:nvPicPr>
                    <p:blipFill>
                      <a:blip r:embed="rId6"/>
                      <a:stretch>
                        <a:fillRect/>
                      </a:stretch>
                    </p:blipFill>
                    <p:spPr>
                      <a:xfrm>
                        <a:off x="2656178" y="2588293"/>
                        <a:ext cx="2768600" cy="342900"/>
                      </a:xfrm>
                      <a:prstGeom prst="rect">
                        <a:avLst/>
                      </a:prstGeom>
                      <a:solidFill>
                        <a:schemeClr val="bg1"/>
                      </a:solidFill>
                    </p:spPr>
                  </p:pic>
                </p:oleObj>
              </mc:Fallback>
            </mc:AlternateContent>
          </a:graphicData>
        </a:graphic>
      </p:graphicFrame>
      <p:graphicFrame>
        <p:nvGraphicFramePr>
          <p:cNvPr id="19" name="Object 18">
            <a:extLst>
              <a:ext uri="{FF2B5EF4-FFF2-40B4-BE49-F238E27FC236}">
                <a16:creationId xmlns:a16="http://schemas.microsoft.com/office/drawing/2014/main" id="{2A7AC881-009F-443A-8D20-9C245C927505}"/>
              </a:ext>
              <a:ext uri="{C183D7F6-B498-43B3-948B-1728B52AA6E4}">
                <adec:decorative xmlns:adec="http://schemas.microsoft.com/office/drawing/2017/decorative" val="1"/>
              </a:ext>
            </a:extLst>
          </p:cNvPr>
          <p:cNvGraphicFramePr>
            <a:graphicFrameLocks noChangeAspect="1"/>
          </p:cNvGraphicFramePr>
          <p:nvPr>
            <p:extLst/>
          </p:nvPr>
        </p:nvGraphicFramePr>
        <p:xfrm>
          <a:off x="2656178" y="3249131"/>
          <a:ext cx="1574800" cy="368300"/>
        </p:xfrm>
        <a:graphic>
          <a:graphicData uri="http://schemas.openxmlformats.org/presentationml/2006/ole">
            <mc:AlternateContent xmlns:mc="http://schemas.openxmlformats.org/markup-compatibility/2006">
              <mc:Choice xmlns:v="urn:schemas-microsoft-com:vml" Requires="v">
                <p:oleObj spid="_x0000_s27666" name="Equation" r:id="rId7" imgW="1574640" imgH="368280" progId="Equation.DSMT4">
                  <p:embed/>
                </p:oleObj>
              </mc:Choice>
              <mc:Fallback>
                <p:oleObj name="Equation" r:id="rId7" imgW="1574640" imgH="368280" progId="Equation.DSMT4">
                  <p:embed/>
                  <p:pic>
                    <p:nvPicPr>
                      <p:cNvPr id="19" name="Object 18">
                        <a:extLst>
                          <a:ext uri="{FF2B5EF4-FFF2-40B4-BE49-F238E27FC236}">
                            <a16:creationId xmlns:a16="http://schemas.microsoft.com/office/drawing/2014/main" id="{2A7AC881-009F-443A-8D20-9C245C927505}"/>
                          </a:ext>
                          <a:ext uri="{C183D7F6-B498-43B3-948B-1728B52AA6E4}">
                            <adec:decorative xmlns:adec="http://schemas.microsoft.com/office/drawing/2017/decorative" val="1"/>
                          </a:ext>
                        </a:extLst>
                      </p:cNvPr>
                      <p:cNvPicPr/>
                      <p:nvPr/>
                    </p:nvPicPr>
                    <p:blipFill>
                      <a:blip r:embed="rId8"/>
                      <a:stretch>
                        <a:fillRect/>
                      </a:stretch>
                    </p:blipFill>
                    <p:spPr>
                      <a:xfrm>
                        <a:off x="2656178" y="3249131"/>
                        <a:ext cx="1574800" cy="368300"/>
                      </a:xfrm>
                      <a:prstGeom prst="rect">
                        <a:avLst/>
                      </a:prstGeom>
                      <a:solidFill>
                        <a:schemeClr val="bg1"/>
                      </a:solidFill>
                    </p:spPr>
                  </p:pic>
                </p:oleObj>
              </mc:Fallback>
            </mc:AlternateContent>
          </a:graphicData>
        </a:graphic>
      </p:graphicFrame>
      <p:graphicFrame>
        <p:nvGraphicFramePr>
          <p:cNvPr id="20" name="Object 19">
            <a:extLst>
              <a:ext uri="{FF2B5EF4-FFF2-40B4-BE49-F238E27FC236}">
                <a16:creationId xmlns:a16="http://schemas.microsoft.com/office/drawing/2014/main" id="{380BD800-0FA6-4DFB-BE72-61692A32B064}"/>
              </a:ext>
              <a:ext uri="{C183D7F6-B498-43B3-948B-1728B52AA6E4}">
                <adec:decorative xmlns:adec="http://schemas.microsoft.com/office/drawing/2017/decorative" val="1"/>
              </a:ext>
            </a:extLst>
          </p:cNvPr>
          <p:cNvGraphicFramePr>
            <a:graphicFrameLocks noChangeAspect="1"/>
          </p:cNvGraphicFramePr>
          <p:nvPr>
            <p:extLst/>
          </p:nvPr>
        </p:nvGraphicFramePr>
        <p:xfrm>
          <a:off x="2662038" y="3749399"/>
          <a:ext cx="1054100" cy="342900"/>
        </p:xfrm>
        <a:graphic>
          <a:graphicData uri="http://schemas.openxmlformats.org/presentationml/2006/ole">
            <mc:AlternateContent xmlns:mc="http://schemas.openxmlformats.org/markup-compatibility/2006">
              <mc:Choice xmlns:v="urn:schemas-microsoft-com:vml" Requires="v">
                <p:oleObj spid="_x0000_s27667" name="Equation" r:id="rId9" imgW="1054080" imgH="342720" progId="Equation.DSMT4">
                  <p:embed/>
                </p:oleObj>
              </mc:Choice>
              <mc:Fallback>
                <p:oleObj name="Equation" r:id="rId9" imgW="1054080" imgH="342720" progId="Equation.DSMT4">
                  <p:embed/>
                  <p:pic>
                    <p:nvPicPr>
                      <p:cNvPr id="20" name="Object 19">
                        <a:extLst>
                          <a:ext uri="{FF2B5EF4-FFF2-40B4-BE49-F238E27FC236}">
                            <a16:creationId xmlns:a16="http://schemas.microsoft.com/office/drawing/2014/main" id="{380BD800-0FA6-4DFB-BE72-61692A32B064}"/>
                          </a:ext>
                          <a:ext uri="{C183D7F6-B498-43B3-948B-1728B52AA6E4}">
                            <adec:decorative xmlns:adec="http://schemas.microsoft.com/office/drawing/2017/decorative" val="1"/>
                          </a:ext>
                        </a:extLst>
                      </p:cNvPr>
                      <p:cNvPicPr/>
                      <p:nvPr/>
                    </p:nvPicPr>
                    <p:blipFill>
                      <a:blip r:embed="rId10"/>
                      <a:stretch>
                        <a:fillRect/>
                      </a:stretch>
                    </p:blipFill>
                    <p:spPr>
                      <a:xfrm>
                        <a:off x="2662038" y="3749399"/>
                        <a:ext cx="1054100" cy="342900"/>
                      </a:xfrm>
                      <a:prstGeom prst="rect">
                        <a:avLst/>
                      </a:prstGeom>
                      <a:solidFill>
                        <a:schemeClr val="bg1"/>
                      </a:solidFill>
                    </p:spPr>
                  </p:pic>
                </p:oleObj>
              </mc:Fallback>
            </mc:AlternateContent>
          </a:graphicData>
        </a:graphic>
      </p:graphicFrame>
      <p:graphicFrame>
        <p:nvGraphicFramePr>
          <p:cNvPr id="6" name="Object 5">
            <a:extLst>
              <a:ext uri="{FF2B5EF4-FFF2-40B4-BE49-F238E27FC236}">
                <a16:creationId xmlns:a16="http://schemas.microsoft.com/office/drawing/2014/main" id="{09AAF407-E719-4715-AC21-A8B5F4175387}"/>
              </a:ext>
              <a:ext uri="{C183D7F6-B498-43B3-948B-1728B52AA6E4}">
                <adec:decorative xmlns:adec="http://schemas.microsoft.com/office/drawing/2017/decorative" val="1"/>
              </a:ext>
            </a:extLst>
          </p:cNvPr>
          <p:cNvGraphicFramePr>
            <a:graphicFrameLocks noChangeAspect="1"/>
          </p:cNvGraphicFramePr>
          <p:nvPr>
            <p:extLst/>
          </p:nvPr>
        </p:nvGraphicFramePr>
        <p:xfrm>
          <a:off x="6679241" y="3786012"/>
          <a:ext cx="1905000" cy="323273"/>
        </p:xfrm>
        <a:graphic>
          <a:graphicData uri="http://schemas.openxmlformats.org/presentationml/2006/ole">
            <mc:AlternateContent xmlns:mc="http://schemas.openxmlformats.org/markup-compatibility/2006">
              <mc:Choice xmlns:v="urn:schemas-microsoft-com:vml" Requires="v">
                <p:oleObj spid="_x0000_s27668" name="Equation" r:id="rId11" imgW="2095200" imgH="355320" progId="Equation.DSMT4">
                  <p:embed/>
                </p:oleObj>
              </mc:Choice>
              <mc:Fallback>
                <p:oleObj name="Equation" r:id="rId11" imgW="2095200" imgH="355320" progId="Equation.DSMT4">
                  <p:embed/>
                  <p:pic>
                    <p:nvPicPr>
                      <p:cNvPr id="6" name="Object 5">
                        <a:extLst>
                          <a:ext uri="{FF2B5EF4-FFF2-40B4-BE49-F238E27FC236}">
                            <a16:creationId xmlns:a16="http://schemas.microsoft.com/office/drawing/2014/main" id="{09AAF407-E719-4715-AC21-A8B5F4175387}"/>
                          </a:ext>
                          <a:ext uri="{C183D7F6-B498-43B3-948B-1728B52AA6E4}">
                            <adec:decorative xmlns:adec="http://schemas.microsoft.com/office/drawing/2017/decorative" val="1"/>
                          </a:ext>
                        </a:extLst>
                      </p:cNvPr>
                      <p:cNvPicPr/>
                      <p:nvPr/>
                    </p:nvPicPr>
                    <p:blipFill>
                      <a:blip r:embed="rId12"/>
                      <a:stretch>
                        <a:fillRect/>
                      </a:stretch>
                    </p:blipFill>
                    <p:spPr>
                      <a:xfrm>
                        <a:off x="6679241" y="3786012"/>
                        <a:ext cx="1905000" cy="323273"/>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F9280527-7464-46FA-A92B-9E99B6AA788A}"/>
              </a:ext>
              <a:ext uri="{C183D7F6-B498-43B3-948B-1728B52AA6E4}">
                <adec:decorative xmlns:adec="http://schemas.microsoft.com/office/drawing/2017/decorative" val="1"/>
              </a:ext>
            </a:extLst>
          </p:cNvPr>
          <p:cNvGraphicFramePr>
            <a:graphicFrameLocks noChangeAspect="1"/>
          </p:cNvGraphicFramePr>
          <p:nvPr>
            <p:extLst/>
          </p:nvPr>
        </p:nvGraphicFramePr>
        <p:xfrm>
          <a:off x="2662038" y="4060279"/>
          <a:ext cx="673100" cy="355600"/>
        </p:xfrm>
        <a:graphic>
          <a:graphicData uri="http://schemas.openxmlformats.org/presentationml/2006/ole">
            <mc:AlternateContent xmlns:mc="http://schemas.openxmlformats.org/markup-compatibility/2006">
              <mc:Choice xmlns:v="urn:schemas-microsoft-com:vml" Requires="v">
                <p:oleObj spid="_x0000_s27669" name="Equation" r:id="rId13" imgW="672840" imgH="355320" progId="Equation.DSMT4">
                  <p:embed/>
                </p:oleObj>
              </mc:Choice>
              <mc:Fallback>
                <p:oleObj name="Equation" r:id="rId13" imgW="672840" imgH="355320" progId="Equation.DSMT4">
                  <p:embed/>
                  <p:pic>
                    <p:nvPicPr>
                      <p:cNvPr id="7" name="Object 6">
                        <a:extLst>
                          <a:ext uri="{FF2B5EF4-FFF2-40B4-BE49-F238E27FC236}">
                            <a16:creationId xmlns:a16="http://schemas.microsoft.com/office/drawing/2014/main" id="{F9280527-7464-46FA-A92B-9E99B6AA788A}"/>
                          </a:ext>
                          <a:ext uri="{C183D7F6-B498-43B3-948B-1728B52AA6E4}">
                            <adec:decorative xmlns:adec="http://schemas.microsoft.com/office/drawing/2017/decorative" val="1"/>
                          </a:ext>
                        </a:extLst>
                      </p:cNvPr>
                      <p:cNvPicPr/>
                      <p:nvPr/>
                    </p:nvPicPr>
                    <p:blipFill>
                      <a:blip r:embed="rId14"/>
                      <a:stretch>
                        <a:fillRect/>
                      </a:stretch>
                    </p:blipFill>
                    <p:spPr>
                      <a:xfrm>
                        <a:off x="2662038" y="4060279"/>
                        <a:ext cx="673100" cy="3556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22887553-8140-45A0-9AA7-566BC6000B0D}"/>
              </a:ext>
              <a:ext uri="{C183D7F6-B498-43B3-948B-1728B52AA6E4}">
                <adec:decorative xmlns:adec="http://schemas.microsoft.com/office/drawing/2017/decorative" val="1"/>
              </a:ext>
            </a:extLst>
          </p:cNvPr>
          <p:cNvGraphicFramePr>
            <a:graphicFrameLocks noChangeAspect="1"/>
          </p:cNvGraphicFramePr>
          <p:nvPr>
            <p:extLst/>
          </p:nvPr>
        </p:nvGraphicFramePr>
        <p:xfrm>
          <a:off x="2645709" y="4493635"/>
          <a:ext cx="3454400" cy="355600"/>
        </p:xfrm>
        <a:graphic>
          <a:graphicData uri="http://schemas.openxmlformats.org/presentationml/2006/ole">
            <mc:AlternateContent xmlns:mc="http://schemas.openxmlformats.org/markup-compatibility/2006">
              <mc:Choice xmlns:v="urn:schemas-microsoft-com:vml" Requires="v">
                <p:oleObj spid="_x0000_s27670" name="Equation" r:id="rId15" imgW="3454200" imgH="355320" progId="Equation.DSMT4">
                  <p:embed/>
                </p:oleObj>
              </mc:Choice>
              <mc:Fallback>
                <p:oleObj name="Equation" r:id="rId15" imgW="3454200" imgH="355320" progId="Equation.DSMT4">
                  <p:embed/>
                  <p:pic>
                    <p:nvPicPr>
                      <p:cNvPr id="8" name="Object 7">
                        <a:extLst>
                          <a:ext uri="{FF2B5EF4-FFF2-40B4-BE49-F238E27FC236}">
                            <a16:creationId xmlns:a16="http://schemas.microsoft.com/office/drawing/2014/main" id="{22887553-8140-45A0-9AA7-566BC6000B0D}"/>
                          </a:ext>
                          <a:ext uri="{C183D7F6-B498-43B3-948B-1728B52AA6E4}">
                            <adec:decorative xmlns:adec="http://schemas.microsoft.com/office/drawing/2017/decorative" val="1"/>
                          </a:ext>
                        </a:extLst>
                      </p:cNvPr>
                      <p:cNvPicPr/>
                      <p:nvPr/>
                    </p:nvPicPr>
                    <p:blipFill>
                      <a:blip r:embed="rId16"/>
                      <a:stretch>
                        <a:fillRect/>
                      </a:stretch>
                    </p:blipFill>
                    <p:spPr>
                      <a:xfrm>
                        <a:off x="2645709" y="4493635"/>
                        <a:ext cx="3454400" cy="355600"/>
                      </a:xfrm>
                      <a:prstGeom prst="rect">
                        <a:avLst/>
                      </a:prstGeom>
                      <a:solidFill>
                        <a:schemeClr val="bg1"/>
                      </a:solidFill>
                    </p:spPr>
                  </p:pic>
                </p:oleObj>
              </mc:Fallback>
            </mc:AlternateContent>
          </a:graphicData>
        </a:graphic>
      </p:graphicFrame>
      <p:sp>
        <p:nvSpPr>
          <p:cNvPr id="9" name="Content Placeholder 8">
            <a:extLst>
              <a:ext uri="{FF2B5EF4-FFF2-40B4-BE49-F238E27FC236}">
                <a16:creationId xmlns:a16="http://schemas.microsoft.com/office/drawing/2014/main" id="{D05873C5-D70A-450F-A985-AE5618576CE7}"/>
              </a:ext>
            </a:extLst>
          </p:cNvPr>
          <p:cNvSpPr>
            <a:spLocks noGrp="1"/>
          </p:cNvSpPr>
          <p:nvPr>
            <p:ph sz="quarter" idx="16"/>
          </p:nvPr>
        </p:nvSpPr>
        <p:spPr>
          <a:xfrm>
            <a:off x="457200" y="5286523"/>
            <a:ext cx="8229600" cy="676464"/>
          </a:xfrm>
          <a:noFill/>
          <a:ln>
            <a:noFill/>
          </a:ln>
        </p:spPr>
        <p:txBody>
          <a:bodyPr lIns="0" tIns="0" rIns="0" bIns="0" anchor="t" anchorCtr="0"/>
          <a:lstStyle/>
          <a:p>
            <a:pPr marL="432" indent="0">
              <a:buNone/>
            </a:pPr>
            <a:r>
              <a:rPr lang="en-IN" b="1" dirty="0"/>
              <a:t>Ionic compounds that do not contain at least one of these ions are usually insoluble.</a:t>
            </a:r>
          </a:p>
        </p:txBody>
      </p:sp>
    </p:spTree>
    <p:extLst>
      <p:ext uri="{BB962C8B-B14F-4D97-AF65-F5344CB8AC3E}">
        <p14:creationId xmlns:p14="http://schemas.microsoft.com/office/powerpoint/2010/main" val="125807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32B9-59C3-4ADF-93D2-746A602F4F3C}"/>
              </a:ext>
            </a:extLst>
          </p:cNvPr>
          <p:cNvSpPr>
            <a:spLocks noGrp="1"/>
          </p:cNvSpPr>
          <p:nvPr>
            <p:ph type="title"/>
          </p:nvPr>
        </p:nvSpPr>
        <p:spPr/>
        <p:txBody>
          <a:bodyPr/>
          <a:lstStyle/>
          <a:p>
            <a:r>
              <a:rPr lang="en-IN" dirty="0"/>
              <a:t>Learning Check 4</a:t>
            </a:r>
          </a:p>
        </p:txBody>
      </p:sp>
      <p:sp>
        <p:nvSpPr>
          <p:cNvPr id="4" name="Content Placeholder 3">
            <a:extLst>
              <a:ext uri="{FF2B5EF4-FFF2-40B4-BE49-F238E27FC236}">
                <a16:creationId xmlns:a16="http://schemas.microsoft.com/office/drawing/2014/main" id="{69E8FDB9-1E0C-4E72-9C08-2CB8693E3679}"/>
              </a:ext>
            </a:extLst>
          </p:cNvPr>
          <p:cNvSpPr>
            <a:spLocks noGrp="1"/>
          </p:cNvSpPr>
          <p:nvPr>
            <p:ph sz="quarter" idx="14"/>
          </p:nvPr>
        </p:nvSpPr>
        <p:spPr>
          <a:xfrm>
            <a:off x="457199" y="1555200"/>
            <a:ext cx="2052000" cy="414000"/>
          </a:xfrm>
        </p:spPr>
        <p:txBody>
          <a:bodyPr/>
          <a:lstStyle/>
          <a:p>
            <a:pPr marL="432" indent="0">
              <a:buNone/>
            </a:pPr>
            <a:r>
              <a:rPr lang="en-IN" sz="2400" dirty="0">
                <a:solidFill>
                  <a:srgbClr val="007FA3"/>
                </a:solidFill>
              </a:rPr>
              <a:t>1.</a:t>
            </a:r>
            <a:r>
              <a:rPr lang="en-IN" sz="2400" dirty="0"/>
              <a:t> In 1 mole of</a:t>
            </a:r>
          </a:p>
        </p:txBody>
      </p:sp>
      <p:graphicFrame>
        <p:nvGraphicFramePr>
          <p:cNvPr id="23" name="Object 22" descr="F e 3 plus,">
            <a:extLst>
              <a:ext uri="{FF2B5EF4-FFF2-40B4-BE49-F238E27FC236}">
                <a16:creationId xmlns:a16="http://schemas.microsoft.com/office/drawing/2014/main" id="{E951789C-35C3-481C-8BC9-E66FC4FF96A5}"/>
              </a:ext>
            </a:extLst>
          </p:cNvPr>
          <p:cNvGraphicFramePr>
            <a:graphicFrameLocks noChangeAspect="1"/>
          </p:cNvGraphicFramePr>
          <p:nvPr>
            <p:extLst/>
          </p:nvPr>
        </p:nvGraphicFramePr>
        <p:xfrm>
          <a:off x="2603492" y="1530962"/>
          <a:ext cx="736600" cy="419100"/>
        </p:xfrm>
        <a:graphic>
          <a:graphicData uri="http://schemas.openxmlformats.org/presentationml/2006/ole">
            <mc:AlternateContent xmlns:mc="http://schemas.openxmlformats.org/markup-compatibility/2006">
              <mc:Choice xmlns:v="urn:schemas-microsoft-com:vml" Requires="v">
                <p:oleObj spid="_x0000_s28682" name="Equation" r:id="rId3" imgW="736560" imgH="419040" progId="Equation.DSMT4">
                  <p:embed/>
                </p:oleObj>
              </mc:Choice>
              <mc:Fallback>
                <p:oleObj name="Equation" r:id="rId3" imgW="736560" imgH="419040" progId="Equation.DSMT4">
                  <p:embed/>
                  <p:pic>
                    <p:nvPicPr>
                      <p:cNvPr id="23" name="Object 22" descr="F e 3 plus,">
                        <a:extLst>
                          <a:ext uri="{FF2B5EF4-FFF2-40B4-BE49-F238E27FC236}">
                            <a16:creationId xmlns:a16="http://schemas.microsoft.com/office/drawing/2014/main" id="{E951789C-35C3-481C-8BC9-E66FC4FF96A5}"/>
                          </a:ext>
                        </a:extLst>
                      </p:cNvPr>
                      <p:cNvPicPr/>
                      <p:nvPr/>
                    </p:nvPicPr>
                    <p:blipFill>
                      <a:blip r:embed="rId4"/>
                      <a:stretch>
                        <a:fillRect/>
                      </a:stretch>
                    </p:blipFill>
                    <p:spPr>
                      <a:xfrm>
                        <a:off x="2603492" y="1530962"/>
                        <a:ext cx="736600" cy="419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E79DF3D-5627-4EAC-A971-8319914F8FE6}"/>
              </a:ext>
            </a:extLst>
          </p:cNvPr>
          <p:cNvSpPr>
            <a:spLocks noGrp="1"/>
          </p:cNvSpPr>
          <p:nvPr>
            <p:ph sz="quarter" idx="15"/>
          </p:nvPr>
        </p:nvSpPr>
        <p:spPr>
          <a:xfrm>
            <a:off x="3434385" y="1555200"/>
            <a:ext cx="5252029" cy="414000"/>
          </a:xfrm>
        </p:spPr>
        <p:txBody>
          <a:bodyPr/>
          <a:lstStyle/>
          <a:p>
            <a:pPr marL="432" indent="0">
              <a:buNone/>
            </a:pPr>
            <a:r>
              <a:rPr lang="en-IN" sz="2400" dirty="0">
                <a:solidFill>
                  <a:schemeClr val="tx1"/>
                </a:solidFill>
              </a:rPr>
              <a:t>there are</a:t>
            </a:r>
          </a:p>
        </p:txBody>
      </p:sp>
      <p:sp>
        <p:nvSpPr>
          <p:cNvPr id="3" name="Content Placeholder 2">
            <a:extLst>
              <a:ext uri="{FF2B5EF4-FFF2-40B4-BE49-F238E27FC236}">
                <a16:creationId xmlns:a16="http://schemas.microsoft.com/office/drawing/2014/main" id="{8E17120D-7D51-4136-9686-BD51524E6D2F}"/>
              </a:ext>
            </a:extLst>
          </p:cNvPr>
          <p:cNvSpPr>
            <a:spLocks noGrp="1"/>
          </p:cNvSpPr>
          <p:nvPr>
            <p:ph sz="quarter" idx="16"/>
          </p:nvPr>
        </p:nvSpPr>
        <p:spPr>
          <a:xfrm>
            <a:off x="457200" y="2160000"/>
            <a:ext cx="1800000" cy="414000"/>
          </a:xfrm>
        </p:spPr>
        <p:txBody>
          <a:bodyPr/>
          <a:lstStyle/>
          <a:p>
            <a:pPr marL="360000" indent="0">
              <a:buNone/>
            </a:pPr>
            <a:r>
              <a:rPr lang="en-IN" sz="2400" dirty="0">
                <a:solidFill>
                  <a:srgbClr val="007FA3"/>
                </a:solidFill>
              </a:rPr>
              <a:t>A.</a:t>
            </a:r>
            <a:r>
              <a:rPr lang="en-IN" sz="2400" dirty="0"/>
              <a:t> 1 Eq</a:t>
            </a:r>
            <a:r>
              <a:rPr lang="en-IN" sz="100" dirty="0"/>
              <a:t>uivalent</a:t>
            </a:r>
          </a:p>
        </p:txBody>
      </p:sp>
      <p:sp>
        <p:nvSpPr>
          <p:cNvPr id="6" name="Content Placeholder 5">
            <a:extLst>
              <a:ext uri="{FF2B5EF4-FFF2-40B4-BE49-F238E27FC236}">
                <a16:creationId xmlns:a16="http://schemas.microsoft.com/office/drawing/2014/main" id="{A782AB93-4A80-4E0A-B878-1AF56CE2E959}"/>
              </a:ext>
            </a:extLst>
          </p:cNvPr>
          <p:cNvSpPr>
            <a:spLocks noGrp="1"/>
          </p:cNvSpPr>
          <p:nvPr>
            <p:ph sz="quarter" idx="17"/>
          </p:nvPr>
        </p:nvSpPr>
        <p:spPr>
          <a:xfrm>
            <a:off x="3672000" y="2160000"/>
            <a:ext cx="1800000" cy="380107"/>
          </a:xfrm>
        </p:spPr>
        <p:txBody>
          <a:bodyPr/>
          <a:lstStyle/>
          <a:p>
            <a:pPr marL="432" indent="0">
              <a:buNone/>
            </a:pPr>
            <a:r>
              <a:rPr lang="en-US" sz="2400" dirty="0">
                <a:solidFill>
                  <a:srgbClr val="007FA3"/>
                </a:solidFill>
              </a:rPr>
              <a:t>B.</a:t>
            </a:r>
            <a:r>
              <a:rPr lang="en-US" sz="2400" dirty="0">
                <a:solidFill>
                  <a:schemeClr val="tx1"/>
                </a:solidFill>
              </a:rPr>
              <a:t> 2 Eq</a:t>
            </a:r>
            <a:r>
              <a:rPr lang="en-US" sz="100" dirty="0">
                <a:solidFill>
                  <a:schemeClr val="tx1"/>
                </a:solidFill>
              </a:rPr>
              <a:t>uivalent</a:t>
            </a:r>
            <a:endParaRPr lang="en-IN" sz="100" dirty="0">
              <a:solidFill>
                <a:schemeClr val="tx1"/>
              </a:solidFill>
            </a:endParaRPr>
          </a:p>
        </p:txBody>
      </p:sp>
      <p:sp>
        <p:nvSpPr>
          <p:cNvPr id="7" name="Content Placeholder 6">
            <a:extLst>
              <a:ext uri="{FF2B5EF4-FFF2-40B4-BE49-F238E27FC236}">
                <a16:creationId xmlns:a16="http://schemas.microsoft.com/office/drawing/2014/main" id="{7A13B0FC-3904-46D7-A10F-2B78F81C651E}"/>
              </a:ext>
            </a:extLst>
          </p:cNvPr>
          <p:cNvSpPr>
            <a:spLocks noGrp="1"/>
          </p:cNvSpPr>
          <p:nvPr>
            <p:ph sz="quarter" idx="18"/>
          </p:nvPr>
        </p:nvSpPr>
        <p:spPr>
          <a:xfrm>
            <a:off x="6479999" y="2126107"/>
            <a:ext cx="2213537" cy="414000"/>
          </a:xfrm>
        </p:spPr>
        <p:txBody>
          <a:bodyPr/>
          <a:lstStyle/>
          <a:p>
            <a:pPr marL="432" indent="0">
              <a:buNone/>
            </a:pPr>
            <a:r>
              <a:rPr lang="en-US" sz="2400" dirty="0">
                <a:solidFill>
                  <a:srgbClr val="007FA3"/>
                </a:solidFill>
              </a:rPr>
              <a:t>C.</a:t>
            </a:r>
            <a:r>
              <a:rPr lang="en-US" sz="2400" dirty="0">
                <a:solidFill>
                  <a:schemeClr val="tx1"/>
                </a:solidFill>
              </a:rPr>
              <a:t> 3 Eq</a:t>
            </a:r>
            <a:r>
              <a:rPr lang="en-US" sz="100" dirty="0">
                <a:solidFill>
                  <a:schemeClr val="tx1"/>
                </a:solidFill>
              </a:rPr>
              <a:t>uivalent</a:t>
            </a:r>
            <a:endParaRPr lang="en-IN" sz="100" dirty="0">
              <a:solidFill>
                <a:schemeClr val="tx1"/>
              </a:solidFill>
            </a:endParaRPr>
          </a:p>
        </p:txBody>
      </p:sp>
      <p:sp>
        <p:nvSpPr>
          <p:cNvPr id="8" name="Content Placeholder 7">
            <a:extLst>
              <a:ext uri="{FF2B5EF4-FFF2-40B4-BE49-F238E27FC236}">
                <a16:creationId xmlns:a16="http://schemas.microsoft.com/office/drawing/2014/main" id="{9AFB1F3B-12B3-4630-A9DF-C6DC96AEF82F}"/>
              </a:ext>
            </a:extLst>
          </p:cNvPr>
          <p:cNvSpPr>
            <a:spLocks noGrp="1"/>
          </p:cNvSpPr>
          <p:nvPr>
            <p:ph sz="quarter" idx="19"/>
          </p:nvPr>
        </p:nvSpPr>
        <p:spPr>
          <a:xfrm>
            <a:off x="457201" y="2826000"/>
            <a:ext cx="2465614" cy="414000"/>
          </a:xfrm>
        </p:spPr>
        <p:txBody>
          <a:bodyPr/>
          <a:lstStyle/>
          <a:p>
            <a:pPr marL="0" indent="0">
              <a:buNone/>
            </a:pPr>
            <a:r>
              <a:rPr lang="en-US" sz="2400" dirty="0">
                <a:solidFill>
                  <a:srgbClr val="007FA3"/>
                </a:solidFill>
              </a:rPr>
              <a:t>2. </a:t>
            </a:r>
            <a:r>
              <a:rPr lang="en-US" sz="2400" dirty="0"/>
              <a:t>In 2.5 moles of</a:t>
            </a:r>
          </a:p>
        </p:txBody>
      </p:sp>
      <p:graphicFrame>
        <p:nvGraphicFramePr>
          <p:cNvPr id="24" name="Object 23" descr="S O 4, 2 minus">
            <a:extLst>
              <a:ext uri="{FF2B5EF4-FFF2-40B4-BE49-F238E27FC236}">
                <a16:creationId xmlns:a16="http://schemas.microsoft.com/office/drawing/2014/main" id="{48B24EAF-1757-481F-A3AC-65602D420C61}"/>
              </a:ext>
            </a:extLst>
          </p:cNvPr>
          <p:cNvGraphicFramePr>
            <a:graphicFrameLocks noChangeAspect="1"/>
          </p:cNvGraphicFramePr>
          <p:nvPr>
            <p:extLst/>
          </p:nvPr>
        </p:nvGraphicFramePr>
        <p:xfrm>
          <a:off x="3032832" y="2799447"/>
          <a:ext cx="946182" cy="448191"/>
        </p:xfrm>
        <a:graphic>
          <a:graphicData uri="http://schemas.openxmlformats.org/presentationml/2006/ole">
            <mc:AlternateContent xmlns:mc="http://schemas.openxmlformats.org/markup-compatibility/2006">
              <mc:Choice xmlns:v="urn:schemas-microsoft-com:vml" Requires="v">
                <p:oleObj spid="_x0000_s28683" name="Equation" r:id="rId5" imgW="965160" imgH="457200" progId="Equation.DSMT4">
                  <p:embed/>
                </p:oleObj>
              </mc:Choice>
              <mc:Fallback>
                <p:oleObj name="Equation" r:id="rId5" imgW="965160" imgH="457200" progId="Equation.DSMT4">
                  <p:embed/>
                  <p:pic>
                    <p:nvPicPr>
                      <p:cNvPr id="24" name="Object 23" descr="S O 4, 2 minus">
                        <a:extLst>
                          <a:ext uri="{FF2B5EF4-FFF2-40B4-BE49-F238E27FC236}">
                            <a16:creationId xmlns:a16="http://schemas.microsoft.com/office/drawing/2014/main" id="{48B24EAF-1757-481F-A3AC-65602D420C61}"/>
                          </a:ext>
                        </a:extLst>
                      </p:cNvPr>
                      <p:cNvPicPr/>
                      <p:nvPr/>
                    </p:nvPicPr>
                    <p:blipFill>
                      <a:blip r:embed="rId6"/>
                      <a:stretch>
                        <a:fillRect/>
                      </a:stretch>
                    </p:blipFill>
                    <p:spPr>
                      <a:xfrm>
                        <a:off x="3032832" y="2799447"/>
                        <a:ext cx="946182" cy="448191"/>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E0E23817-69B8-45FC-B3AE-5AF191EC45AD}"/>
              </a:ext>
            </a:extLst>
          </p:cNvPr>
          <p:cNvSpPr>
            <a:spLocks noGrp="1"/>
          </p:cNvSpPr>
          <p:nvPr>
            <p:ph sz="quarter" idx="20"/>
          </p:nvPr>
        </p:nvSpPr>
        <p:spPr>
          <a:xfrm>
            <a:off x="4082143" y="2826000"/>
            <a:ext cx="4604271" cy="414000"/>
          </a:xfrm>
        </p:spPr>
        <p:txBody>
          <a:bodyPr/>
          <a:lstStyle/>
          <a:p>
            <a:pPr marL="0" indent="0">
              <a:buNone/>
            </a:pPr>
            <a:r>
              <a:rPr lang="en-IN" sz="2400" dirty="0"/>
              <a:t>there are</a:t>
            </a:r>
          </a:p>
        </p:txBody>
      </p:sp>
      <p:sp>
        <p:nvSpPr>
          <p:cNvPr id="10" name="Content Placeholder 9">
            <a:extLst>
              <a:ext uri="{FF2B5EF4-FFF2-40B4-BE49-F238E27FC236}">
                <a16:creationId xmlns:a16="http://schemas.microsoft.com/office/drawing/2014/main" id="{08EE6FA2-8767-4197-A731-9D93AEF17D36}"/>
              </a:ext>
            </a:extLst>
          </p:cNvPr>
          <p:cNvSpPr>
            <a:spLocks noGrp="1"/>
          </p:cNvSpPr>
          <p:nvPr>
            <p:ph sz="quarter" idx="21"/>
          </p:nvPr>
        </p:nvSpPr>
        <p:spPr>
          <a:xfrm>
            <a:off x="457200" y="3463381"/>
            <a:ext cx="1800000" cy="414000"/>
          </a:xfrm>
          <a:noFill/>
          <a:ln>
            <a:noFill/>
          </a:ln>
        </p:spPr>
        <p:txBody>
          <a:bodyPr lIns="0" tIns="0" rIns="0" bIns="0" anchor="t" anchorCtr="0"/>
          <a:lstStyle/>
          <a:p>
            <a:pPr marL="360000" indent="0">
              <a:buNone/>
            </a:pPr>
            <a:r>
              <a:rPr lang="en-US" sz="2400" dirty="0">
                <a:solidFill>
                  <a:srgbClr val="007FA3"/>
                </a:solidFill>
              </a:rPr>
              <a:t>A. </a:t>
            </a:r>
            <a:r>
              <a:rPr lang="en-US" sz="2400" dirty="0">
                <a:solidFill>
                  <a:schemeClr val="tx1"/>
                </a:solidFill>
              </a:rPr>
              <a:t>2.5 Eq</a:t>
            </a:r>
            <a:r>
              <a:rPr lang="en-US" sz="100" dirty="0">
                <a:solidFill>
                  <a:schemeClr val="tx1"/>
                </a:solidFill>
              </a:rPr>
              <a:t>uivalent</a:t>
            </a:r>
            <a:endParaRPr lang="en-IN" sz="100" dirty="0">
              <a:solidFill>
                <a:schemeClr val="tx1"/>
              </a:solidFill>
            </a:endParaRPr>
          </a:p>
        </p:txBody>
      </p:sp>
      <p:sp>
        <p:nvSpPr>
          <p:cNvPr id="11" name="Content Placeholder 10">
            <a:extLst>
              <a:ext uri="{FF2B5EF4-FFF2-40B4-BE49-F238E27FC236}">
                <a16:creationId xmlns:a16="http://schemas.microsoft.com/office/drawing/2014/main" id="{E775A421-463C-46C4-AF15-5994C3C940A5}"/>
              </a:ext>
            </a:extLst>
          </p:cNvPr>
          <p:cNvSpPr>
            <a:spLocks noGrp="1"/>
          </p:cNvSpPr>
          <p:nvPr>
            <p:ph sz="quarter" idx="22"/>
          </p:nvPr>
        </p:nvSpPr>
        <p:spPr>
          <a:xfrm>
            <a:off x="3672000" y="3463200"/>
            <a:ext cx="1800000" cy="414000"/>
          </a:xfrm>
        </p:spPr>
        <p:txBody>
          <a:bodyPr/>
          <a:lstStyle/>
          <a:p>
            <a:pPr marL="432" indent="0">
              <a:buNone/>
            </a:pPr>
            <a:r>
              <a:rPr lang="en-US" sz="2400" dirty="0">
                <a:solidFill>
                  <a:srgbClr val="007FA3"/>
                </a:solidFill>
              </a:rPr>
              <a:t>B.</a:t>
            </a:r>
            <a:r>
              <a:rPr lang="en-US" sz="2400" dirty="0">
                <a:solidFill>
                  <a:schemeClr val="tx1"/>
                </a:solidFill>
              </a:rPr>
              <a:t> 5.0 Eq</a:t>
            </a:r>
            <a:r>
              <a:rPr lang="en-US" sz="100" dirty="0">
                <a:solidFill>
                  <a:schemeClr val="tx1"/>
                </a:solidFill>
              </a:rPr>
              <a:t>uivalent</a:t>
            </a:r>
            <a:endParaRPr lang="en-IN" sz="100" dirty="0">
              <a:solidFill>
                <a:schemeClr val="tx1"/>
              </a:solidFill>
            </a:endParaRPr>
          </a:p>
        </p:txBody>
      </p:sp>
      <p:sp>
        <p:nvSpPr>
          <p:cNvPr id="12" name="Content Placeholder 11">
            <a:extLst>
              <a:ext uri="{FF2B5EF4-FFF2-40B4-BE49-F238E27FC236}">
                <a16:creationId xmlns:a16="http://schemas.microsoft.com/office/drawing/2014/main" id="{EEA384D7-C5E3-4C30-9564-E1D3379FE440}"/>
              </a:ext>
            </a:extLst>
          </p:cNvPr>
          <p:cNvSpPr>
            <a:spLocks noGrp="1"/>
          </p:cNvSpPr>
          <p:nvPr>
            <p:ph sz="quarter" idx="23"/>
          </p:nvPr>
        </p:nvSpPr>
        <p:spPr>
          <a:xfrm>
            <a:off x="6479999" y="3463200"/>
            <a:ext cx="1800000" cy="414000"/>
          </a:xfrm>
        </p:spPr>
        <p:txBody>
          <a:bodyPr/>
          <a:lstStyle/>
          <a:p>
            <a:pPr marL="432" indent="0">
              <a:buNone/>
            </a:pPr>
            <a:r>
              <a:rPr lang="en-US" sz="2400" dirty="0">
                <a:solidFill>
                  <a:schemeClr val="tx2"/>
                </a:solidFill>
              </a:rPr>
              <a:t>C.</a:t>
            </a:r>
            <a:r>
              <a:rPr lang="en-US" sz="2400" dirty="0"/>
              <a:t> </a:t>
            </a:r>
            <a:r>
              <a:rPr lang="en-US" sz="2400" dirty="0">
                <a:solidFill>
                  <a:schemeClr val="tx1"/>
                </a:solidFill>
              </a:rPr>
              <a:t>1.0 Eq</a:t>
            </a:r>
            <a:r>
              <a:rPr lang="en-US" sz="100" dirty="0">
                <a:solidFill>
                  <a:schemeClr val="tx1"/>
                </a:solidFill>
              </a:rPr>
              <a:t>uivalent</a:t>
            </a:r>
            <a:endParaRPr lang="en-IN" sz="100" dirty="0">
              <a:solidFill>
                <a:schemeClr val="tx1"/>
              </a:solidFill>
            </a:endParaRPr>
          </a:p>
        </p:txBody>
      </p:sp>
      <p:sp>
        <p:nvSpPr>
          <p:cNvPr id="13" name="Content Placeholder 12">
            <a:extLst>
              <a:ext uri="{FF2B5EF4-FFF2-40B4-BE49-F238E27FC236}">
                <a16:creationId xmlns:a16="http://schemas.microsoft.com/office/drawing/2014/main" id="{78C9F456-01B1-40A5-868E-AE9FA5563C80}"/>
              </a:ext>
            </a:extLst>
          </p:cNvPr>
          <p:cNvSpPr>
            <a:spLocks noGrp="1"/>
          </p:cNvSpPr>
          <p:nvPr>
            <p:ph sz="quarter" idx="24"/>
          </p:nvPr>
        </p:nvSpPr>
        <p:spPr>
          <a:xfrm>
            <a:off x="450850" y="4135244"/>
            <a:ext cx="4968000" cy="414000"/>
          </a:xfrm>
        </p:spPr>
        <p:txBody>
          <a:bodyPr/>
          <a:lstStyle/>
          <a:p>
            <a:pPr marL="0" indent="0">
              <a:buNone/>
            </a:pPr>
            <a:r>
              <a:rPr lang="en-US" sz="2400" dirty="0">
                <a:solidFill>
                  <a:srgbClr val="007FA3"/>
                </a:solidFill>
                <a:latin typeface="+mn-lt"/>
              </a:rPr>
              <a:t>3. </a:t>
            </a:r>
            <a:r>
              <a:rPr lang="en-US" sz="2400" dirty="0">
                <a:latin typeface="+mn-lt"/>
              </a:rPr>
              <a:t>An I</a:t>
            </a:r>
            <a:r>
              <a:rPr lang="en-US" sz="100" dirty="0">
                <a:latin typeface="+mn-lt"/>
              </a:rPr>
              <a:t> </a:t>
            </a:r>
            <a:r>
              <a:rPr lang="en-US" sz="2400" dirty="0">
                <a:latin typeface="+mn-lt"/>
              </a:rPr>
              <a:t>V bottle contains N</a:t>
            </a:r>
            <a:r>
              <a:rPr lang="en-US" sz="100" dirty="0">
                <a:latin typeface="+mn-lt"/>
              </a:rPr>
              <a:t> </a:t>
            </a:r>
            <a:r>
              <a:rPr lang="en-US" sz="2400" dirty="0">
                <a:latin typeface="+mn-lt"/>
              </a:rPr>
              <a:t>a</a:t>
            </a:r>
            <a:r>
              <a:rPr lang="en-US" sz="100" dirty="0">
                <a:latin typeface="+mn-lt"/>
              </a:rPr>
              <a:t> </a:t>
            </a:r>
            <a:r>
              <a:rPr lang="en-US" sz="2400" dirty="0">
                <a:latin typeface="+mn-lt"/>
              </a:rPr>
              <a:t>C</a:t>
            </a:r>
            <a:r>
              <a:rPr lang="en-US" sz="100" dirty="0">
                <a:latin typeface="+mn-lt"/>
              </a:rPr>
              <a:t> </a:t>
            </a:r>
            <a:r>
              <a:rPr lang="en-US" sz="2400" dirty="0">
                <a:latin typeface="+mn-lt"/>
              </a:rPr>
              <a:t>l. If the</a:t>
            </a:r>
          </a:p>
        </p:txBody>
      </p:sp>
      <p:graphicFrame>
        <p:nvGraphicFramePr>
          <p:cNvPr id="25" name="Object 24" descr="S O 4, 2 minus">
            <a:extLst>
              <a:ext uri="{FF2B5EF4-FFF2-40B4-BE49-F238E27FC236}">
                <a16:creationId xmlns:a16="http://schemas.microsoft.com/office/drawing/2014/main" id="{307E5881-3CFC-4247-AA79-945E01195E76}"/>
              </a:ext>
            </a:extLst>
          </p:cNvPr>
          <p:cNvGraphicFramePr>
            <a:graphicFrameLocks noChangeAspect="1"/>
          </p:cNvGraphicFramePr>
          <p:nvPr>
            <p:extLst/>
          </p:nvPr>
        </p:nvGraphicFramePr>
        <p:xfrm>
          <a:off x="5516824" y="4099814"/>
          <a:ext cx="534987" cy="373062"/>
        </p:xfrm>
        <a:graphic>
          <a:graphicData uri="http://schemas.openxmlformats.org/presentationml/2006/ole">
            <mc:AlternateContent xmlns:mc="http://schemas.openxmlformats.org/markup-compatibility/2006">
              <mc:Choice xmlns:v="urn:schemas-microsoft-com:vml" Requires="v">
                <p:oleObj spid="_x0000_s28684" name="Equation" r:id="rId7" imgW="545760" imgH="380880" progId="Equation.DSMT4">
                  <p:embed/>
                </p:oleObj>
              </mc:Choice>
              <mc:Fallback>
                <p:oleObj name="Equation" r:id="rId7" imgW="545760" imgH="380880" progId="Equation.DSMT4">
                  <p:embed/>
                  <p:pic>
                    <p:nvPicPr>
                      <p:cNvPr id="25" name="Object 24" descr="S O 4, 2 minus">
                        <a:extLst>
                          <a:ext uri="{FF2B5EF4-FFF2-40B4-BE49-F238E27FC236}">
                            <a16:creationId xmlns:a16="http://schemas.microsoft.com/office/drawing/2014/main" id="{307E5881-3CFC-4247-AA79-945E01195E76}"/>
                          </a:ext>
                        </a:extLst>
                      </p:cNvPr>
                      <p:cNvPicPr/>
                      <p:nvPr/>
                    </p:nvPicPr>
                    <p:blipFill>
                      <a:blip r:embed="rId8"/>
                      <a:stretch>
                        <a:fillRect/>
                      </a:stretch>
                    </p:blipFill>
                    <p:spPr>
                      <a:xfrm>
                        <a:off x="5516824" y="4099814"/>
                        <a:ext cx="534987" cy="373062"/>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179DD555-AF74-4A4E-B3FA-2461EF7E618D}"/>
              </a:ext>
            </a:extLst>
          </p:cNvPr>
          <p:cNvSpPr>
            <a:spLocks noGrp="1"/>
          </p:cNvSpPr>
          <p:nvPr>
            <p:ph sz="quarter" idx="25"/>
          </p:nvPr>
        </p:nvSpPr>
        <p:spPr>
          <a:xfrm>
            <a:off x="6149785" y="4136400"/>
            <a:ext cx="2536629" cy="414000"/>
          </a:xfrm>
        </p:spPr>
        <p:txBody>
          <a:bodyPr/>
          <a:lstStyle/>
          <a:p>
            <a:pPr marL="0" indent="0">
              <a:buNone/>
            </a:pPr>
            <a:r>
              <a:rPr lang="en-IN" sz="2400" dirty="0">
                <a:solidFill>
                  <a:schemeClr val="tx1"/>
                </a:solidFill>
                <a:latin typeface="+mn-lt"/>
              </a:rPr>
              <a:t>is 34 </a:t>
            </a:r>
            <a:r>
              <a:rPr lang="en-IN" sz="2400" dirty="0" err="1">
                <a:solidFill>
                  <a:schemeClr val="tx1"/>
                </a:solidFill>
                <a:latin typeface="+mn-lt"/>
              </a:rPr>
              <a:t>m</a:t>
            </a:r>
            <a:r>
              <a:rPr lang="en-IN" sz="100" dirty="0" err="1">
                <a:solidFill>
                  <a:schemeClr val="tx1"/>
                </a:solidFill>
                <a:latin typeface="+mn-lt"/>
              </a:rPr>
              <a:t>illi</a:t>
            </a:r>
            <a:r>
              <a:rPr lang="en-IN" sz="2400" dirty="0" err="1">
                <a:solidFill>
                  <a:schemeClr val="tx1"/>
                </a:solidFill>
                <a:latin typeface="+mn-lt"/>
              </a:rPr>
              <a:t>Eq</a:t>
            </a:r>
            <a:r>
              <a:rPr lang="en-IN" sz="100" dirty="0" err="1">
                <a:solidFill>
                  <a:schemeClr val="tx1"/>
                </a:solidFill>
                <a:latin typeface="+mn-lt"/>
              </a:rPr>
              <a:t>uivalents</a:t>
            </a:r>
            <a:r>
              <a:rPr lang="en-IN" sz="2400" dirty="0">
                <a:solidFill>
                  <a:schemeClr val="tx1"/>
                </a:solidFill>
                <a:latin typeface="+mn-lt"/>
              </a:rPr>
              <a:t>/</a:t>
            </a:r>
            <a:r>
              <a:rPr lang="en-IN" sz="2400" dirty="0" err="1">
                <a:solidFill>
                  <a:schemeClr val="tx1"/>
                </a:solidFill>
                <a:latin typeface="+mn-lt"/>
              </a:rPr>
              <a:t>L</a:t>
            </a:r>
            <a:r>
              <a:rPr lang="en-IN" sz="100" dirty="0" err="1">
                <a:solidFill>
                  <a:schemeClr val="tx1"/>
                </a:solidFill>
                <a:latin typeface="+mn-lt"/>
              </a:rPr>
              <a:t>iters</a:t>
            </a:r>
            <a:r>
              <a:rPr lang="en-IN" sz="2400" dirty="0">
                <a:solidFill>
                  <a:schemeClr val="tx1"/>
                </a:solidFill>
                <a:latin typeface="+mn-lt"/>
              </a:rPr>
              <a:t>, the</a:t>
            </a:r>
          </a:p>
        </p:txBody>
      </p:sp>
      <p:graphicFrame>
        <p:nvGraphicFramePr>
          <p:cNvPr id="26" name="Object 25" descr="S O 4, 2 minus">
            <a:extLst>
              <a:ext uri="{FF2B5EF4-FFF2-40B4-BE49-F238E27FC236}">
                <a16:creationId xmlns:a16="http://schemas.microsoft.com/office/drawing/2014/main" id="{2BB43FAF-D96E-4406-BCE8-6386272DC6F1}"/>
              </a:ext>
            </a:extLst>
          </p:cNvPr>
          <p:cNvGraphicFramePr>
            <a:graphicFrameLocks noChangeAspect="1"/>
          </p:cNvGraphicFramePr>
          <p:nvPr>
            <p:extLst/>
          </p:nvPr>
        </p:nvGraphicFramePr>
        <p:xfrm>
          <a:off x="910017" y="4597504"/>
          <a:ext cx="746125" cy="436563"/>
        </p:xfrm>
        <a:graphic>
          <a:graphicData uri="http://schemas.openxmlformats.org/presentationml/2006/ole">
            <mc:AlternateContent xmlns:mc="http://schemas.openxmlformats.org/markup-compatibility/2006">
              <mc:Choice xmlns:v="urn:schemas-microsoft-com:vml" Requires="v">
                <p:oleObj spid="_x0000_s28685" name="Equation" r:id="rId9" imgW="761760" imgH="444240" progId="Equation.DSMT4">
                  <p:embed/>
                </p:oleObj>
              </mc:Choice>
              <mc:Fallback>
                <p:oleObj name="Equation" r:id="rId9" imgW="761760" imgH="444240" progId="Equation.DSMT4">
                  <p:embed/>
                  <p:pic>
                    <p:nvPicPr>
                      <p:cNvPr id="26" name="Object 25" descr="S O 4, 2 minus">
                        <a:extLst>
                          <a:ext uri="{FF2B5EF4-FFF2-40B4-BE49-F238E27FC236}">
                            <a16:creationId xmlns:a16="http://schemas.microsoft.com/office/drawing/2014/main" id="{2BB43FAF-D96E-4406-BCE8-6386272DC6F1}"/>
                          </a:ext>
                        </a:extLst>
                      </p:cNvPr>
                      <p:cNvPicPr/>
                      <p:nvPr/>
                    </p:nvPicPr>
                    <p:blipFill>
                      <a:blip r:embed="rId10"/>
                      <a:stretch>
                        <a:fillRect/>
                      </a:stretch>
                    </p:blipFill>
                    <p:spPr>
                      <a:xfrm>
                        <a:off x="910017" y="4597504"/>
                        <a:ext cx="746125" cy="436563"/>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B6407ADD-CF87-40DD-91EE-9F32B0B2E4C7}"/>
              </a:ext>
            </a:extLst>
          </p:cNvPr>
          <p:cNvSpPr>
            <a:spLocks noGrp="1"/>
          </p:cNvSpPr>
          <p:nvPr>
            <p:ph sz="quarter" idx="26"/>
          </p:nvPr>
        </p:nvSpPr>
        <p:spPr>
          <a:xfrm>
            <a:off x="457200" y="5191200"/>
            <a:ext cx="2198318" cy="414000"/>
          </a:xfrm>
          <a:noFill/>
          <a:ln>
            <a:noFill/>
          </a:ln>
        </p:spPr>
        <p:txBody>
          <a:bodyPr lIns="0" tIns="0" rIns="0" bIns="0" anchor="t" anchorCtr="0"/>
          <a:lstStyle/>
          <a:p>
            <a:pPr marL="360000" indent="0">
              <a:buNone/>
            </a:pPr>
            <a:r>
              <a:rPr lang="en-IN" sz="2400" dirty="0">
                <a:solidFill>
                  <a:srgbClr val="007FA3"/>
                </a:solidFill>
                <a:latin typeface="+mn-lt"/>
              </a:rPr>
              <a:t>A. </a:t>
            </a:r>
            <a:r>
              <a:rPr lang="en-IN" sz="2400" dirty="0">
                <a:solidFill>
                  <a:schemeClr val="tx1"/>
                </a:solidFill>
                <a:latin typeface="+mn-lt"/>
              </a:rPr>
              <a:t>34 </a:t>
            </a:r>
            <a:r>
              <a:rPr lang="en-IN" sz="2400" dirty="0" err="1">
                <a:solidFill>
                  <a:schemeClr val="tx1"/>
                </a:solidFill>
                <a:latin typeface="+mn-lt"/>
              </a:rPr>
              <a:t>m</a:t>
            </a:r>
            <a:r>
              <a:rPr lang="en-IN" sz="100" dirty="0" err="1">
                <a:solidFill>
                  <a:schemeClr val="tx1"/>
                </a:solidFill>
                <a:latin typeface="+mn-lt"/>
              </a:rPr>
              <a:t>illi</a:t>
            </a:r>
            <a:r>
              <a:rPr lang="en-IN" sz="2400" dirty="0" err="1">
                <a:solidFill>
                  <a:schemeClr val="tx1"/>
                </a:solidFill>
                <a:latin typeface="+mn-lt"/>
              </a:rPr>
              <a:t>Eq</a:t>
            </a:r>
            <a:r>
              <a:rPr lang="en-IN" sz="100" dirty="0" err="1">
                <a:solidFill>
                  <a:schemeClr val="tx1"/>
                </a:solidFill>
                <a:latin typeface="+mn-lt"/>
              </a:rPr>
              <a:t>uivalents</a:t>
            </a:r>
            <a:r>
              <a:rPr lang="en-IN" sz="2400" dirty="0">
                <a:solidFill>
                  <a:schemeClr val="tx1"/>
                </a:solidFill>
                <a:latin typeface="+mn-lt"/>
              </a:rPr>
              <a:t>/</a:t>
            </a:r>
            <a:r>
              <a:rPr lang="en-IN" sz="2400" dirty="0" err="1">
                <a:solidFill>
                  <a:schemeClr val="tx1"/>
                </a:solidFill>
                <a:latin typeface="+mn-lt"/>
              </a:rPr>
              <a:t>L</a:t>
            </a:r>
            <a:r>
              <a:rPr lang="en-IN" sz="100" dirty="0" err="1">
                <a:solidFill>
                  <a:schemeClr val="tx1"/>
                </a:solidFill>
                <a:latin typeface="+mn-lt"/>
              </a:rPr>
              <a:t>iters</a:t>
            </a:r>
            <a:endParaRPr lang="en-IN" sz="100" dirty="0">
              <a:solidFill>
                <a:schemeClr val="tx1"/>
              </a:solidFill>
              <a:latin typeface="+mn-lt"/>
            </a:endParaRPr>
          </a:p>
        </p:txBody>
      </p:sp>
      <p:sp>
        <p:nvSpPr>
          <p:cNvPr id="16" name="Content Placeholder 15">
            <a:extLst>
              <a:ext uri="{FF2B5EF4-FFF2-40B4-BE49-F238E27FC236}">
                <a16:creationId xmlns:a16="http://schemas.microsoft.com/office/drawing/2014/main" id="{45FF3115-E7B9-4721-800E-003FCE0CCD68}"/>
              </a:ext>
            </a:extLst>
          </p:cNvPr>
          <p:cNvSpPr>
            <a:spLocks noGrp="1"/>
          </p:cNvSpPr>
          <p:nvPr>
            <p:ph sz="quarter" idx="27"/>
          </p:nvPr>
        </p:nvSpPr>
        <p:spPr>
          <a:xfrm>
            <a:off x="3672000" y="5191200"/>
            <a:ext cx="2160000" cy="414000"/>
          </a:xfrm>
          <a:noFill/>
          <a:ln>
            <a:noFill/>
          </a:ln>
        </p:spPr>
        <p:txBody>
          <a:bodyPr lIns="0" tIns="0" rIns="0" bIns="0" anchor="t" anchorCtr="0"/>
          <a:lstStyle/>
          <a:p>
            <a:pPr marL="432" indent="0">
              <a:buNone/>
            </a:pPr>
            <a:r>
              <a:rPr lang="en-IN" sz="2400" dirty="0">
                <a:solidFill>
                  <a:srgbClr val="007FA3"/>
                </a:solidFill>
                <a:latin typeface="+mn-lt"/>
              </a:rPr>
              <a:t>B.</a:t>
            </a:r>
            <a:r>
              <a:rPr lang="en-IN" sz="2400" dirty="0">
                <a:solidFill>
                  <a:schemeClr val="tx1"/>
                </a:solidFill>
                <a:latin typeface="+mn-lt"/>
              </a:rPr>
              <a:t> 0 </a:t>
            </a:r>
            <a:r>
              <a:rPr lang="en-IN" sz="2400" dirty="0" err="1">
                <a:solidFill>
                  <a:schemeClr val="tx1"/>
                </a:solidFill>
                <a:latin typeface="+mn-lt"/>
              </a:rPr>
              <a:t>m</a:t>
            </a:r>
            <a:r>
              <a:rPr lang="en-IN" sz="100" dirty="0" err="1">
                <a:solidFill>
                  <a:schemeClr val="tx1"/>
                </a:solidFill>
                <a:latin typeface="+mn-lt"/>
              </a:rPr>
              <a:t>illi</a:t>
            </a:r>
            <a:r>
              <a:rPr lang="en-IN" sz="2400" dirty="0" err="1">
                <a:solidFill>
                  <a:schemeClr val="tx1"/>
                </a:solidFill>
                <a:latin typeface="+mn-lt"/>
              </a:rPr>
              <a:t>Eq</a:t>
            </a:r>
            <a:r>
              <a:rPr lang="en-IN" sz="100" dirty="0" err="1">
                <a:solidFill>
                  <a:schemeClr val="tx1"/>
                </a:solidFill>
                <a:latin typeface="+mn-lt"/>
              </a:rPr>
              <a:t>uivalents</a:t>
            </a:r>
            <a:r>
              <a:rPr lang="en-IN" sz="2400" dirty="0">
                <a:solidFill>
                  <a:schemeClr val="tx1"/>
                </a:solidFill>
                <a:latin typeface="+mn-lt"/>
              </a:rPr>
              <a:t>/</a:t>
            </a:r>
            <a:r>
              <a:rPr lang="en-IN" sz="2400" dirty="0" err="1">
                <a:solidFill>
                  <a:schemeClr val="tx1"/>
                </a:solidFill>
                <a:latin typeface="+mn-lt"/>
              </a:rPr>
              <a:t>L</a:t>
            </a:r>
            <a:r>
              <a:rPr lang="en-IN" sz="100" dirty="0" err="1">
                <a:solidFill>
                  <a:schemeClr val="tx1"/>
                </a:solidFill>
                <a:latin typeface="+mn-lt"/>
              </a:rPr>
              <a:t>iters</a:t>
            </a:r>
            <a:endParaRPr lang="en-IN" sz="100" dirty="0">
              <a:solidFill>
                <a:schemeClr val="tx1"/>
              </a:solidFill>
              <a:latin typeface="+mn-lt"/>
            </a:endParaRPr>
          </a:p>
        </p:txBody>
      </p:sp>
      <p:sp>
        <p:nvSpPr>
          <p:cNvPr id="17" name="Content Placeholder 16">
            <a:extLst>
              <a:ext uri="{FF2B5EF4-FFF2-40B4-BE49-F238E27FC236}">
                <a16:creationId xmlns:a16="http://schemas.microsoft.com/office/drawing/2014/main" id="{B9F11B26-826D-4393-BABF-59692D502BD1}"/>
              </a:ext>
            </a:extLst>
          </p:cNvPr>
          <p:cNvSpPr>
            <a:spLocks noGrp="1"/>
          </p:cNvSpPr>
          <p:nvPr>
            <p:ph sz="quarter" idx="28"/>
          </p:nvPr>
        </p:nvSpPr>
        <p:spPr>
          <a:xfrm>
            <a:off x="6480000" y="5190141"/>
            <a:ext cx="2160000" cy="414000"/>
          </a:xfrm>
          <a:noFill/>
          <a:ln>
            <a:noFill/>
          </a:ln>
        </p:spPr>
        <p:txBody>
          <a:bodyPr lIns="0" tIns="0" rIns="0" bIns="0" anchor="t" anchorCtr="0"/>
          <a:lstStyle/>
          <a:p>
            <a:pPr marL="432" indent="0">
              <a:buNone/>
            </a:pPr>
            <a:r>
              <a:rPr lang="en-IN" sz="2400" dirty="0">
                <a:solidFill>
                  <a:srgbClr val="007FA3"/>
                </a:solidFill>
                <a:latin typeface="+mn-lt"/>
              </a:rPr>
              <a:t>C. </a:t>
            </a:r>
            <a:r>
              <a:rPr lang="en-IN" sz="2400" dirty="0">
                <a:solidFill>
                  <a:schemeClr val="tx1"/>
                </a:solidFill>
                <a:latin typeface="+mn-lt"/>
              </a:rPr>
              <a:t>68 </a:t>
            </a:r>
            <a:r>
              <a:rPr lang="en-IN" sz="2400" dirty="0" err="1">
                <a:solidFill>
                  <a:schemeClr val="tx1"/>
                </a:solidFill>
                <a:latin typeface="+mn-lt"/>
              </a:rPr>
              <a:t>m</a:t>
            </a:r>
            <a:r>
              <a:rPr lang="en-IN" sz="100" dirty="0" err="1">
                <a:solidFill>
                  <a:schemeClr val="tx1"/>
                </a:solidFill>
                <a:latin typeface="+mn-lt"/>
              </a:rPr>
              <a:t>illi</a:t>
            </a:r>
            <a:r>
              <a:rPr lang="en-IN" sz="2400" dirty="0" err="1">
                <a:solidFill>
                  <a:schemeClr val="tx1"/>
                </a:solidFill>
                <a:latin typeface="+mn-lt"/>
              </a:rPr>
              <a:t>Eq</a:t>
            </a:r>
            <a:r>
              <a:rPr lang="en-IN" sz="100" dirty="0" err="1">
                <a:solidFill>
                  <a:schemeClr val="tx1"/>
                </a:solidFill>
                <a:latin typeface="+mn-lt"/>
              </a:rPr>
              <a:t>uivalents</a:t>
            </a:r>
            <a:r>
              <a:rPr lang="en-IN" sz="2400" dirty="0">
                <a:solidFill>
                  <a:schemeClr val="tx1"/>
                </a:solidFill>
                <a:latin typeface="+mn-lt"/>
              </a:rPr>
              <a:t>/</a:t>
            </a:r>
            <a:r>
              <a:rPr lang="en-IN" sz="2400" dirty="0" err="1">
                <a:solidFill>
                  <a:schemeClr val="tx1"/>
                </a:solidFill>
                <a:latin typeface="+mn-lt"/>
              </a:rPr>
              <a:t>L</a:t>
            </a:r>
            <a:r>
              <a:rPr lang="en-IN" sz="100" dirty="0" err="1">
                <a:solidFill>
                  <a:schemeClr val="tx1"/>
                </a:solidFill>
                <a:latin typeface="+mn-lt"/>
              </a:rPr>
              <a:t>iters</a:t>
            </a:r>
            <a:endParaRPr lang="en-IN" sz="100" dirty="0">
              <a:solidFill>
                <a:schemeClr val="tx1"/>
              </a:solidFill>
              <a:latin typeface="+mn-lt"/>
            </a:endParaRPr>
          </a:p>
        </p:txBody>
      </p:sp>
    </p:spTree>
    <p:extLst>
      <p:ext uri="{BB962C8B-B14F-4D97-AF65-F5344CB8AC3E}">
        <p14:creationId xmlns:p14="http://schemas.microsoft.com/office/powerpoint/2010/main" val="3416266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32B9-59C3-4ADF-93D2-746A602F4F3C}"/>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69E8FDB9-1E0C-4E72-9C08-2CB8693E3679}"/>
              </a:ext>
            </a:extLst>
          </p:cNvPr>
          <p:cNvSpPr>
            <a:spLocks noGrp="1"/>
          </p:cNvSpPr>
          <p:nvPr>
            <p:ph sz="quarter" idx="14"/>
          </p:nvPr>
        </p:nvSpPr>
        <p:spPr>
          <a:xfrm>
            <a:off x="457199" y="1555200"/>
            <a:ext cx="2052000" cy="414000"/>
          </a:xfrm>
        </p:spPr>
        <p:txBody>
          <a:bodyPr/>
          <a:lstStyle/>
          <a:p>
            <a:pPr marL="432" indent="0">
              <a:buNone/>
            </a:pPr>
            <a:r>
              <a:rPr lang="en-IN" sz="2400" dirty="0">
                <a:solidFill>
                  <a:srgbClr val="007FA3"/>
                </a:solidFill>
              </a:rPr>
              <a:t>1.</a:t>
            </a:r>
            <a:r>
              <a:rPr lang="en-IN" sz="2400" dirty="0"/>
              <a:t> In 1 mole of</a:t>
            </a:r>
          </a:p>
        </p:txBody>
      </p:sp>
      <p:graphicFrame>
        <p:nvGraphicFramePr>
          <p:cNvPr id="23" name="Object 22" descr="F e 3 plus,">
            <a:extLst>
              <a:ext uri="{FF2B5EF4-FFF2-40B4-BE49-F238E27FC236}">
                <a16:creationId xmlns:a16="http://schemas.microsoft.com/office/drawing/2014/main" id="{E951789C-35C3-481C-8BC9-E66FC4FF96A5}"/>
              </a:ext>
            </a:extLst>
          </p:cNvPr>
          <p:cNvGraphicFramePr>
            <a:graphicFrameLocks noChangeAspect="1"/>
          </p:cNvGraphicFramePr>
          <p:nvPr/>
        </p:nvGraphicFramePr>
        <p:xfrm>
          <a:off x="2603492" y="1530962"/>
          <a:ext cx="736600" cy="419100"/>
        </p:xfrm>
        <a:graphic>
          <a:graphicData uri="http://schemas.openxmlformats.org/presentationml/2006/ole">
            <mc:AlternateContent xmlns:mc="http://schemas.openxmlformats.org/markup-compatibility/2006">
              <mc:Choice xmlns:v="urn:schemas-microsoft-com:vml" Requires="v">
                <p:oleObj spid="_x0000_s29708" name="Equation" r:id="rId3" imgW="736560" imgH="419040" progId="Equation.DSMT4">
                  <p:embed/>
                </p:oleObj>
              </mc:Choice>
              <mc:Fallback>
                <p:oleObj name="Equation" r:id="rId3" imgW="736560" imgH="419040" progId="Equation.DSMT4">
                  <p:embed/>
                  <p:pic>
                    <p:nvPicPr>
                      <p:cNvPr id="23" name="Object 22" descr="F e 3 plus,">
                        <a:extLst>
                          <a:ext uri="{FF2B5EF4-FFF2-40B4-BE49-F238E27FC236}">
                            <a16:creationId xmlns:a16="http://schemas.microsoft.com/office/drawing/2014/main" id="{E951789C-35C3-481C-8BC9-E66FC4FF96A5}"/>
                          </a:ext>
                        </a:extLst>
                      </p:cNvPr>
                      <p:cNvPicPr/>
                      <p:nvPr/>
                    </p:nvPicPr>
                    <p:blipFill>
                      <a:blip r:embed="rId4"/>
                      <a:stretch>
                        <a:fillRect/>
                      </a:stretch>
                    </p:blipFill>
                    <p:spPr>
                      <a:xfrm>
                        <a:off x="2603492" y="1530962"/>
                        <a:ext cx="736600" cy="419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E79DF3D-5627-4EAC-A971-8319914F8FE6}"/>
              </a:ext>
            </a:extLst>
          </p:cNvPr>
          <p:cNvSpPr>
            <a:spLocks noGrp="1"/>
          </p:cNvSpPr>
          <p:nvPr>
            <p:ph sz="quarter" idx="15"/>
          </p:nvPr>
        </p:nvSpPr>
        <p:spPr>
          <a:xfrm>
            <a:off x="3434385" y="1555200"/>
            <a:ext cx="1800001" cy="414000"/>
          </a:xfrm>
        </p:spPr>
        <p:txBody>
          <a:bodyPr/>
          <a:lstStyle/>
          <a:p>
            <a:pPr marL="432" indent="0">
              <a:buNone/>
            </a:pPr>
            <a:r>
              <a:rPr lang="en-IN" sz="2400" dirty="0">
                <a:solidFill>
                  <a:schemeClr val="tx1"/>
                </a:solidFill>
              </a:rPr>
              <a:t>there are</a:t>
            </a:r>
          </a:p>
        </p:txBody>
      </p:sp>
      <p:sp>
        <p:nvSpPr>
          <p:cNvPr id="7" name="Content Placeholder 6">
            <a:extLst>
              <a:ext uri="{FF2B5EF4-FFF2-40B4-BE49-F238E27FC236}">
                <a16:creationId xmlns:a16="http://schemas.microsoft.com/office/drawing/2014/main" id="{7A13B0FC-3904-46D7-A10F-2B78F81C651E}"/>
              </a:ext>
            </a:extLst>
          </p:cNvPr>
          <p:cNvSpPr>
            <a:spLocks noGrp="1"/>
          </p:cNvSpPr>
          <p:nvPr>
            <p:ph sz="quarter" idx="18"/>
          </p:nvPr>
        </p:nvSpPr>
        <p:spPr>
          <a:xfrm>
            <a:off x="6480000" y="1555200"/>
            <a:ext cx="1411397" cy="414000"/>
          </a:xfrm>
        </p:spPr>
        <p:txBody>
          <a:bodyPr/>
          <a:lstStyle/>
          <a:p>
            <a:pPr marL="432" indent="0">
              <a:buNone/>
            </a:pPr>
            <a:r>
              <a:rPr lang="en-US" sz="2400" dirty="0">
                <a:solidFill>
                  <a:srgbClr val="007FA3"/>
                </a:solidFill>
              </a:rPr>
              <a:t>C.</a:t>
            </a:r>
            <a:r>
              <a:rPr lang="en-US" sz="2400" dirty="0">
                <a:solidFill>
                  <a:schemeClr val="tx1"/>
                </a:solidFill>
              </a:rPr>
              <a:t> 3 Eq</a:t>
            </a:r>
            <a:r>
              <a:rPr lang="en-US" sz="100" dirty="0">
                <a:solidFill>
                  <a:schemeClr val="tx1"/>
                </a:solidFill>
              </a:rPr>
              <a:t>uivalent</a:t>
            </a:r>
            <a:endParaRPr lang="en-IN" sz="100" dirty="0">
              <a:solidFill>
                <a:schemeClr val="tx1"/>
              </a:solidFill>
            </a:endParaRPr>
          </a:p>
        </p:txBody>
      </p:sp>
      <p:sp>
        <p:nvSpPr>
          <p:cNvPr id="8" name="Content Placeholder 7">
            <a:extLst>
              <a:ext uri="{FF2B5EF4-FFF2-40B4-BE49-F238E27FC236}">
                <a16:creationId xmlns:a16="http://schemas.microsoft.com/office/drawing/2014/main" id="{9AFB1F3B-12B3-4630-A9DF-C6DC96AEF82F}"/>
              </a:ext>
            </a:extLst>
          </p:cNvPr>
          <p:cNvSpPr>
            <a:spLocks noGrp="1"/>
          </p:cNvSpPr>
          <p:nvPr>
            <p:ph sz="quarter" idx="19"/>
          </p:nvPr>
        </p:nvSpPr>
        <p:spPr>
          <a:xfrm>
            <a:off x="457201" y="2826000"/>
            <a:ext cx="2465614" cy="414000"/>
          </a:xfrm>
        </p:spPr>
        <p:txBody>
          <a:bodyPr/>
          <a:lstStyle/>
          <a:p>
            <a:pPr marL="0" indent="0">
              <a:buNone/>
            </a:pPr>
            <a:r>
              <a:rPr lang="en-US" sz="2400" dirty="0">
                <a:solidFill>
                  <a:srgbClr val="007FA3"/>
                </a:solidFill>
              </a:rPr>
              <a:t>2. </a:t>
            </a:r>
            <a:r>
              <a:rPr lang="en-US" sz="2400" dirty="0"/>
              <a:t>In 2.5 moles of</a:t>
            </a:r>
          </a:p>
        </p:txBody>
      </p:sp>
      <p:graphicFrame>
        <p:nvGraphicFramePr>
          <p:cNvPr id="24" name="Object 23" descr="S O 4, 2 minus">
            <a:extLst>
              <a:ext uri="{FF2B5EF4-FFF2-40B4-BE49-F238E27FC236}">
                <a16:creationId xmlns:a16="http://schemas.microsoft.com/office/drawing/2014/main" id="{48B24EAF-1757-481F-A3AC-65602D420C61}"/>
              </a:ext>
            </a:extLst>
          </p:cNvPr>
          <p:cNvGraphicFramePr>
            <a:graphicFrameLocks noChangeAspect="1"/>
          </p:cNvGraphicFramePr>
          <p:nvPr/>
        </p:nvGraphicFramePr>
        <p:xfrm>
          <a:off x="3032832" y="2799447"/>
          <a:ext cx="946182" cy="448191"/>
        </p:xfrm>
        <a:graphic>
          <a:graphicData uri="http://schemas.openxmlformats.org/presentationml/2006/ole">
            <mc:AlternateContent xmlns:mc="http://schemas.openxmlformats.org/markup-compatibility/2006">
              <mc:Choice xmlns:v="urn:schemas-microsoft-com:vml" Requires="v">
                <p:oleObj spid="_x0000_s29709" name="Equation" r:id="rId5" imgW="965160" imgH="457200" progId="Equation.DSMT4">
                  <p:embed/>
                </p:oleObj>
              </mc:Choice>
              <mc:Fallback>
                <p:oleObj name="Equation" r:id="rId5" imgW="965160" imgH="457200" progId="Equation.DSMT4">
                  <p:embed/>
                  <p:pic>
                    <p:nvPicPr>
                      <p:cNvPr id="24" name="Object 23" descr="S O 4, 2 minus">
                        <a:extLst>
                          <a:ext uri="{FF2B5EF4-FFF2-40B4-BE49-F238E27FC236}">
                            <a16:creationId xmlns:a16="http://schemas.microsoft.com/office/drawing/2014/main" id="{48B24EAF-1757-481F-A3AC-65602D420C61}"/>
                          </a:ext>
                        </a:extLst>
                      </p:cNvPr>
                      <p:cNvPicPr/>
                      <p:nvPr/>
                    </p:nvPicPr>
                    <p:blipFill>
                      <a:blip r:embed="rId6"/>
                      <a:stretch>
                        <a:fillRect/>
                      </a:stretch>
                    </p:blipFill>
                    <p:spPr>
                      <a:xfrm>
                        <a:off x="3032832" y="2799447"/>
                        <a:ext cx="946182" cy="448191"/>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E0E23817-69B8-45FC-B3AE-5AF191EC45AD}"/>
              </a:ext>
            </a:extLst>
          </p:cNvPr>
          <p:cNvSpPr>
            <a:spLocks noGrp="1"/>
          </p:cNvSpPr>
          <p:nvPr>
            <p:ph sz="quarter" idx="20"/>
          </p:nvPr>
        </p:nvSpPr>
        <p:spPr>
          <a:xfrm>
            <a:off x="4082143" y="2826000"/>
            <a:ext cx="1434681" cy="414000"/>
          </a:xfrm>
        </p:spPr>
        <p:txBody>
          <a:bodyPr/>
          <a:lstStyle/>
          <a:p>
            <a:pPr marL="0" indent="0">
              <a:buNone/>
            </a:pPr>
            <a:r>
              <a:rPr lang="en-IN" sz="2400" dirty="0"/>
              <a:t>there are</a:t>
            </a:r>
          </a:p>
        </p:txBody>
      </p:sp>
      <p:sp>
        <p:nvSpPr>
          <p:cNvPr id="11" name="Content Placeholder 10">
            <a:extLst>
              <a:ext uri="{FF2B5EF4-FFF2-40B4-BE49-F238E27FC236}">
                <a16:creationId xmlns:a16="http://schemas.microsoft.com/office/drawing/2014/main" id="{E775A421-463C-46C4-AF15-5994C3C940A5}"/>
              </a:ext>
            </a:extLst>
          </p:cNvPr>
          <p:cNvSpPr>
            <a:spLocks noGrp="1"/>
          </p:cNvSpPr>
          <p:nvPr>
            <p:ph sz="quarter" idx="22"/>
          </p:nvPr>
        </p:nvSpPr>
        <p:spPr>
          <a:xfrm>
            <a:off x="6479999" y="2826000"/>
            <a:ext cx="1574237" cy="414000"/>
          </a:xfrm>
        </p:spPr>
        <p:txBody>
          <a:bodyPr/>
          <a:lstStyle/>
          <a:p>
            <a:pPr marL="432" indent="0">
              <a:buNone/>
            </a:pPr>
            <a:r>
              <a:rPr lang="en-US" sz="2400" dirty="0">
                <a:solidFill>
                  <a:srgbClr val="007FA3"/>
                </a:solidFill>
              </a:rPr>
              <a:t>B.</a:t>
            </a:r>
            <a:r>
              <a:rPr lang="en-US" sz="2400" dirty="0">
                <a:solidFill>
                  <a:schemeClr val="tx1"/>
                </a:solidFill>
              </a:rPr>
              <a:t> 5.0 Eq</a:t>
            </a:r>
            <a:r>
              <a:rPr lang="en-US" sz="100" dirty="0">
                <a:solidFill>
                  <a:schemeClr val="tx1"/>
                </a:solidFill>
              </a:rPr>
              <a:t>uivalent</a:t>
            </a:r>
            <a:endParaRPr lang="en-IN" sz="100" dirty="0">
              <a:solidFill>
                <a:schemeClr val="tx1"/>
              </a:solidFill>
            </a:endParaRPr>
          </a:p>
        </p:txBody>
      </p:sp>
      <p:graphicFrame>
        <p:nvGraphicFramePr>
          <p:cNvPr id="28" name="Object 27" descr="2.5 mole S O 4 superscript 2 minus times start fraction 2 equivalents over 1 mole S O 4 superscript 2 minus end fraction, with mole S O 4 superscript 2 minus cancelled, = 5.0 equivalents.">
            <a:extLst>
              <a:ext uri="{FF2B5EF4-FFF2-40B4-BE49-F238E27FC236}">
                <a16:creationId xmlns:a16="http://schemas.microsoft.com/office/drawing/2014/main" id="{29CB6532-ECD6-4FC7-964B-A927734BBEA2}"/>
              </a:ext>
            </a:extLst>
          </p:cNvPr>
          <p:cNvGraphicFramePr>
            <a:graphicFrameLocks noChangeAspect="1"/>
          </p:cNvGraphicFramePr>
          <p:nvPr>
            <p:extLst/>
          </p:nvPr>
        </p:nvGraphicFramePr>
        <p:xfrm>
          <a:off x="2169965" y="3306591"/>
          <a:ext cx="4331931" cy="715627"/>
        </p:xfrm>
        <a:graphic>
          <a:graphicData uri="http://schemas.openxmlformats.org/presentationml/2006/ole">
            <mc:AlternateContent xmlns:mc="http://schemas.openxmlformats.org/markup-compatibility/2006">
              <mc:Choice xmlns:v="urn:schemas-microsoft-com:vml" Requires="v">
                <p:oleObj spid="_x0000_s29710" name="Equation" r:id="rId7" imgW="5765760" imgH="952200" progId="Equation.DSMT4">
                  <p:embed/>
                </p:oleObj>
              </mc:Choice>
              <mc:Fallback>
                <p:oleObj name="Equation" r:id="rId7" imgW="5765760" imgH="952200" progId="Equation.DSMT4">
                  <p:embed/>
                  <p:pic>
                    <p:nvPicPr>
                      <p:cNvPr id="28" name="Object 27" descr="2.5 mole S O 4 superscript 2 minus times start fraction 2 equivalents over 1 mole S O 4 superscript 2 minus end fraction, with mole S O 4 superscript 2 minus cancelled, = 5.0 equivalents.">
                        <a:extLst>
                          <a:ext uri="{FF2B5EF4-FFF2-40B4-BE49-F238E27FC236}">
                            <a16:creationId xmlns:a16="http://schemas.microsoft.com/office/drawing/2014/main" id="{29CB6532-ECD6-4FC7-964B-A927734BBEA2}"/>
                          </a:ext>
                        </a:extLst>
                      </p:cNvPr>
                      <p:cNvPicPr/>
                      <p:nvPr/>
                    </p:nvPicPr>
                    <p:blipFill>
                      <a:blip r:embed="rId8"/>
                      <a:stretch>
                        <a:fillRect/>
                      </a:stretch>
                    </p:blipFill>
                    <p:spPr>
                      <a:xfrm>
                        <a:off x="2169965" y="3306591"/>
                        <a:ext cx="4331931" cy="715627"/>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78C9F456-01B1-40A5-868E-AE9FA5563C80}"/>
              </a:ext>
            </a:extLst>
          </p:cNvPr>
          <p:cNvSpPr>
            <a:spLocks noGrp="1"/>
          </p:cNvSpPr>
          <p:nvPr>
            <p:ph sz="quarter" idx="24"/>
          </p:nvPr>
        </p:nvSpPr>
        <p:spPr>
          <a:xfrm>
            <a:off x="450850" y="4135244"/>
            <a:ext cx="4968000" cy="414000"/>
          </a:xfrm>
        </p:spPr>
        <p:txBody>
          <a:bodyPr/>
          <a:lstStyle/>
          <a:p>
            <a:pPr marL="0" indent="0">
              <a:buNone/>
            </a:pPr>
            <a:r>
              <a:rPr lang="en-US" sz="2400" dirty="0">
                <a:solidFill>
                  <a:srgbClr val="007FA3"/>
                </a:solidFill>
                <a:latin typeface="+mn-lt"/>
              </a:rPr>
              <a:t>3. </a:t>
            </a:r>
            <a:r>
              <a:rPr lang="en-US" sz="2400" dirty="0">
                <a:latin typeface="+mn-lt"/>
              </a:rPr>
              <a:t>An I</a:t>
            </a:r>
            <a:r>
              <a:rPr lang="en-US" sz="100" dirty="0">
                <a:latin typeface="+mn-lt"/>
              </a:rPr>
              <a:t> </a:t>
            </a:r>
            <a:r>
              <a:rPr lang="en-US" sz="2400" dirty="0">
                <a:latin typeface="+mn-lt"/>
              </a:rPr>
              <a:t>V bottle contains N</a:t>
            </a:r>
            <a:r>
              <a:rPr lang="en-US" sz="100" dirty="0">
                <a:latin typeface="+mn-lt"/>
              </a:rPr>
              <a:t> </a:t>
            </a:r>
            <a:r>
              <a:rPr lang="en-US" sz="2400" dirty="0">
                <a:latin typeface="+mn-lt"/>
              </a:rPr>
              <a:t>a</a:t>
            </a:r>
            <a:r>
              <a:rPr lang="en-US" sz="100" dirty="0">
                <a:latin typeface="+mn-lt"/>
              </a:rPr>
              <a:t> </a:t>
            </a:r>
            <a:r>
              <a:rPr lang="en-US" sz="2400" dirty="0">
                <a:latin typeface="+mn-lt"/>
              </a:rPr>
              <a:t>C</a:t>
            </a:r>
            <a:r>
              <a:rPr lang="en-US" sz="100" dirty="0">
                <a:latin typeface="+mn-lt"/>
              </a:rPr>
              <a:t> </a:t>
            </a:r>
            <a:r>
              <a:rPr lang="en-US" sz="2400" dirty="0">
                <a:latin typeface="+mn-lt"/>
              </a:rPr>
              <a:t>l. If the</a:t>
            </a:r>
          </a:p>
        </p:txBody>
      </p:sp>
      <p:graphicFrame>
        <p:nvGraphicFramePr>
          <p:cNvPr id="25" name="Object 24" descr="S O 4, 2 minus">
            <a:extLst>
              <a:ext uri="{FF2B5EF4-FFF2-40B4-BE49-F238E27FC236}">
                <a16:creationId xmlns:a16="http://schemas.microsoft.com/office/drawing/2014/main" id="{307E5881-3CFC-4247-AA79-945E01195E76}"/>
              </a:ext>
            </a:extLst>
          </p:cNvPr>
          <p:cNvGraphicFramePr>
            <a:graphicFrameLocks noChangeAspect="1"/>
          </p:cNvGraphicFramePr>
          <p:nvPr/>
        </p:nvGraphicFramePr>
        <p:xfrm>
          <a:off x="5516824" y="4099814"/>
          <a:ext cx="534987" cy="373062"/>
        </p:xfrm>
        <a:graphic>
          <a:graphicData uri="http://schemas.openxmlformats.org/presentationml/2006/ole">
            <mc:AlternateContent xmlns:mc="http://schemas.openxmlformats.org/markup-compatibility/2006">
              <mc:Choice xmlns:v="urn:schemas-microsoft-com:vml" Requires="v">
                <p:oleObj spid="_x0000_s29711" name="Equation" r:id="rId9" imgW="545760" imgH="380880" progId="Equation.DSMT4">
                  <p:embed/>
                </p:oleObj>
              </mc:Choice>
              <mc:Fallback>
                <p:oleObj name="Equation" r:id="rId9" imgW="545760" imgH="380880" progId="Equation.DSMT4">
                  <p:embed/>
                  <p:pic>
                    <p:nvPicPr>
                      <p:cNvPr id="25" name="Object 24" descr="S O 4, 2 minus">
                        <a:extLst>
                          <a:ext uri="{FF2B5EF4-FFF2-40B4-BE49-F238E27FC236}">
                            <a16:creationId xmlns:a16="http://schemas.microsoft.com/office/drawing/2014/main" id="{307E5881-3CFC-4247-AA79-945E01195E76}"/>
                          </a:ext>
                        </a:extLst>
                      </p:cNvPr>
                      <p:cNvPicPr/>
                      <p:nvPr/>
                    </p:nvPicPr>
                    <p:blipFill>
                      <a:blip r:embed="rId10"/>
                      <a:stretch>
                        <a:fillRect/>
                      </a:stretch>
                    </p:blipFill>
                    <p:spPr>
                      <a:xfrm>
                        <a:off x="5516824" y="4099814"/>
                        <a:ext cx="534987" cy="373062"/>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179DD555-AF74-4A4E-B3FA-2461EF7E618D}"/>
              </a:ext>
            </a:extLst>
          </p:cNvPr>
          <p:cNvSpPr>
            <a:spLocks noGrp="1"/>
          </p:cNvSpPr>
          <p:nvPr>
            <p:ph sz="quarter" idx="25"/>
          </p:nvPr>
        </p:nvSpPr>
        <p:spPr>
          <a:xfrm>
            <a:off x="6149785" y="4136400"/>
            <a:ext cx="2536629" cy="414000"/>
          </a:xfrm>
        </p:spPr>
        <p:txBody>
          <a:bodyPr/>
          <a:lstStyle/>
          <a:p>
            <a:pPr marL="0" indent="0">
              <a:buNone/>
            </a:pPr>
            <a:r>
              <a:rPr lang="en-IN" sz="2400" dirty="0">
                <a:solidFill>
                  <a:schemeClr val="tx1"/>
                </a:solidFill>
                <a:latin typeface="+mn-lt"/>
              </a:rPr>
              <a:t>is 34 </a:t>
            </a:r>
            <a:r>
              <a:rPr lang="en-IN" sz="2400" dirty="0" err="1">
                <a:solidFill>
                  <a:schemeClr val="tx1"/>
                </a:solidFill>
                <a:latin typeface="+mn-lt"/>
              </a:rPr>
              <a:t>m</a:t>
            </a:r>
            <a:r>
              <a:rPr lang="en-IN" sz="100" dirty="0" err="1">
                <a:solidFill>
                  <a:schemeClr val="tx1"/>
                </a:solidFill>
                <a:latin typeface="+mn-lt"/>
              </a:rPr>
              <a:t>illi</a:t>
            </a:r>
            <a:r>
              <a:rPr lang="en-IN" sz="2400" dirty="0" err="1">
                <a:solidFill>
                  <a:schemeClr val="tx1"/>
                </a:solidFill>
                <a:latin typeface="+mn-lt"/>
              </a:rPr>
              <a:t>Eq</a:t>
            </a:r>
            <a:r>
              <a:rPr lang="en-IN" sz="100" dirty="0" err="1">
                <a:solidFill>
                  <a:schemeClr val="tx1"/>
                </a:solidFill>
                <a:latin typeface="+mn-lt"/>
              </a:rPr>
              <a:t>uivalents</a:t>
            </a:r>
            <a:r>
              <a:rPr lang="en-IN" sz="2400" dirty="0">
                <a:solidFill>
                  <a:schemeClr val="tx1"/>
                </a:solidFill>
                <a:latin typeface="+mn-lt"/>
              </a:rPr>
              <a:t>/</a:t>
            </a:r>
            <a:r>
              <a:rPr lang="en-IN" sz="2400" dirty="0" err="1">
                <a:solidFill>
                  <a:schemeClr val="tx1"/>
                </a:solidFill>
                <a:latin typeface="+mn-lt"/>
              </a:rPr>
              <a:t>L</a:t>
            </a:r>
            <a:r>
              <a:rPr lang="en-IN" sz="100" dirty="0" err="1">
                <a:solidFill>
                  <a:schemeClr val="tx1"/>
                </a:solidFill>
                <a:latin typeface="+mn-lt"/>
              </a:rPr>
              <a:t>iters</a:t>
            </a:r>
            <a:r>
              <a:rPr lang="en-IN" sz="2400" dirty="0">
                <a:solidFill>
                  <a:schemeClr val="tx1"/>
                </a:solidFill>
                <a:latin typeface="+mn-lt"/>
              </a:rPr>
              <a:t>, the</a:t>
            </a:r>
          </a:p>
        </p:txBody>
      </p:sp>
      <p:graphicFrame>
        <p:nvGraphicFramePr>
          <p:cNvPr id="26" name="Object 25" descr="S O 4, 2 minus">
            <a:extLst>
              <a:ext uri="{FF2B5EF4-FFF2-40B4-BE49-F238E27FC236}">
                <a16:creationId xmlns:a16="http://schemas.microsoft.com/office/drawing/2014/main" id="{2BB43FAF-D96E-4406-BCE8-6386272DC6F1}"/>
              </a:ext>
            </a:extLst>
          </p:cNvPr>
          <p:cNvGraphicFramePr>
            <a:graphicFrameLocks noChangeAspect="1"/>
          </p:cNvGraphicFramePr>
          <p:nvPr/>
        </p:nvGraphicFramePr>
        <p:xfrm>
          <a:off x="910017" y="4597504"/>
          <a:ext cx="746125" cy="436563"/>
        </p:xfrm>
        <a:graphic>
          <a:graphicData uri="http://schemas.openxmlformats.org/presentationml/2006/ole">
            <mc:AlternateContent xmlns:mc="http://schemas.openxmlformats.org/markup-compatibility/2006">
              <mc:Choice xmlns:v="urn:schemas-microsoft-com:vml" Requires="v">
                <p:oleObj spid="_x0000_s29712" name="Equation" r:id="rId11" imgW="761760" imgH="444240" progId="Equation.DSMT4">
                  <p:embed/>
                </p:oleObj>
              </mc:Choice>
              <mc:Fallback>
                <p:oleObj name="Equation" r:id="rId11" imgW="761760" imgH="444240" progId="Equation.DSMT4">
                  <p:embed/>
                  <p:pic>
                    <p:nvPicPr>
                      <p:cNvPr id="26" name="Object 25" descr="S O 4, 2 minus">
                        <a:extLst>
                          <a:ext uri="{FF2B5EF4-FFF2-40B4-BE49-F238E27FC236}">
                            <a16:creationId xmlns:a16="http://schemas.microsoft.com/office/drawing/2014/main" id="{2BB43FAF-D96E-4406-BCE8-6386272DC6F1}"/>
                          </a:ext>
                        </a:extLst>
                      </p:cNvPr>
                      <p:cNvPicPr/>
                      <p:nvPr/>
                    </p:nvPicPr>
                    <p:blipFill>
                      <a:blip r:embed="rId12"/>
                      <a:stretch>
                        <a:fillRect/>
                      </a:stretch>
                    </p:blipFill>
                    <p:spPr>
                      <a:xfrm>
                        <a:off x="910017" y="4597504"/>
                        <a:ext cx="746125" cy="436563"/>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B6407ADD-CF87-40DD-91EE-9F32B0B2E4C7}"/>
              </a:ext>
            </a:extLst>
          </p:cNvPr>
          <p:cNvSpPr>
            <a:spLocks noGrp="1"/>
          </p:cNvSpPr>
          <p:nvPr>
            <p:ph sz="quarter" idx="26"/>
          </p:nvPr>
        </p:nvSpPr>
        <p:spPr>
          <a:xfrm>
            <a:off x="6479999" y="5184533"/>
            <a:ext cx="1937491" cy="414000"/>
          </a:xfrm>
          <a:noFill/>
          <a:ln>
            <a:noFill/>
          </a:ln>
        </p:spPr>
        <p:txBody>
          <a:bodyPr lIns="0" tIns="0" rIns="0" bIns="0" anchor="t" anchorCtr="0"/>
          <a:lstStyle/>
          <a:p>
            <a:pPr marL="0" indent="0">
              <a:buNone/>
            </a:pPr>
            <a:r>
              <a:rPr lang="en-IN" sz="2400" dirty="0">
                <a:solidFill>
                  <a:srgbClr val="007FA3"/>
                </a:solidFill>
                <a:latin typeface="+mn-lt"/>
              </a:rPr>
              <a:t>A. </a:t>
            </a:r>
            <a:r>
              <a:rPr lang="en-IN" sz="2400" dirty="0">
                <a:solidFill>
                  <a:schemeClr val="tx1"/>
                </a:solidFill>
                <a:latin typeface="+mn-lt"/>
              </a:rPr>
              <a:t>34 </a:t>
            </a:r>
            <a:r>
              <a:rPr lang="en-IN" sz="2400" dirty="0" err="1">
                <a:solidFill>
                  <a:schemeClr val="tx1"/>
                </a:solidFill>
                <a:latin typeface="+mn-lt"/>
              </a:rPr>
              <a:t>m</a:t>
            </a:r>
            <a:r>
              <a:rPr lang="en-IN" sz="100" dirty="0" err="1">
                <a:solidFill>
                  <a:schemeClr val="tx1"/>
                </a:solidFill>
                <a:latin typeface="+mn-lt"/>
              </a:rPr>
              <a:t>illi</a:t>
            </a:r>
            <a:r>
              <a:rPr lang="en-IN" sz="2400" dirty="0" err="1">
                <a:solidFill>
                  <a:schemeClr val="tx1"/>
                </a:solidFill>
                <a:latin typeface="+mn-lt"/>
              </a:rPr>
              <a:t>Eq</a:t>
            </a:r>
            <a:r>
              <a:rPr lang="en-IN" sz="100" dirty="0" err="1">
                <a:solidFill>
                  <a:schemeClr val="tx1"/>
                </a:solidFill>
                <a:latin typeface="+mn-lt"/>
              </a:rPr>
              <a:t>uivalents</a:t>
            </a:r>
            <a:r>
              <a:rPr lang="en-IN" sz="2400" dirty="0">
                <a:solidFill>
                  <a:schemeClr val="tx1"/>
                </a:solidFill>
                <a:latin typeface="+mn-lt"/>
              </a:rPr>
              <a:t>/</a:t>
            </a:r>
            <a:r>
              <a:rPr lang="en-IN" sz="2400" dirty="0" err="1">
                <a:solidFill>
                  <a:schemeClr val="tx1"/>
                </a:solidFill>
                <a:latin typeface="+mn-lt"/>
              </a:rPr>
              <a:t>L</a:t>
            </a:r>
            <a:r>
              <a:rPr lang="en-IN" sz="100" dirty="0" err="1">
                <a:solidFill>
                  <a:schemeClr val="tx1"/>
                </a:solidFill>
                <a:latin typeface="+mn-lt"/>
              </a:rPr>
              <a:t>iters</a:t>
            </a:r>
            <a:endParaRPr lang="en-IN" sz="100" dirty="0">
              <a:solidFill>
                <a:schemeClr val="tx1"/>
              </a:solidFill>
              <a:latin typeface="+mn-lt"/>
            </a:endParaRPr>
          </a:p>
        </p:txBody>
      </p:sp>
    </p:spTree>
    <p:extLst>
      <p:ext uri="{BB962C8B-B14F-4D97-AF65-F5344CB8AC3E}">
        <p14:creationId xmlns:p14="http://schemas.microsoft.com/office/powerpoint/2010/main" val="4138709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9.3 Solubility</a:t>
            </a:r>
          </a:p>
        </p:txBody>
      </p:sp>
      <p:sp>
        <p:nvSpPr>
          <p:cNvPr id="8" name="Content Placeholder 7"/>
          <p:cNvSpPr>
            <a:spLocks noGrp="1"/>
          </p:cNvSpPr>
          <p:nvPr>
            <p:ph sz="quarter" idx="14"/>
          </p:nvPr>
        </p:nvSpPr>
        <p:spPr>
          <a:xfrm>
            <a:off x="457200" y="1555749"/>
            <a:ext cx="3853543" cy="2845842"/>
          </a:xfrm>
        </p:spPr>
        <p:txBody>
          <a:bodyPr/>
          <a:lstStyle/>
          <a:p>
            <a:pPr marL="432" indent="0">
              <a:buNone/>
            </a:pPr>
            <a:r>
              <a:rPr lang="en-GB" sz="2400" dirty="0"/>
              <a:t>Gout affects primarily adult men over the age of 40.</a:t>
            </a:r>
          </a:p>
          <a:p>
            <a:pPr marL="432" indent="0">
              <a:buNone/>
            </a:pPr>
            <a:r>
              <a:rPr lang="en-GB" sz="2400" dirty="0"/>
              <a:t>Attacks of gout may occur when the concentration of uric acid in blood plasma exceeds its solubility of 7 m</a:t>
            </a:r>
            <a:r>
              <a:rPr lang="en-GB" sz="100" dirty="0"/>
              <a:t>illi</a:t>
            </a:r>
            <a:r>
              <a:rPr lang="en-GB" sz="2400" dirty="0"/>
              <a:t> g</a:t>
            </a:r>
            <a:r>
              <a:rPr lang="en-GB" sz="100" dirty="0"/>
              <a:t>ram</a:t>
            </a:r>
            <a:r>
              <a:rPr lang="en-GB" sz="2400" dirty="0"/>
              <a:t>/100 m</a:t>
            </a:r>
            <a:r>
              <a:rPr lang="en-GB" sz="100" dirty="0"/>
              <a:t>illi </a:t>
            </a:r>
            <a:r>
              <a:rPr lang="en-GB" sz="2400" dirty="0" err="1"/>
              <a:t>L</a:t>
            </a:r>
            <a:r>
              <a:rPr lang="en-GB" sz="100" dirty="0" err="1"/>
              <a:t>iters</a:t>
            </a:r>
            <a:r>
              <a:rPr lang="en-GB" sz="2400" dirty="0"/>
              <a:t> of </a:t>
            </a:r>
            <a:r>
              <a:rPr lang="en-IN" sz="2400" dirty="0"/>
              <a:t>plasma at</a:t>
            </a:r>
          </a:p>
        </p:txBody>
      </p:sp>
      <p:graphicFrame>
        <p:nvGraphicFramePr>
          <p:cNvPr id="20" name="Object 19" descr="37 degrees Celsius&#10;"/>
          <p:cNvGraphicFramePr>
            <a:graphicFrameLocks noChangeAspect="1"/>
          </p:cNvGraphicFramePr>
          <p:nvPr>
            <p:extLst/>
          </p:nvPr>
        </p:nvGraphicFramePr>
        <p:xfrm>
          <a:off x="457200" y="4497444"/>
          <a:ext cx="876300" cy="292100"/>
        </p:xfrm>
        <a:graphic>
          <a:graphicData uri="http://schemas.openxmlformats.org/presentationml/2006/ole">
            <mc:AlternateContent xmlns:mc="http://schemas.openxmlformats.org/markup-compatibility/2006">
              <mc:Choice xmlns:v="urn:schemas-microsoft-com:vml" Requires="v">
                <p:oleObj spid="_x0000_s30724" name="Equation" r:id="rId3" imgW="876240" imgH="291960" progId="Equation.DSMT4">
                  <p:embed/>
                </p:oleObj>
              </mc:Choice>
              <mc:Fallback>
                <p:oleObj name="Equation" r:id="rId3" imgW="876240" imgH="291960" progId="Equation.DSMT4">
                  <p:embed/>
                  <p:pic>
                    <p:nvPicPr>
                      <p:cNvPr id="20" name="Object 19" descr="37 degrees Celsius&#10;"/>
                      <p:cNvPicPr/>
                      <p:nvPr/>
                    </p:nvPicPr>
                    <p:blipFill>
                      <a:blip r:embed="rId4"/>
                      <a:stretch>
                        <a:fillRect/>
                      </a:stretch>
                    </p:blipFill>
                    <p:spPr>
                      <a:xfrm>
                        <a:off x="457200" y="4497444"/>
                        <a:ext cx="876300" cy="292100"/>
                      </a:xfrm>
                      <a:prstGeom prst="rect">
                        <a:avLst/>
                      </a:prstGeom>
                    </p:spPr>
                  </p:pic>
                </p:oleObj>
              </mc:Fallback>
            </mc:AlternateContent>
          </a:graphicData>
        </a:graphic>
      </p:graphicFrame>
      <p:pic>
        <p:nvPicPr>
          <p:cNvPr id="21" name="Content Placeholder 20" descr="A swollen hand."/>
          <p:cNvPicPr>
            <a:picLocks noGrp="1" noChangeAspect="1"/>
          </p:cNvPicPr>
          <p:nvPr>
            <p:ph sz="quarter" idx="16"/>
          </p:nvPr>
        </p:nvPicPr>
        <p:blipFill>
          <a:blip r:embed="rId5"/>
          <a:stretch>
            <a:fillRect/>
          </a:stretch>
        </p:blipFill>
        <p:spPr>
          <a:xfrm>
            <a:off x="4393914" y="1578706"/>
            <a:ext cx="4327924" cy="3118854"/>
          </a:xfrm>
          <a:prstGeom prst="rect">
            <a:avLst/>
          </a:prstGeom>
        </p:spPr>
      </p:pic>
      <p:sp>
        <p:nvSpPr>
          <p:cNvPr id="11" name="Content Placeholder 10"/>
          <p:cNvSpPr>
            <a:spLocks noGrp="1"/>
          </p:cNvSpPr>
          <p:nvPr>
            <p:ph sz="quarter" idx="17"/>
          </p:nvPr>
        </p:nvSpPr>
        <p:spPr>
          <a:xfrm>
            <a:off x="454673" y="5034996"/>
            <a:ext cx="8267166" cy="1186512"/>
          </a:xfrm>
        </p:spPr>
        <p:txBody>
          <a:bodyPr/>
          <a:lstStyle/>
          <a:p>
            <a:pPr marL="432" indent="0">
              <a:buNone/>
            </a:pPr>
            <a:r>
              <a:rPr lang="en-GB" sz="2400" b="1" dirty="0"/>
              <a:t>Learning Goal </a:t>
            </a:r>
            <a:r>
              <a:rPr lang="en-GB" sz="2400" dirty="0"/>
              <a:t>Define solubility; distinguish between an unsaturated and a saturated solution. Identify an ionic compound as soluble or insoluble.</a:t>
            </a:r>
          </a:p>
        </p:txBody>
      </p:sp>
    </p:spTree>
    <p:extLst>
      <p:ext uri="{BB962C8B-B14F-4D97-AF65-F5344CB8AC3E}">
        <p14:creationId xmlns:p14="http://schemas.microsoft.com/office/powerpoint/2010/main" val="1760851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05F81A-5953-4289-AC7D-FF69C192FFC3}"/>
              </a:ext>
            </a:extLst>
          </p:cNvPr>
          <p:cNvSpPr>
            <a:spLocks noGrp="1"/>
          </p:cNvSpPr>
          <p:nvPr>
            <p:ph type="title"/>
          </p:nvPr>
        </p:nvSpPr>
        <p:spPr/>
        <p:txBody>
          <a:bodyPr/>
          <a:lstStyle/>
          <a:p>
            <a:r>
              <a:rPr lang="en-IN" dirty="0"/>
              <a:t>Solubility</a:t>
            </a:r>
          </a:p>
        </p:txBody>
      </p:sp>
      <p:sp>
        <p:nvSpPr>
          <p:cNvPr id="5" name="Content Placeholder 4">
            <a:extLst>
              <a:ext uri="{FF2B5EF4-FFF2-40B4-BE49-F238E27FC236}">
                <a16:creationId xmlns:a16="http://schemas.microsoft.com/office/drawing/2014/main" id="{65A803E7-15D5-45CF-9BE9-E38E1E8EAD80}"/>
              </a:ext>
            </a:extLst>
          </p:cNvPr>
          <p:cNvSpPr>
            <a:spLocks noGrp="1"/>
          </p:cNvSpPr>
          <p:nvPr>
            <p:ph sz="quarter" idx="13"/>
          </p:nvPr>
        </p:nvSpPr>
        <p:spPr>
          <a:xfrm>
            <a:off x="457200" y="1556327"/>
            <a:ext cx="8229600" cy="2908098"/>
          </a:xfrm>
        </p:spPr>
        <p:txBody>
          <a:bodyPr/>
          <a:lstStyle/>
          <a:p>
            <a:pPr marL="432" indent="0">
              <a:buNone/>
            </a:pPr>
            <a:r>
              <a:rPr lang="en-IN" b="1" dirty="0"/>
              <a:t>Solubility</a:t>
            </a:r>
            <a:r>
              <a:rPr lang="en-IN" dirty="0"/>
              <a:t> is</a:t>
            </a:r>
          </a:p>
          <a:p>
            <a:r>
              <a:rPr lang="en-IN" dirty="0"/>
              <a:t>the maximum amount of solute that dissolves in a specific amount of solvent</a:t>
            </a:r>
          </a:p>
          <a:p>
            <a:r>
              <a:rPr lang="en-IN" dirty="0"/>
              <a:t>temperature sensitive for solutes</a:t>
            </a:r>
          </a:p>
          <a:p>
            <a:r>
              <a:rPr lang="en-IN" dirty="0"/>
              <a:t>expressed as grams of solute in 100 grams of solvent, usually water</a:t>
            </a:r>
          </a:p>
        </p:txBody>
      </p:sp>
      <p:graphicFrame>
        <p:nvGraphicFramePr>
          <p:cNvPr id="6" name="Object 5" descr="Start fraction grams of solute over 100 grams water end fraction.">
            <a:extLst>
              <a:ext uri="{FF2B5EF4-FFF2-40B4-BE49-F238E27FC236}">
                <a16:creationId xmlns:a16="http://schemas.microsoft.com/office/drawing/2014/main" id="{E680008C-E051-4FD7-9185-EC9BEAFF57C2}"/>
              </a:ext>
            </a:extLst>
          </p:cNvPr>
          <p:cNvGraphicFramePr>
            <a:graphicFrameLocks noChangeAspect="1"/>
          </p:cNvGraphicFramePr>
          <p:nvPr>
            <p:extLst/>
          </p:nvPr>
        </p:nvGraphicFramePr>
        <p:xfrm>
          <a:off x="3721100" y="4708102"/>
          <a:ext cx="1701800" cy="787400"/>
        </p:xfrm>
        <a:graphic>
          <a:graphicData uri="http://schemas.openxmlformats.org/presentationml/2006/ole">
            <mc:AlternateContent xmlns:mc="http://schemas.openxmlformats.org/markup-compatibility/2006">
              <mc:Choice xmlns:v="urn:schemas-microsoft-com:vml" Requires="v">
                <p:oleObj spid="_x0000_s31748" name="Equation" r:id="rId3" imgW="1701720" imgH="787320" progId="Equation.DSMT4">
                  <p:embed/>
                </p:oleObj>
              </mc:Choice>
              <mc:Fallback>
                <p:oleObj name="Equation" r:id="rId3" imgW="1701720" imgH="787320" progId="Equation.DSMT4">
                  <p:embed/>
                  <p:pic>
                    <p:nvPicPr>
                      <p:cNvPr id="6" name="Object 5" descr="Start fraction grams of solute over 100 grams water end fraction.">
                        <a:extLst>
                          <a:ext uri="{FF2B5EF4-FFF2-40B4-BE49-F238E27FC236}">
                            <a16:creationId xmlns:a16="http://schemas.microsoft.com/office/drawing/2014/main" id="{E680008C-E051-4FD7-9185-EC9BEAFF57C2}"/>
                          </a:ext>
                        </a:extLst>
                      </p:cNvPr>
                      <p:cNvPicPr/>
                      <p:nvPr/>
                    </p:nvPicPr>
                    <p:blipFill>
                      <a:blip r:embed="rId4"/>
                      <a:stretch>
                        <a:fillRect/>
                      </a:stretch>
                    </p:blipFill>
                    <p:spPr>
                      <a:xfrm>
                        <a:off x="3721100" y="4708102"/>
                        <a:ext cx="1701800" cy="787400"/>
                      </a:xfrm>
                      <a:prstGeom prst="rect">
                        <a:avLst/>
                      </a:prstGeom>
                    </p:spPr>
                  </p:pic>
                </p:oleObj>
              </mc:Fallback>
            </mc:AlternateContent>
          </a:graphicData>
        </a:graphic>
      </p:graphicFrame>
    </p:spTree>
    <p:extLst>
      <p:ext uri="{BB962C8B-B14F-4D97-AF65-F5344CB8AC3E}">
        <p14:creationId xmlns:p14="http://schemas.microsoft.com/office/powerpoint/2010/main" val="174282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7A56-ADA1-4EEE-ADC8-969B64F5F2C4}"/>
              </a:ext>
            </a:extLst>
          </p:cNvPr>
          <p:cNvSpPr>
            <a:spLocks noGrp="1"/>
          </p:cNvSpPr>
          <p:nvPr>
            <p:ph type="title"/>
          </p:nvPr>
        </p:nvSpPr>
        <p:spPr/>
        <p:txBody>
          <a:bodyPr/>
          <a:lstStyle/>
          <a:p>
            <a:r>
              <a:rPr lang="en-IN" dirty="0"/>
              <a:t>Solutes </a:t>
            </a:r>
            <a:r>
              <a:rPr lang="en-IN" sz="2000" b="0" baseline="0" dirty="0"/>
              <a:t>(1 of 2)</a:t>
            </a:r>
          </a:p>
        </p:txBody>
      </p:sp>
      <p:sp>
        <p:nvSpPr>
          <p:cNvPr id="3" name="Content Placeholder 2">
            <a:extLst>
              <a:ext uri="{FF2B5EF4-FFF2-40B4-BE49-F238E27FC236}">
                <a16:creationId xmlns:a16="http://schemas.microsoft.com/office/drawing/2014/main" id="{DFB52199-8348-440B-863C-B648DF513F68}"/>
              </a:ext>
            </a:extLst>
          </p:cNvPr>
          <p:cNvSpPr>
            <a:spLocks noGrp="1"/>
          </p:cNvSpPr>
          <p:nvPr>
            <p:ph sz="quarter" idx="13"/>
          </p:nvPr>
        </p:nvSpPr>
        <p:spPr>
          <a:xfrm>
            <a:off x="457199" y="1556326"/>
            <a:ext cx="8390965" cy="4467955"/>
          </a:xfrm>
        </p:spPr>
        <p:txBody>
          <a:bodyPr/>
          <a:lstStyle/>
          <a:p>
            <a:pPr marL="432" indent="0">
              <a:buNone/>
            </a:pPr>
            <a:r>
              <a:rPr lang="en-IN" dirty="0"/>
              <a:t>Solutes</a:t>
            </a:r>
          </a:p>
          <a:p>
            <a:r>
              <a:rPr lang="en-IN" dirty="0"/>
              <a:t>may be liquids, gases, or solids</a:t>
            </a:r>
          </a:p>
          <a:p>
            <a:r>
              <a:rPr lang="en-IN" dirty="0"/>
              <a:t>are spread evenly throughout the solution</a:t>
            </a:r>
          </a:p>
          <a:p>
            <a:r>
              <a:rPr lang="en-IN" dirty="0"/>
              <a:t>mix with solvents, so the solute and solvent have the same physical state</a:t>
            </a:r>
          </a:p>
          <a:p>
            <a:r>
              <a:rPr lang="en-IN" dirty="0"/>
              <a:t>cannot be separated by filtration but can be separated by evaporation</a:t>
            </a:r>
          </a:p>
          <a:p>
            <a:r>
              <a:rPr lang="en-IN" dirty="0"/>
              <a:t>are not visible but can give a color to the solution</a:t>
            </a:r>
          </a:p>
        </p:txBody>
      </p:sp>
    </p:spTree>
    <p:extLst>
      <p:ext uri="{BB962C8B-B14F-4D97-AF65-F5344CB8AC3E}">
        <p14:creationId xmlns:p14="http://schemas.microsoft.com/office/powerpoint/2010/main" val="1156147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758C-72D3-4A04-86F0-2A8D3F7B8B3F}"/>
              </a:ext>
            </a:extLst>
          </p:cNvPr>
          <p:cNvSpPr>
            <a:spLocks noGrp="1"/>
          </p:cNvSpPr>
          <p:nvPr>
            <p:ph type="title"/>
          </p:nvPr>
        </p:nvSpPr>
        <p:spPr/>
        <p:txBody>
          <a:bodyPr/>
          <a:lstStyle/>
          <a:p>
            <a:r>
              <a:rPr lang="en-IN" dirty="0"/>
              <a:t>Unsaturated Solution</a:t>
            </a:r>
          </a:p>
        </p:txBody>
      </p:sp>
      <p:sp>
        <p:nvSpPr>
          <p:cNvPr id="3" name="Content Placeholder 2">
            <a:extLst>
              <a:ext uri="{FF2B5EF4-FFF2-40B4-BE49-F238E27FC236}">
                <a16:creationId xmlns:a16="http://schemas.microsoft.com/office/drawing/2014/main" id="{B71FE829-E072-4EEE-BADF-FB24A7849861}"/>
              </a:ext>
            </a:extLst>
          </p:cNvPr>
          <p:cNvSpPr>
            <a:spLocks noGrp="1"/>
          </p:cNvSpPr>
          <p:nvPr>
            <p:ph sz="quarter" idx="13"/>
          </p:nvPr>
        </p:nvSpPr>
        <p:spPr>
          <a:xfrm>
            <a:off x="457200" y="1556326"/>
            <a:ext cx="3433482" cy="4520623"/>
          </a:xfrm>
        </p:spPr>
        <p:txBody>
          <a:bodyPr/>
          <a:lstStyle/>
          <a:p>
            <a:pPr marL="432" indent="0">
              <a:buNone/>
            </a:pPr>
            <a:r>
              <a:rPr lang="en-IN" sz="2400" b="1" dirty="0"/>
              <a:t>Unsaturated solutions</a:t>
            </a:r>
            <a:endParaRPr lang="en-IN" sz="2400" dirty="0"/>
          </a:p>
          <a:p>
            <a:r>
              <a:rPr lang="en-IN" sz="2400" dirty="0"/>
              <a:t>contain less than the maximum amount of solute</a:t>
            </a:r>
          </a:p>
          <a:p>
            <a:r>
              <a:rPr lang="en-IN" sz="2400" dirty="0"/>
              <a:t>can dissolve more solute</a:t>
            </a:r>
          </a:p>
        </p:txBody>
      </p:sp>
      <p:pic>
        <p:nvPicPr>
          <p:cNvPr id="6" name="Content Placeholder 5" descr="In an unsaturated solution, all of the solute dissolves in the solvent."/>
          <p:cNvPicPr>
            <a:picLocks noGrp="1" noChangeAspect="1"/>
          </p:cNvPicPr>
          <p:nvPr>
            <p:ph sz="quarter" idx="14"/>
          </p:nvPr>
        </p:nvPicPr>
        <p:blipFill>
          <a:blip r:embed="rId2"/>
          <a:stretch>
            <a:fillRect/>
          </a:stretch>
        </p:blipFill>
        <p:spPr>
          <a:xfrm>
            <a:off x="5553081" y="1521638"/>
            <a:ext cx="2636743" cy="4589423"/>
          </a:xfrm>
          <a:prstGeom prst="rect">
            <a:avLst/>
          </a:prstGeom>
        </p:spPr>
      </p:pic>
    </p:spTree>
    <p:extLst>
      <p:ext uri="{BB962C8B-B14F-4D97-AF65-F5344CB8AC3E}">
        <p14:creationId xmlns:p14="http://schemas.microsoft.com/office/powerpoint/2010/main" val="3724351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6D9F-2C1F-4285-BB09-78A73081F9C6}"/>
              </a:ext>
            </a:extLst>
          </p:cNvPr>
          <p:cNvSpPr>
            <a:spLocks noGrp="1"/>
          </p:cNvSpPr>
          <p:nvPr>
            <p:ph type="title"/>
          </p:nvPr>
        </p:nvSpPr>
        <p:spPr/>
        <p:txBody>
          <a:bodyPr/>
          <a:lstStyle/>
          <a:p>
            <a:r>
              <a:rPr lang="en-IN" dirty="0"/>
              <a:t>Saturated Solution</a:t>
            </a:r>
          </a:p>
        </p:txBody>
      </p:sp>
      <p:sp>
        <p:nvSpPr>
          <p:cNvPr id="3" name="Content Placeholder 2">
            <a:extLst>
              <a:ext uri="{FF2B5EF4-FFF2-40B4-BE49-F238E27FC236}">
                <a16:creationId xmlns:a16="http://schemas.microsoft.com/office/drawing/2014/main" id="{4B8B49F4-D4A3-4B4B-B0EF-AA2BF6D19ED2}"/>
              </a:ext>
            </a:extLst>
          </p:cNvPr>
          <p:cNvSpPr>
            <a:spLocks noGrp="1"/>
          </p:cNvSpPr>
          <p:nvPr>
            <p:ph sz="quarter" idx="13"/>
          </p:nvPr>
        </p:nvSpPr>
        <p:spPr>
          <a:xfrm>
            <a:off x="457200" y="1556327"/>
            <a:ext cx="4849906" cy="3593886"/>
          </a:xfrm>
        </p:spPr>
        <p:txBody>
          <a:bodyPr/>
          <a:lstStyle/>
          <a:p>
            <a:pPr marL="432" indent="0">
              <a:buNone/>
            </a:pPr>
            <a:r>
              <a:rPr lang="en-IN" sz="2400" b="1" dirty="0"/>
              <a:t>Saturated solutions</a:t>
            </a:r>
          </a:p>
          <a:p>
            <a:r>
              <a:rPr lang="en-IN" sz="2400" dirty="0"/>
              <a:t>contain the maximum amount of solute that can dissolve</a:t>
            </a:r>
          </a:p>
          <a:p>
            <a:r>
              <a:rPr lang="en-IN" sz="2400" dirty="0"/>
              <a:t>have undissolved solute at the bottom of the container</a:t>
            </a:r>
          </a:p>
          <a:p>
            <a:r>
              <a:rPr lang="en-IN" sz="2400" dirty="0"/>
              <a:t>contain solute that dissolves as well as solute that recrystallizes in an equilibrium process</a:t>
            </a:r>
          </a:p>
        </p:txBody>
      </p:sp>
      <p:pic>
        <p:nvPicPr>
          <p:cNvPr id="7" name="Content Placeholder 6" descr="In a saturated solution, the solute dissolves, then recrystallizes after the maximum amount is reached. The undissolved solute settles to the bottom of the container."/>
          <p:cNvPicPr>
            <a:picLocks noGrp="1" noChangeAspect="1"/>
          </p:cNvPicPr>
          <p:nvPr>
            <p:ph sz="quarter" idx="14"/>
          </p:nvPr>
        </p:nvPicPr>
        <p:blipFill>
          <a:blip r:embed="rId3"/>
          <a:stretch>
            <a:fillRect/>
          </a:stretch>
        </p:blipFill>
        <p:spPr>
          <a:xfrm>
            <a:off x="6152748" y="1512595"/>
            <a:ext cx="2495783" cy="4177213"/>
          </a:xfrm>
          <a:prstGeom prst="rect">
            <a:avLst/>
          </a:prstGeom>
        </p:spPr>
      </p:pic>
      <p:graphicFrame>
        <p:nvGraphicFramePr>
          <p:cNvPr id="5" name="Object 4" descr="solute plus solvent yields saturated solution in a reversible reaction. From left to right, solute dissolves. From right to left, solute recrystallizes.">
            <a:extLst>
              <a:ext uri="{FF2B5EF4-FFF2-40B4-BE49-F238E27FC236}">
                <a16:creationId xmlns:a16="http://schemas.microsoft.com/office/drawing/2014/main" id="{44956403-6D8F-42A0-ABAC-0C2C7F4F9CC2}"/>
              </a:ext>
            </a:extLst>
          </p:cNvPr>
          <p:cNvGraphicFramePr>
            <a:graphicFrameLocks noChangeAspect="1"/>
          </p:cNvGraphicFramePr>
          <p:nvPr>
            <p:extLst/>
          </p:nvPr>
        </p:nvGraphicFramePr>
        <p:xfrm>
          <a:off x="696048" y="5773531"/>
          <a:ext cx="6673120" cy="589708"/>
        </p:xfrm>
        <a:graphic>
          <a:graphicData uri="http://schemas.openxmlformats.org/presentationml/2006/ole">
            <mc:AlternateContent xmlns:mc="http://schemas.openxmlformats.org/markup-compatibility/2006">
              <mc:Choice xmlns:v="urn:schemas-microsoft-com:vml" Requires="v">
                <p:oleObj spid="_x0000_s32772" name="Equation" r:id="rId4" imgW="7340400" imgH="647640" progId="Equation.DSMT4">
                  <p:embed/>
                </p:oleObj>
              </mc:Choice>
              <mc:Fallback>
                <p:oleObj name="Equation" r:id="rId4" imgW="7340400" imgH="647640" progId="Equation.DSMT4">
                  <p:embed/>
                  <p:pic>
                    <p:nvPicPr>
                      <p:cNvPr id="5" name="Object 4" descr="solute plus solvent yields saturated solution in a reversible reaction. From left to right, solute dissolves. From right to left, solute recrystallizes.">
                        <a:extLst>
                          <a:ext uri="{FF2B5EF4-FFF2-40B4-BE49-F238E27FC236}">
                            <a16:creationId xmlns:a16="http://schemas.microsoft.com/office/drawing/2014/main" id="{44956403-6D8F-42A0-ABAC-0C2C7F4F9CC2}"/>
                          </a:ext>
                        </a:extLst>
                      </p:cNvPr>
                      <p:cNvPicPr/>
                      <p:nvPr/>
                    </p:nvPicPr>
                    <p:blipFill>
                      <a:blip r:embed="rId5"/>
                      <a:stretch>
                        <a:fillRect/>
                      </a:stretch>
                    </p:blipFill>
                    <p:spPr>
                      <a:xfrm>
                        <a:off x="696048" y="5773531"/>
                        <a:ext cx="6673120" cy="589708"/>
                      </a:xfrm>
                      <a:prstGeom prst="rect">
                        <a:avLst/>
                      </a:prstGeom>
                    </p:spPr>
                  </p:pic>
                </p:oleObj>
              </mc:Fallback>
            </mc:AlternateContent>
          </a:graphicData>
        </a:graphic>
      </p:graphicFrame>
    </p:spTree>
    <p:extLst>
      <p:ext uri="{BB962C8B-B14F-4D97-AF65-F5344CB8AC3E}">
        <p14:creationId xmlns:p14="http://schemas.microsoft.com/office/powerpoint/2010/main" val="69152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3FEA-8A99-431F-8F37-217418F0E960}"/>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6A064D7F-BCE6-4E6E-BA9C-418771CD6D21}"/>
              </a:ext>
            </a:extLst>
          </p:cNvPr>
          <p:cNvSpPr>
            <a:spLocks noGrp="1"/>
          </p:cNvSpPr>
          <p:nvPr>
            <p:ph sz="quarter" idx="13"/>
          </p:nvPr>
        </p:nvSpPr>
        <p:spPr>
          <a:xfrm>
            <a:off x="457199" y="1556326"/>
            <a:ext cx="8346141" cy="2469409"/>
          </a:xfrm>
        </p:spPr>
        <p:txBody>
          <a:bodyPr/>
          <a:lstStyle/>
          <a:p>
            <a:pPr marL="432" indent="0">
              <a:buNone/>
            </a:pPr>
            <a:r>
              <a:rPr lang="en-IN" dirty="0"/>
              <a:t>Label each of the following solutions as saturated or unsaturated:</a:t>
            </a:r>
          </a:p>
          <a:p>
            <a:pPr marL="341313" indent="-341313">
              <a:buNone/>
            </a:pPr>
            <a:r>
              <a:rPr lang="en-IN" dirty="0">
                <a:solidFill>
                  <a:schemeClr val="tx2"/>
                </a:solidFill>
              </a:rPr>
              <a:t>A.</a:t>
            </a:r>
            <a:r>
              <a:rPr lang="en-IN" dirty="0"/>
              <a:t> Salt disappears when put in water.</a:t>
            </a:r>
          </a:p>
          <a:p>
            <a:pPr marL="341313" indent="-341313">
              <a:buNone/>
            </a:pPr>
            <a:r>
              <a:rPr lang="en-IN" dirty="0">
                <a:solidFill>
                  <a:schemeClr val="tx2"/>
                </a:solidFill>
              </a:rPr>
              <a:t>B.</a:t>
            </a:r>
            <a:r>
              <a:rPr lang="en-IN" dirty="0"/>
              <a:t> Sugar added to a cup of water does not disappear but sits at the bottom of the cup.</a:t>
            </a:r>
          </a:p>
        </p:txBody>
      </p:sp>
    </p:spTree>
    <p:extLst>
      <p:ext uri="{BB962C8B-B14F-4D97-AF65-F5344CB8AC3E}">
        <p14:creationId xmlns:p14="http://schemas.microsoft.com/office/powerpoint/2010/main" val="2041268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3FEA-8A99-431F-8F37-217418F0E960}"/>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6A064D7F-BCE6-4E6E-BA9C-418771CD6D21}"/>
              </a:ext>
            </a:extLst>
          </p:cNvPr>
          <p:cNvSpPr>
            <a:spLocks noGrp="1"/>
          </p:cNvSpPr>
          <p:nvPr>
            <p:ph sz="quarter" idx="13"/>
          </p:nvPr>
        </p:nvSpPr>
        <p:spPr>
          <a:xfrm>
            <a:off x="457199" y="1556327"/>
            <a:ext cx="8346141" cy="2516910"/>
          </a:xfrm>
        </p:spPr>
        <p:txBody>
          <a:bodyPr/>
          <a:lstStyle/>
          <a:p>
            <a:pPr marL="432" indent="0">
              <a:buNone/>
            </a:pPr>
            <a:r>
              <a:rPr lang="en-IN" dirty="0"/>
              <a:t>Label each of the following solutions as saturated or unsaturated.</a:t>
            </a:r>
          </a:p>
          <a:p>
            <a:pPr marL="403225" indent="-403225">
              <a:buNone/>
            </a:pPr>
            <a:r>
              <a:rPr lang="en-IN" dirty="0">
                <a:solidFill>
                  <a:schemeClr val="tx2"/>
                </a:solidFill>
              </a:rPr>
              <a:t>A.</a:t>
            </a:r>
            <a:r>
              <a:rPr lang="en-IN" dirty="0"/>
              <a:t> </a:t>
            </a:r>
            <a:r>
              <a:rPr lang="en-IN" b="1" dirty="0"/>
              <a:t>Unsaturated:</a:t>
            </a:r>
            <a:r>
              <a:rPr lang="en-IN" dirty="0"/>
              <a:t> Salt disappears when put in water.</a:t>
            </a:r>
          </a:p>
          <a:p>
            <a:pPr marL="403225" indent="-403225">
              <a:buNone/>
            </a:pPr>
            <a:r>
              <a:rPr lang="en-IN" dirty="0">
                <a:solidFill>
                  <a:schemeClr val="tx2"/>
                </a:solidFill>
              </a:rPr>
              <a:t>B.</a:t>
            </a:r>
            <a:r>
              <a:rPr lang="en-IN" dirty="0"/>
              <a:t> </a:t>
            </a:r>
            <a:r>
              <a:rPr lang="en-IN" b="1" dirty="0"/>
              <a:t>Saturated:</a:t>
            </a:r>
            <a:r>
              <a:rPr lang="en-IN" dirty="0"/>
              <a:t> Sugar added to a cup of water does not disappear but sits at the bottom of the cup.</a:t>
            </a:r>
          </a:p>
        </p:txBody>
      </p:sp>
    </p:spTree>
    <p:extLst>
      <p:ext uri="{BB962C8B-B14F-4D97-AF65-F5344CB8AC3E}">
        <p14:creationId xmlns:p14="http://schemas.microsoft.com/office/powerpoint/2010/main" val="3172706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F611-C803-4D6E-A7E3-7B1970C561D1}"/>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6FDC837-5BEB-40CA-99DE-13B32532578B}"/>
              </a:ext>
            </a:extLst>
          </p:cNvPr>
          <p:cNvSpPr>
            <a:spLocks noGrp="1"/>
          </p:cNvSpPr>
          <p:nvPr>
            <p:ph sz="quarter" idx="14"/>
          </p:nvPr>
        </p:nvSpPr>
        <p:spPr>
          <a:xfrm>
            <a:off x="457200" y="1555199"/>
            <a:ext cx="442913" cy="417036"/>
          </a:xfrm>
        </p:spPr>
        <p:txBody>
          <a:bodyPr/>
          <a:lstStyle/>
          <a:p>
            <a:pPr marL="432" indent="0">
              <a:buNone/>
            </a:pPr>
            <a:r>
              <a:rPr lang="en-GB" sz="2400" dirty="0"/>
              <a:t>At</a:t>
            </a:r>
          </a:p>
        </p:txBody>
      </p:sp>
      <p:graphicFrame>
        <p:nvGraphicFramePr>
          <p:cNvPr id="13" name="Object 12" descr="40 degrees Celsius&#10;"/>
          <p:cNvGraphicFramePr>
            <a:graphicFrameLocks noChangeAspect="1"/>
          </p:cNvGraphicFramePr>
          <p:nvPr>
            <p:extLst/>
          </p:nvPr>
        </p:nvGraphicFramePr>
        <p:xfrm>
          <a:off x="1077913" y="1598613"/>
          <a:ext cx="876300" cy="330200"/>
        </p:xfrm>
        <a:graphic>
          <a:graphicData uri="http://schemas.openxmlformats.org/presentationml/2006/ole">
            <mc:AlternateContent xmlns:mc="http://schemas.openxmlformats.org/markup-compatibility/2006">
              <mc:Choice xmlns:v="urn:schemas-microsoft-com:vml" Requires="v">
                <p:oleObj spid="_x0000_s33804" name="Equation" r:id="rId3" imgW="876240" imgH="330120" progId="Equation.DSMT4">
                  <p:embed/>
                </p:oleObj>
              </mc:Choice>
              <mc:Fallback>
                <p:oleObj name="Equation" r:id="rId3" imgW="876240" imgH="330120" progId="Equation.DSMT4">
                  <p:embed/>
                  <p:pic>
                    <p:nvPicPr>
                      <p:cNvPr id="13" name="Object 12" descr="40 degrees Celsius&#10;"/>
                      <p:cNvPicPr/>
                      <p:nvPr/>
                    </p:nvPicPr>
                    <p:blipFill>
                      <a:blip r:embed="rId4"/>
                      <a:stretch>
                        <a:fillRect/>
                      </a:stretch>
                    </p:blipFill>
                    <p:spPr>
                      <a:xfrm>
                        <a:off x="1077913" y="1598613"/>
                        <a:ext cx="876300" cy="3302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E1523B1-5A53-4898-AD6A-4951C496F36A}"/>
              </a:ext>
            </a:extLst>
          </p:cNvPr>
          <p:cNvSpPr>
            <a:spLocks noGrp="1"/>
          </p:cNvSpPr>
          <p:nvPr>
            <p:ph sz="quarter" idx="15"/>
          </p:nvPr>
        </p:nvSpPr>
        <p:spPr>
          <a:xfrm>
            <a:off x="2117974" y="1579105"/>
            <a:ext cx="5084931" cy="402753"/>
          </a:xfrm>
        </p:spPr>
        <p:txBody>
          <a:bodyPr/>
          <a:lstStyle/>
          <a:p>
            <a:pPr marL="403225" indent="-403225">
              <a:buNone/>
            </a:pPr>
            <a:r>
              <a:rPr lang="en-GB" sz="2400" dirty="0"/>
              <a:t>the solubility of K</a:t>
            </a:r>
            <a:r>
              <a:rPr lang="en-GB" sz="100" dirty="0"/>
              <a:t> </a:t>
            </a:r>
            <a:r>
              <a:rPr lang="en-GB" sz="2400" dirty="0"/>
              <a:t>B</a:t>
            </a:r>
            <a:r>
              <a:rPr lang="en-GB" sz="100" dirty="0"/>
              <a:t> </a:t>
            </a:r>
            <a:r>
              <a:rPr lang="en-GB" sz="2400" dirty="0"/>
              <a:t>r is 80 g</a:t>
            </a:r>
            <a:r>
              <a:rPr lang="en-GB" sz="100" dirty="0"/>
              <a:t>rams</a:t>
            </a:r>
            <a:r>
              <a:rPr lang="en-GB" sz="2400" dirty="0"/>
              <a:t>/100 g</a:t>
            </a:r>
            <a:r>
              <a:rPr lang="en-GB" sz="100" dirty="0"/>
              <a:t>rams</a:t>
            </a:r>
            <a:r>
              <a:rPr lang="en-GB" sz="2400" dirty="0"/>
              <a:t> of</a:t>
            </a:r>
            <a:endParaRPr lang="en-IN" sz="2400" dirty="0"/>
          </a:p>
        </p:txBody>
      </p:sp>
      <p:graphicFrame>
        <p:nvGraphicFramePr>
          <p:cNvPr id="14" name="Object 13" descr="H sub 2 O&#10;"/>
          <p:cNvGraphicFramePr>
            <a:graphicFrameLocks noChangeAspect="1"/>
          </p:cNvGraphicFramePr>
          <p:nvPr>
            <p:extLst/>
          </p:nvPr>
        </p:nvGraphicFramePr>
        <p:xfrm>
          <a:off x="7351194" y="1600858"/>
          <a:ext cx="660400" cy="381000"/>
        </p:xfrm>
        <a:graphic>
          <a:graphicData uri="http://schemas.openxmlformats.org/presentationml/2006/ole">
            <mc:AlternateContent xmlns:mc="http://schemas.openxmlformats.org/markup-compatibility/2006">
              <mc:Choice xmlns:v="urn:schemas-microsoft-com:vml" Requires="v">
                <p:oleObj spid="_x0000_s33805" name="Equation" r:id="rId5" imgW="660240" imgH="380880" progId="Equation.DSMT4">
                  <p:embed/>
                </p:oleObj>
              </mc:Choice>
              <mc:Fallback>
                <p:oleObj name="Equation" r:id="rId5" imgW="660240" imgH="380880" progId="Equation.DSMT4">
                  <p:embed/>
                  <p:pic>
                    <p:nvPicPr>
                      <p:cNvPr id="14" name="Object 13" descr="H sub 2 O&#10;"/>
                      <p:cNvPicPr/>
                      <p:nvPr/>
                    </p:nvPicPr>
                    <p:blipFill>
                      <a:blip r:embed="rId6"/>
                      <a:stretch>
                        <a:fillRect/>
                      </a:stretch>
                    </p:blipFill>
                    <p:spPr>
                      <a:xfrm>
                        <a:off x="7351194" y="1600858"/>
                        <a:ext cx="6604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5310BED-A3B9-47B5-9CC5-174671BE728C}"/>
              </a:ext>
            </a:extLst>
          </p:cNvPr>
          <p:cNvSpPr>
            <a:spLocks noGrp="1"/>
          </p:cNvSpPr>
          <p:nvPr>
            <p:ph sz="quarter" idx="16"/>
          </p:nvPr>
        </p:nvSpPr>
        <p:spPr>
          <a:xfrm>
            <a:off x="457200" y="2053574"/>
            <a:ext cx="8232776" cy="779273"/>
          </a:xfrm>
        </p:spPr>
        <p:txBody>
          <a:bodyPr/>
          <a:lstStyle/>
          <a:p>
            <a:pPr marL="432" indent="0">
              <a:buNone/>
            </a:pPr>
            <a:r>
              <a:rPr lang="en-IN" sz="2400" dirty="0"/>
              <a:t>Identify the following solutions as either saturated or unsaturated. Explain.</a:t>
            </a:r>
          </a:p>
        </p:txBody>
      </p:sp>
      <p:sp>
        <p:nvSpPr>
          <p:cNvPr id="6" name="Content Placeholder 5">
            <a:extLst>
              <a:ext uri="{FF2B5EF4-FFF2-40B4-BE49-F238E27FC236}">
                <a16:creationId xmlns:a16="http://schemas.microsoft.com/office/drawing/2014/main" id="{4BED4462-1E93-441A-BDFA-E8C30655D414}"/>
              </a:ext>
            </a:extLst>
          </p:cNvPr>
          <p:cNvSpPr>
            <a:spLocks noGrp="1"/>
          </p:cNvSpPr>
          <p:nvPr>
            <p:ph sz="quarter" idx="17"/>
          </p:nvPr>
        </p:nvSpPr>
        <p:spPr>
          <a:xfrm>
            <a:off x="454671" y="3094411"/>
            <a:ext cx="6770881" cy="459028"/>
          </a:xfrm>
        </p:spPr>
        <p:txBody>
          <a:bodyPr/>
          <a:lstStyle/>
          <a:p>
            <a:pPr marL="432" indent="0">
              <a:buNone/>
            </a:pPr>
            <a:r>
              <a:rPr lang="en-GB" sz="2400" dirty="0">
                <a:solidFill>
                  <a:schemeClr val="tx2"/>
                </a:solidFill>
              </a:rPr>
              <a:t>A. </a:t>
            </a:r>
            <a:r>
              <a:rPr lang="en-GB" sz="2400" dirty="0"/>
              <a:t>60 grams K</a:t>
            </a:r>
            <a:r>
              <a:rPr lang="en-GB" sz="100" dirty="0"/>
              <a:t> </a:t>
            </a:r>
            <a:r>
              <a:rPr lang="en-GB" sz="2400" dirty="0"/>
              <a:t>B</a:t>
            </a:r>
            <a:r>
              <a:rPr lang="en-GB" sz="100" dirty="0"/>
              <a:t> </a:t>
            </a:r>
            <a:r>
              <a:rPr lang="en-GB" sz="2400" dirty="0"/>
              <a:t>r added to 100 grams of water at</a:t>
            </a:r>
            <a:endParaRPr lang="en-IN" sz="2400" dirty="0"/>
          </a:p>
        </p:txBody>
      </p:sp>
      <p:graphicFrame>
        <p:nvGraphicFramePr>
          <p:cNvPr id="15" name="Object 14" descr="40 degrees Celsius&#10;"/>
          <p:cNvGraphicFramePr>
            <a:graphicFrameLocks noChangeAspect="1"/>
          </p:cNvGraphicFramePr>
          <p:nvPr>
            <p:extLst/>
          </p:nvPr>
        </p:nvGraphicFramePr>
        <p:xfrm>
          <a:off x="7340360" y="3140541"/>
          <a:ext cx="825500" cy="292100"/>
        </p:xfrm>
        <a:graphic>
          <a:graphicData uri="http://schemas.openxmlformats.org/presentationml/2006/ole">
            <mc:AlternateContent xmlns:mc="http://schemas.openxmlformats.org/markup-compatibility/2006">
              <mc:Choice xmlns:v="urn:schemas-microsoft-com:vml" Requires="v">
                <p:oleObj spid="_x0000_s33806" name="Equation" r:id="rId7" imgW="825480" imgH="291960" progId="Equation.DSMT4">
                  <p:embed/>
                </p:oleObj>
              </mc:Choice>
              <mc:Fallback>
                <p:oleObj name="Equation" r:id="rId7" imgW="825480" imgH="291960" progId="Equation.DSMT4">
                  <p:embed/>
                  <p:pic>
                    <p:nvPicPr>
                      <p:cNvPr id="15" name="Object 14" descr="40 degrees Celsius&#10;"/>
                      <p:cNvPicPr/>
                      <p:nvPr/>
                    </p:nvPicPr>
                    <p:blipFill>
                      <a:blip r:embed="rId8"/>
                      <a:stretch>
                        <a:fillRect/>
                      </a:stretch>
                    </p:blipFill>
                    <p:spPr>
                      <a:xfrm>
                        <a:off x="7340360" y="3140541"/>
                        <a:ext cx="825500" cy="292100"/>
                      </a:xfrm>
                      <a:prstGeom prst="rect">
                        <a:avLst/>
                      </a:prstGeom>
                    </p:spPr>
                  </p:pic>
                </p:oleObj>
              </mc:Fallback>
            </mc:AlternateContent>
          </a:graphicData>
        </a:graphic>
      </p:graphicFrame>
      <p:sp>
        <p:nvSpPr>
          <p:cNvPr id="7" name="Content Placeholder 6"/>
          <p:cNvSpPr>
            <a:spLocks noGrp="1"/>
          </p:cNvSpPr>
          <p:nvPr>
            <p:ph sz="quarter" idx="18"/>
          </p:nvPr>
        </p:nvSpPr>
        <p:spPr>
          <a:xfrm>
            <a:off x="457200" y="4067207"/>
            <a:ext cx="6911788" cy="544550"/>
          </a:xfrm>
        </p:spPr>
        <p:txBody>
          <a:bodyPr/>
          <a:lstStyle/>
          <a:p>
            <a:pPr marL="432" indent="0">
              <a:buNone/>
            </a:pPr>
            <a:r>
              <a:rPr lang="en-GB" sz="2400" dirty="0">
                <a:solidFill>
                  <a:schemeClr val="tx2"/>
                </a:solidFill>
              </a:rPr>
              <a:t>B. </a:t>
            </a:r>
            <a:r>
              <a:rPr lang="en-GB" sz="2400" dirty="0"/>
              <a:t>200 grams K</a:t>
            </a:r>
            <a:r>
              <a:rPr lang="en-GB" sz="100" dirty="0"/>
              <a:t> </a:t>
            </a:r>
            <a:r>
              <a:rPr lang="en-GB" sz="2400" dirty="0"/>
              <a:t>B</a:t>
            </a:r>
            <a:r>
              <a:rPr lang="en-GB" sz="100" dirty="0"/>
              <a:t> </a:t>
            </a:r>
            <a:r>
              <a:rPr lang="en-GB" sz="2400" dirty="0"/>
              <a:t>r added to 200 grams of water at</a:t>
            </a:r>
          </a:p>
        </p:txBody>
      </p:sp>
      <p:graphicFrame>
        <p:nvGraphicFramePr>
          <p:cNvPr id="16" name="Object 15" descr="40 degrees Celsius&#10;"/>
          <p:cNvGraphicFramePr>
            <a:graphicFrameLocks noChangeAspect="1"/>
          </p:cNvGraphicFramePr>
          <p:nvPr>
            <p:extLst/>
          </p:nvPr>
        </p:nvGraphicFramePr>
        <p:xfrm>
          <a:off x="7440704" y="4133811"/>
          <a:ext cx="825500" cy="292100"/>
        </p:xfrm>
        <a:graphic>
          <a:graphicData uri="http://schemas.openxmlformats.org/presentationml/2006/ole">
            <mc:AlternateContent xmlns:mc="http://schemas.openxmlformats.org/markup-compatibility/2006">
              <mc:Choice xmlns:v="urn:schemas-microsoft-com:vml" Requires="v">
                <p:oleObj spid="_x0000_s33807" name="Equation" r:id="rId9" imgW="825480" imgH="291960" progId="Equation.DSMT4">
                  <p:embed/>
                </p:oleObj>
              </mc:Choice>
              <mc:Fallback>
                <p:oleObj name="Equation" r:id="rId9" imgW="825480" imgH="291960" progId="Equation.DSMT4">
                  <p:embed/>
                  <p:pic>
                    <p:nvPicPr>
                      <p:cNvPr id="16" name="Object 15" descr="40 degrees Celsius&#10;"/>
                      <p:cNvPicPr/>
                      <p:nvPr/>
                    </p:nvPicPr>
                    <p:blipFill>
                      <a:blip r:embed="rId10"/>
                      <a:stretch>
                        <a:fillRect/>
                      </a:stretch>
                    </p:blipFill>
                    <p:spPr>
                      <a:xfrm>
                        <a:off x="7440704" y="4133811"/>
                        <a:ext cx="825500" cy="292100"/>
                      </a:xfrm>
                      <a:prstGeom prst="rect">
                        <a:avLst/>
                      </a:prstGeom>
                    </p:spPr>
                  </p:pic>
                </p:oleObj>
              </mc:Fallback>
            </mc:AlternateContent>
          </a:graphicData>
        </a:graphic>
      </p:graphicFrame>
      <p:sp>
        <p:nvSpPr>
          <p:cNvPr id="8" name="Content Placeholder 7"/>
          <p:cNvSpPr>
            <a:spLocks noGrp="1"/>
          </p:cNvSpPr>
          <p:nvPr>
            <p:ph sz="quarter" idx="19"/>
          </p:nvPr>
        </p:nvSpPr>
        <p:spPr>
          <a:xfrm>
            <a:off x="454672" y="4988727"/>
            <a:ext cx="6609516" cy="460095"/>
          </a:xfrm>
        </p:spPr>
        <p:txBody>
          <a:bodyPr/>
          <a:lstStyle/>
          <a:p>
            <a:pPr marL="0" indent="0">
              <a:buNone/>
            </a:pPr>
            <a:r>
              <a:rPr lang="en-GB" sz="2400" dirty="0">
                <a:solidFill>
                  <a:schemeClr val="tx2"/>
                </a:solidFill>
              </a:rPr>
              <a:t>C. </a:t>
            </a:r>
            <a:r>
              <a:rPr lang="en-GB" sz="2400" dirty="0"/>
              <a:t>25 grams K</a:t>
            </a:r>
            <a:r>
              <a:rPr lang="en-GB" sz="100" dirty="0"/>
              <a:t> </a:t>
            </a:r>
            <a:r>
              <a:rPr lang="en-GB" sz="2400" dirty="0"/>
              <a:t>B</a:t>
            </a:r>
            <a:r>
              <a:rPr lang="en-GB" sz="100" dirty="0"/>
              <a:t> </a:t>
            </a:r>
            <a:r>
              <a:rPr lang="en-GB" sz="2400" dirty="0"/>
              <a:t>r added to 50 grams of water at</a:t>
            </a:r>
          </a:p>
        </p:txBody>
      </p:sp>
      <p:graphicFrame>
        <p:nvGraphicFramePr>
          <p:cNvPr id="17" name="Object 16" descr="40 degrees Celsius&#10;"/>
          <p:cNvGraphicFramePr>
            <a:graphicFrameLocks noChangeAspect="1"/>
          </p:cNvGraphicFramePr>
          <p:nvPr>
            <p:extLst/>
          </p:nvPr>
        </p:nvGraphicFramePr>
        <p:xfrm>
          <a:off x="7153840" y="5057266"/>
          <a:ext cx="825500" cy="292100"/>
        </p:xfrm>
        <a:graphic>
          <a:graphicData uri="http://schemas.openxmlformats.org/presentationml/2006/ole">
            <mc:AlternateContent xmlns:mc="http://schemas.openxmlformats.org/markup-compatibility/2006">
              <mc:Choice xmlns:v="urn:schemas-microsoft-com:vml" Requires="v">
                <p:oleObj spid="_x0000_s33808" name="Equation" r:id="rId11" imgW="825480" imgH="291960" progId="Equation.DSMT4">
                  <p:embed/>
                </p:oleObj>
              </mc:Choice>
              <mc:Fallback>
                <p:oleObj name="Equation" r:id="rId11" imgW="825480" imgH="291960" progId="Equation.DSMT4">
                  <p:embed/>
                  <p:pic>
                    <p:nvPicPr>
                      <p:cNvPr id="17" name="Object 16" descr="40 degrees Celsius&#10;"/>
                      <p:cNvPicPr/>
                      <p:nvPr/>
                    </p:nvPicPr>
                    <p:blipFill>
                      <a:blip r:embed="rId10"/>
                      <a:stretch>
                        <a:fillRect/>
                      </a:stretch>
                    </p:blipFill>
                    <p:spPr>
                      <a:xfrm>
                        <a:off x="7153840" y="5057266"/>
                        <a:ext cx="825500" cy="292100"/>
                      </a:xfrm>
                      <a:prstGeom prst="rect">
                        <a:avLst/>
                      </a:prstGeom>
                    </p:spPr>
                  </p:pic>
                </p:oleObj>
              </mc:Fallback>
            </mc:AlternateContent>
          </a:graphicData>
        </a:graphic>
      </p:graphicFrame>
    </p:spTree>
    <p:extLst>
      <p:ext uri="{BB962C8B-B14F-4D97-AF65-F5344CB8AC3E}">
        <p14:creationId xmlns:p14="http://schemas.microsoft.com/office/powerpoint/2010/main" val="3839994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F611-C803-4D6E-A7E3-7B1970C561D1}"/>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6FDC837-5BEB-40CA-99DE-13B32532578B}"/>
              </a:ext>
            </a:extLst>
          </p:cNvPr>
          <p:cNvSpPr>
            <a:spLocks noGrp="1"/>
          </p:cNvSpPr>
          <p:nvPr>
            <p:ph sz="quarter" idx="14"/>
          </p:nvPr>
        </p:nvSpPr>
        <p:spPr>
          <a:xfrm>
            <a:off x="457200" y="1555200"/>
            <a:ext cx="442913" cy="436500"/>
          </a:xfrm>
        </p:spPr>
        <p:txBody>
          <a:bodyPr/>
          <a:lstStyle/>
          <a:p>
            <a:pPr marL="341313" indent="-341313">
              <a:buNone/>
            </a:pPr>
            <a:r>
              <a:rPr lang="en-GB" sz="2400" dirty="0"/>
              <a:t>At</a:t>
            </a:r>
          </a:p>
        </p:txBody>
      </p:sp>
      <p:graphicFrame>
        <p:nvGraphicFramePr>
          <p:cNvPr id="13" name="Object 12" descr="40 degrees Celsius&#10;"/>
          <p:cNvGraphicFramePr>
            <a:graphicFrameLocks noChangeAspect="1"/>
          </p:cNvGraphicFramePr>
          <p:nvPr>
            <p:extLst/>
          </p:nvPr>
        </p:nvGraphicFramePr>
        <p:xfrm>
          <a:off x="989013" y="1574800"/>
          <a:ext cx="889000" cy="330200"/>
        </p:xfrm>
        <a:graphic>
          <a:graphicData uri="http://schemas.openxmlformats.org/presentationml/2006/ole">
            <mc:AlternateContent xmlns:mc="http://schemas.openxmlformats.org/markup-compatibility/2006">
              <mc:Choice xmlns:v="urn:schemas-microsoft-com:vml" Requires="v">
                <p:oleObj spid="_x0000_s34828" name="Equation" r:id="rId3" imgW="888840" imgH="330120" progId="Equation.DSMT4">
                  <p:embed/>
                </p:oleObj>
              </mc:Choice>
              <mc:Fallback>
                <p:oleObj name="Equation" r:id="rId3" imgW="888840" imgH="330120" progId="Equation.DSMT4">
                  <p:embed/>
                  <p:pic>
                    <p:nvPicPr>
                      <p:cNvPr id="13" name="Object 12" descr="40 degrees Celsius&#10;"/>
                      <p:cNvPicPr/>
                      <p:nvPr/>
                    </p:nvPicPr>
                    <p:blipFill>
                      <a:blip r:embed="rId4"/>
                      <a:stretch>
                        <a:fillRect/>
                      </a:stretch>
                    </p:blipFill>
                    <p:spPr>
                      <a:xfrm>
                        <a:off x="989013" y="1574800"/>
                        <a:ext cx="889000" cy="3302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E1523B1-5A53-4898-AD6A-4951C496F36A}"/>
              </a:ext>
            </a:extLst>
          </p:cNvPr>
          <p:cNvSpPr>
            <a:spLocks noGrp="1"/>
          </p:cNvSpPr>
          <p:nvPr>
            <p:ph sz="quarter" idx="15"/>
          </p:nvPr>
        </p:nvSpPr>
        <p:spPr>
          <a:xfrm>
            <a:off x="1965559" y="1593623"/>
            <a:ext cx="5024788" cy="426566"/>
          </a:xfrm>
        </p:spPr>
        <p:txBody>
          <a:bodyPr/>
          <a:lstStyle/>
          <a:p>
            <a:pPr marL="403225" indent="-403225">
              <a:buNone/>
            </a:pPr>
            <a:r>
              <a:rPr lang="en-GB" sz="2400" dirty="0"/>
              <a:t>the solubility of K</a:t>
            </a:r>
            <a:r>
              <a:rPr lang="en-GB" sz="100" dirty="0"/>
              <a:t> </a:t>
            </a:r>
            <a:r>
              <a:rPr lang="en-GB" sz="2400" dirty="0"/>
              <a:t>B</a:t>
            </a:r>
            <a:r>
              <a:rPr lang="en-GB" sz="100" dirty="0"/>
              <a:t> </a:t>
            </a:r>
            <a:r>
              <a:rPr lang="en-GB" sz="2400" dirty="0"/>
              <a:t>r is 80 g</a:t>
            </a:r>
            <a:r>
              <a:rPr lang="en-GB" sz="100" dirty="0"/>
              <a:t>rams</a:t>
            </a:r>
            <a:r>
              <a:rPr lang="en-GB" sz="2400" dirty="0"/>
              <a:t>/100 g</a:t>
            </a:r>
            <a:r>
              <a:rPr lang="en-GB" sz="100" dirty="0"/>
              <a:t>rams</a:t>
            </a:r>
            <a:r>
              <a:rPr lang="en-GB" sz="2400" dirty="0"/>
              <a:t> of</a:t>
            </a:r>
            <a:endParaRPr lang="en-IN" sz="2400" dirty="0"/>
          </a:p>
        </p:txBody>
      </p:sp>
      <p:graphicFrame>
        <p:nvGraphicFramePr>
          <p:cNvPr id="14" name="Object 13" descr="H sub 2 o"/>
          <p:cNvGraphicFramePr>
            <a:graphicFrameLocks noChangeAspect="1"/>
          </p:cNvGraphicFramePr>
          <p:nvPr>
            <p:extLst/>
          </p:nvPr>
        </p:nvGraphicFramePr>
        <p:xfrm>
          <a:off x="7135906" y="1631720"/>
          <a:ext cx="660400" cy="381000"/>
        </p:xfrm>
        <a:graphic>
          <a:graphicData uri="http://schemas.openxmlformats.org/presentationml/2006/ole">
            <mc:AlternateContent xmlns:mc="http://schemas.openxmlformats.org/markup-compatibility/2006">
              <mc:Choice xmlns:v="urn:schemas-microsoft-com:vml" Requires="v">
                <p:oleObj spid="_x0000_s34829" name="Equation" r:id="rId5" imgW="660240" imgH="380880" progId="Equation.DSMT4">
                  <p:embed/>
                </p:oleObj>
              </mc:Choice>
              <mc:Fallback>
                <p:oleObj name="Equation" r:id="rId5" imgW="660240" imgH="380880" progId="Equation.DSMT4">
                  <p:embed/>
                  <p:pic>
                    <p:nvPicPr>
                      <p:cNvPr id="14" name="Object 13" descr="H sub 2 o"/>
                      <p:cNvPicPr/>
                      <p:nvPr/>
                    </p:nvPicPr>
                    <p:blipFill>
                      <a:blip r:embed="rId6"/>
                      <a:stretch>
                        <a:fillRect/>
                      </a:stretch>
                    </p:blipFill>
                    <p:spPr>
                      <a:xfrm>
                        <a:off x="7135906" y="1631720"/>
                        <a:ext cx="6604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5310BED-A3B9-47B5-9CC5-174671BE728C}"/>
              </a:ext>
            </a:extLst>
          </p:cNvPr>
          <p:cNvSpPr>
            <a:spLocks noGrp="1"/>
          </p:cNvSpPr>
          <p:nvPr>
            <p:ph sz="quarter" idx="16"/>
          </p:nvPr>
        </p:nvSpPr>
        <p:spPr>
          <a:xfrm>
            <a:off x="459728" y="2060242"/>
            <a:ext cx="8227072" cy="862252"/>
          </a:xfrm>
        </p:spPr>
        <p:txBody>
          <a:bodyPr/>
          <a:lstStyle/>
          <a:p>
            <a:pPr marL="432" indent="0">
              <a:buNone/>
            </a:pPr>
            <a:r>
              <a:rPr lang="en-IN" sz="2400" dirty="0"/>
              <a:t>Identify the following solutions as either saturated or unsaturated. Explain.</a:t>
            </a:r>
          </a:p>
        </p:txBody>
      </p:sp>
      <p:sp>
        <p:nvSpPr>
          <p:cNvPr id="6" name="Content Placeholder 5">
            <a:extLst>
              <a:ext uri="{FF2B5EF4-FFF2-40B4-BE49-F238E27FC236}">
                <a16:creationId xmlns:a16="http://schemas.microsoft.com/office/drawing/2014/main" id="{4BED4462-1E93-441A-BDFA-E8C30655D414}"/>
              </a:ext>
            </a:extLst>
          </p:cNvPr>
          <p:cNvSpPr>
            <a:spLocks noGrp="1"/>
          </p:cNvSpPr>
          <p:nvPr>
            <p:ph sz="quarter" idx="17"/>
          </p:nvPr>
        </p:nvSpPr>
        <p:spPr>
          <a:xfrm>
            <a:off x="459727" y="3114382"/>
            <a:ext cx="6084507" cy="470192"/>
          </a:xfrm>
        </p:spPr>
        <p:txBody>
          <a:bodyPr/>
          <a:lstStyle/>
          <a:p>
            <a:pPr marL="341313" indent="-341313">
              <a:buNone/>
            </a:pPr>
            <a:r>
              <a:rPr lang="en-GB" sz="2400" b="1" dirty="0">
                <a:solidFill>
                  <a:schemeClr val="tx2"/>
                </a:solidFill>
              </a:rPr>
              <a:t>A. </a:t>
            </a:r>
            <a:r>
              <a:rPr lang="en-GB" sz="2400" b="1" dirty="0"/>
              <a:t>Unsaturated: </a:t>
            </a:r>
            <a:r>
              <a:rPr lang="en-GB" sz="2400" dirty="0"/>
              <a:t>60 g</a:t>
            </a:r>
            <a:r>
              <a:rPr lang="en-GB" sz="100" dirty="0"/>
              <a:t>rams</a:t>
            </a:r>
            <a:r>
              <a:rPr lang="en-GB" sz="2400" dirty="0"/>
              <a:t> K</a:t>
            </a:r>
            <a:r>
              <a:rPr lang="en-GB" sz="100" dirty="0"/>
              <a:t> </a:t>
            </a:r>
            <a:r>
              <a:rPr lang="en-GB" sz="2400" dirty="0"/>
              <a:t>B</a:t>
            </a:r>
            <a:r>
              <a:rPr lang="en-GB" sz="100" dirty="0"/>
              <a:t> </a:t>
            </a:r>
            <a:r>
              <a:rPr lang="en-GB" sz="2400" dirty="0"/>
              <a:t>r/100 g</a:t>
            </a:r>
            <a:r>
              <a:rPr lang="en-GB" sz="100" dirty="0"/>
              <a:t>rams</a:t>
            </a:r>
            <a:r>
              <a:rPr lang="en-GB" sz="2400" dirty="0"/>
              <a:t> of water at</a:t>
            </a:r>
            <a:endParaRPr lang="en-IN" sz="2400" dirty="0"/>
          </a:p>
        </p:txBody>
      </p:sp>
      <p:graphicFrame>
        <p:nvGraphicFramePr>
          <p:cNvPr id="15" name="Object 14" descr="40 degrees Celsius&#10;"/>
          <p:cNvGraphicFramePr>
            <a:graphicFrameLocks noChangeAspect="1"/>
          </p:cNvGraphicFramePr>
          <p:nvPr>
            <p:extLst/>
          </p:nvPr>
        </p:nvGraphicFramePr>
        <p:xfrm>
          <a:off x="6691634" y="3185499"/>
          <a:ext cx="825500" cy="292100"/>
        </p:xfrm>
        <a:graphic>
          <a:graphicData uri="http://schemas.openxmlformats.org/presentationml/2006/ole">
            <mc:AlternateContent xmlns:mc="http://schemas.openxmlformats.org/markup-compatibility/2006">
              <mc:Choice xmlns:v="urn:schemas-microsoft-com:vml" Requires="v">
                <p:oleObj spid="_x0000_s34830" name="Equation" r:id="rId7" imgW="825480" imgH="291960" progId="Equation.DSMT4">
                  <p:embed/>
                </p:oleObj>
              </mc:Choice>
              <mc:Fallback>
                <p:oleObj name="Equation" r:id="rId7" imgW="825480" imgH="291960" progId="Equation.DSMT4">
                  <p:embed/>
                  <p:pic>
                    <p:nvPicPr>
                      <p:cNvPr id="15" name="Object 14" descr="40 degrees Celsius&#10;"/>
                      <p:cNvPicPr/>
                      <p:nvPr/>
                    </p:nvPicPr>
                    <p:blipFill>
                      <a:blip r:embed="rId8"/>
                      <a:stretch>
                        <a:fillRect/>
                      </a:stretch>
                    </p:blipFill>
                    <p:spPr>
                      <a:xfrm>
                        <a:off x="6691634" y="3185499"/>
                        <a:ext cx="825500" cy="292100"/>
                      </a:xfrm>
                      <a:prstGeom prst="rect">
                        <a:avLst/>
                      </a:prstGeom>
                    </p:spPr>
                  </p:pic>
                </p:oleObj>
              </mc:Fallback>
            </mc:AlternateContent>
          </a:graphicData>
        </a:graphic>
      </p:graphicFrame>
      <p:sp>
        <p:nvSpPr>
          <p:cNvPr id="7" name="Content Placeholder 6"/>
          <p:cNvSpPr>
            <a:spLocks noGrp="1"/>
          </p:cNvSpPr>
          <p:nvPr>
            <p:ph sz="quarter" idx="18"/>
          </p:nvPr>
        </p:nvSpPr>
        <p:spPr>
          <a:xfrm>
            <a:off x="7664533" y="3114382"/>
            <a:ext cx="992554" cy="425013"/>
          </a:xfrm>
        </p:spPr>
        <p:txBody>
          <a:bodyPr/>
          <a:lstStyle/>
          <a:p>
            <a:pPr marL="432" indent="0">
              <a:buNone/>
            </a:pPr>
            <a:r>
              <a:rPr lang="en-GB" sz="2400" dirty="0"/>
              <a:t>is less</a:t>
            </a:r>
          </a:p>
        </p:txBody>
      </p:sp>
      <p:sp>
        <p:nvSpPr>
          <p:cNvPr id="8" name="Content Placeholder 7"/>
          <p:cNvSpPr>
            <a:spLocks noGrp="1"/>
          </p:cNvSpPr>
          <p:nvPr>
            <p:ph sz="quarter" idx="19"/>
          </p:nvPr>
        </p:nvSpPr>
        <p:spPr>
          <a:xfrm>
            <a:off x="454025" y="3657772"/>
            <a:ext cx="8235951" cy="431604"/>
          </a:xfrm>
        </p:spPr>
        <p:txBody>
          <a:bodyPr/>
          <a:lstStyle/>
          <a:p>
            <a:pPr marL="432" indent="0">
              <a:buNone/>
            </a:pPr>
            <a:r>
              <a:rPr lang="en-GB" sz="2400" dirty="0"/>
              <a:t>than the solubility of K</a:t>
            </a:r>
            <a:r>
              <a:rPr lang="en-GB" sz="100" dirty="0"/>
              <a:t> </a:t>
            </a:r>
            <a:r>
              <a:rPr lang="en-GB" sz="2400" dirty="0"/>
              <a:t>B</a:t>
            </a:r>
            <a:r>
              <a:rPr lang="en-GB" sz="100" dirty="0"/>
              <a:t> </a:t>
            </a:r>
            <a:r>
              <a:rPr lang="en-GB" sz="2400" dirty="0"/>
              <a:t>r in water (80 g</a:t>
            </a:r>
            <a:r>
              <a:rPr lang="en-GB" sz="100" dirty="0"/>
              <a:t>rams</a:t>
            </a:r>
            <a:r>
              <a:rPr lang="en-GB" sz="2400" dirty="0"/>
              <a:t> K</a:t>
            </a:r>
            <a:r>
              <a:rPr lang="en-GB" sz="100" dirty="0"/>
              <a:t> </a:t>
            </a:r>
            <a:r>
              <a:rPr lang="en-GB" sz="2400" dirty="0"/>
              <a:t>B</a:t>
            </a:r>
            <a:r>
              <a:rPr lang="en-GB" sz="100" dirty="0"/>
              <a:t> </a:t>
            </a:r>
            <a:r>
              <a:rPr lang="en-GB" sz="2400" dirty="0"/>
              <a:t>r/100 g</a:t>
            </a:r>
            <a:r>
              <a:rPr lang="en-GB" sz="100" dirty="0"/>
              <a:t>rams</a:t>
            </a:r>
            <a:r>
              <a:rPr lang="en-GB" sz="2400" dirty="0"/>
              <a:t> water)</a:t>
            </a:r>
          </a:p>
        </p:txBody>
      </p:sp>
      <p:sp>
        <p:nvSpPr>
          <p:cNvPr id="9" name="Content Placeholder 8"/>
          <p:cNvSpPr>
            <a:spLocks noGrp="1"/>
          </p:cNvSpPr>
          <p:nvPr>
            <p:ph sz="quarter" idx="20"/>
          </p:nvPr>
        </p:nvSpPr>
        <p:spPr>
          <a:xfrm>
            <a:off x="459728" y="4272899"/>
            <a:ext cx="5957158" cy="436500"/>
          </a:xfrm>
        </p:spPr>
        <p:txBody>
          <a:bodyPr/>
          <a:lstStyle/>
          <a:p>
            <a:pPr marL="0" indent="0">
              <a:buNone/>
            </a:pPr>
            <a:r>
              <a:rPr lang="en-GB" sz="2400" b="1" dirty="0">
                <a:solidFill>
                  <a:schemeClr val="tx2"/>
                </a:solidFill>
              </a:rPr>
              <a:t>B. </a:t>
            </a:r>
            <a:r>
              <a:rPr lang="en-GB" sz="2400" b="1" dirty="0"/>
              <a:t>Saturated: </a:t>
            </a:r>
            <a:r>
              <a:rPr lang="en-GB" sz="2400" dirty="0"/>
              <a:t>200 g</a:t>
            </a:r>
            <a:r>
              <a:rPr lang="en-GB" sz="100" dirty="0"/>
              <a:t>rams</a:t>
            </a:r>
            <a:r>
              <a:rPr lang="en-GB" sz="2400" dirty="0"/>
              <a:t> K</a:t>
            </a:r>
            <a:r>
              <a:rPr lang="en-GB" sz="100" dirty="0"/>
              <a:t> </a:t>
            </a:r>
            <a:r>
              <a:rPr lang="en-GB" sz="2400" dirty="0"/>
              <a:t>B</a:t>
            </a:r>
            <a:r>
              <a:rPr lang="en-GB" sz="100" dirty="0"/>
              <a:t> </a:t>
            </a:r>
            <a:r>
              <a:rPr lang="en-GB" sz="2400" dirty="0"/>
              <a:t>r/200 g</a:t>
            </a:r>
            <a:r>
              <a:rPr lang="en-GB" sz="100" dirty="0"/>
              <a:t>rams</a:t>
            </a:r>
            <a:r>
              <a:rPr lang="en-GB" sz="2400" dirty="0"/>
              <a:t> of water at</a:t>
            </a:r>
            <a:endParaRPr lang="en-IN" sz="2400" dirty="0"/>
          </a:p>
        </p:txBody>
      </p:sp>
      <p:graphicFrame>
        <p:nvGraphicFramePr>
          <p:cNvPr id="23" name="Object 22" descr="40 degrees Celsius&#10;"/>
          <p:cNvGraphicFramePr>
            <a:graphicFrameLocks noChangeAspect="1"/>
          </p:cNvGraphicFramePr>
          <p:nvPr>
            <p:extLst/>
          </p:nvPr>
        </p:nvGraphicFramePr>
        <p:xfrm>
          <a:off x="6520385" y="4309925"/>
          <a:ext cx="825500" cy="292100"/>
        </p:xfrm>
        <a:graphic>
          <a:graphicData uri="http://schemas.openxmlformats.org/presentationml/2006/ole">
            <mc:AlternateContent xmlns:mc="http://schemas.openxmlformats.org/markup-compatibility/2006">
              <mc:Choice xmlns:v="urn:schemas-microsoft-com:vml" Requires="v">
                <p:oleObj spid="_x0000_s34831" name="Equation" r:id="rId9" imgW="825480" imgH="291960" progId="Equation.DSMT4">
                  <p:embed/>
                </p:oleObj>
              </mc:Choice>
              <mc:Fallback>
                <p:oleObj name="Equation" r:id="rId9" imgW="825480" imgH="291960" progId="Equation.DSMT4">
                  <p:embed/>
                  <p:pic>
                    <p:nvPicPr>
                      <p:cNvPr id="23" name="Object 22" descr="40 degrees Celsius&#10;"/>
                      <p:cNvPicPr/>
                      <p:nvPr/>
                    </p:nvPicPr>
                    <p:blipFill>
                      <a:blip r:embed="rId10"/>
                      <a:stretch>
                        <a:fillRect/>
                      </a:stretch>
                    </p:blipFill>
                    <p:spPr>
                      <a:xfrm>
                        <a:off x="6520385" y="4309925"/>
                        <a:ext cx="825500" cy="292100"/>
                      </a:xfrm>
                      <a:prstGeom prst="rect">
                        <a:avLst/>
                      </a:prstGeom>
                    </p:spPr>
                  </p:pic>
                </p:oleObj>
              </mc:Fallback>
            </mc:AlternateContent>
          </a:graphicData>
        </a:graphic>
      </p:graphicFrame>
      <p:sp>
        <p:nvSpPr>
          <p:cNvPr id="10" name="Content Placeholder 9"/>
          <p:cNvSpPr>
            <a:spLocks noGrp="1"/>
          </p:cNvSpPr>
          <p:nvPr>
            <p:ph sz="quarter" idx="21"/>
          </p:nvPr>
        </p:nvSpPr>
        <p:spPr>
          <a:xfrm>
            <a:off x="7449385" y="4227754"/>
            <a:ext cx="1381781" cy="426567"/>
          </a:xfrm>
        </p:spPr>
        <p:txBody>
          <a:bodyPr/>
          <a:lstStyle/>
          <a:p>
            <a:pPr marL="432" indent="0">
              <a:buNone/>
            </a:pPr>
            <a:r>
              <a:rPr lang="en-IN" sz="2400" dirty="0"/>
              <a:t>is greater</a:t>
            </a:r>
          </a:p>
        </p:txBody>
      </p:sp>
      <p:sp>
        <p:nvSpPr>
          <p:cNvPr id="11" name="Content Placeholder 10"/>
          <p:cNvSpPr>
            <a:spLocks noGrp="1"/>
          </p:cNvSpPr>
          <p:nvPr>
            <p:ph sz="quarter" idx="22"/>
          </p:nvPr>
        </p:nvSpPr>
        <p:spPr>
          <a:xfrm>
            <a:off x="459728" y="4785435"/>
            <a:ext cx="8230248" cy="421581"/>
          </a:xfrm>
        </p:spPr>
        <p:txBody>
          <a:bodyPr/>
          <a:lstStyle/>
          <a:p>
            <a:pPr marL="432" indent="0">
              <a:buNone/>
            </a:pPr>
            <a:r>
              <a:rPr lang="en-GB" sz="2400" dirty="0"/>
              <a:t>than the solubility of K</a:t>
            </a:r>
            <a:r>
              <a:rPr lang="en-GB" sz="100" dirty="0"/>
              <a:t> </a:t>
            </a:r>
            <a:r>
              <a:rPr lang="en-GB" sz="2400" dirty="0"/>
              <a:t>B</a:t>
            </a:r>
            <a:r>
              <a:rPr lang="en-GB" sz="100" dirty="0"/>
              <a:t> </a:t>
            </a:r>
            <a:r>
              <a:rPr lang="en-GB" sz="2400" dirty="0"/>
              <a:t>r in water (80 g</a:t>
            </a:r>
            <a:r>
              <a:rPr lang="en-GB" sz="100" dirty="0"/>
              <a:t>rams</a:t>
            </a:r>
            <a:r>
              <a:rPr lang="en-GB" sz="2400" dirty="0"/>
              <a:t> K</a:t>
            </a:r>
            <a:r>
              <a:rPr lang="en-GB" sz="100" dirty="0"/>
              <a:t> </a:t>
            </a:r>
            <a:r>
              <a:rPr lang="en-GB" sz="2400" dirty="0"/>
              <a:t>B</a:t>
            </a:r>
            <a:r>
              <a:rPr lang="en-GB" sz="100" dirty="0"/>
              <a:t> </a:t>
            </a:r>
            <a:r>
              <a:rPr lang="en-GB" sz="2400" dirty="0"/>
              <a:t>r/100 g</a:t>
            </a:r>
            <a:r>
              <a:rPr lang="en-GB" sz="100" dirty="0"/>
              <a:t>rams</a:t>
            </a:r>
            <a:r>
              <a:rPr lang="en-GB" sz="2400" dirty="0"/>
              <a:t> water)</a:t>
            </a:r>
          </a:p>
        </p:txBody>
      </p:sp>
      <p:sp>
        <p:nvSpPr>
          <p:cNvPr id="17" name="Content Placeholder 16"/>
          <p:cNvSpPr>
            <a:spLocks noGrp="1"/>
          </p:cNvSpPr>
          <p:nvPr>
            <p:ph sz="quarter" idx="23"/>
          </p:nvPr>
        </p:nvSpPr>
        <p:spPr>
          <a:xfrm>
            <a:off x="454025" y="5362297"/>
            <a:ext cx="5695764" cy="407595"/>
          </a:xfrm>
        </p:spPr>
        <p:txBody>
          <a:bodyPr/>
          <a:lstStyle/>
          <a:p>
            <a:pPr marL="432" indent="0">
              <a:buNone/>
            </a:pPr>
            <a:r>
              <a:rPr lang="en-GB" sz="2400" dirty="0">
                <a:solidFill>
                  <a:schemeClr val="tx2"/>
                </a:solidFill>
              </a:rPr>
              <a:t>C. </a:t>
            </a:r>
            <a:r>
              <a:rPr lang="en-GB" sz="2400" dirty="0"/>
              <a:t>Unsaturated: 25 g</a:t>
            </a:r>
            <a:r>
              <a:rPr lang="en-GB" sz="100" dirty="0"/>
              <a:t>rams </a:t>
            </a:r>
            <a:r>
              <a:rPr lang="en-GB" sz="2400" dirty="0"/>
              <a:t>K</a:t>
            </a:r>
            <a:r>
              <a:rPr lang="en-GB" sz="100" dirty="0"/>
              <a:t> </a:t>
            </a:r>
            <a:r>
              <a:rPr lang="en-GB" sz="2400" dirty="0"/>
              <a:t>B</a:t>
            </a:r>
            <a:r>
              <a:rPr lang="en-GB" sz="100" dirty="0"/>
              <a:t> </a:t>
            </a:r>
            <a:r>
              <a:rPr lang="en-GB" sz="2400" dirty="0"/>
              <a:t>r/50 g</a:t>
            </a:r>
            <a:r>
              <a:rPr lang="en-GB" sz="100" dirty="0"/>
              <a:t>rams</a:t>
            </a:r>
            <a:r>
              <a:rPr lang="en-GB" sz="2400" dirty="0"/>
              <a:t> of water at</a:t>
            </a:r>
            <a:endParaRPr lang="en-IN" sz="2400" dirty="0"/>
          </a:p>
        </p:txBody>
      </p:sp>
      <p:graphicFrame>
        <p:nvGraphicFramePr>
          <p:cNvPr id="39" name="Object 38" descr="40 degrees Celsius&#10;"/>
          <p:cNvGraphicFramePr>
            <a:graphicFrameLocks noChangeAspect="1"/>
          </p:cNvGraphicFramePr>
          <p:nvPr>
            <p:extLst/>
          </p:nvPr>
        </p:nvGraphicFramePr>
        <p:xfrm>
          <a:off x="6292477" y="5402115"/>
          <a:ext cx="825500" cy="292100"/>
        </p:xfrm>
        <a:graphic>
          <a:graphicData uri="http://schemas.openxmlformats.org/presentationml/2006/ole">
            <mc:AlternateContent xmlns:mc="http://schemas.openxmlformats.org/markup-compatibility/2006">
              <mc:Choice xmlns:v="urn:schemas-microsoft-com:vml" Requires="v">
                <p:oleObj spid="_x0000_s34832" name="Equation" r:id="rId11" imgW="825480" imgH="291960" progId="Equation.DSMT4">
                  <p:embed/>
                </p:oleObj>
              </mc:Choice>
              <mc:Fallback>
                <p:oleObj name="Equation" r:id="rId11" imgW="825480" imgH="291960" progId="Equation.DSMT4">
                  <p:embed/>
                  <p:pic>
                    <p:nvPicPr>
                      <p:cNvPr id="39" name="Object 38" descr="40 degrees Celsius&#10;"/>
                      <p:cNvPicPr/>
                      <p:nvPr/>
                    </p:nvPicPr>
                    <p:blipFill>
                      <a:blip r:embed="rId12"/>
                      <a:stretch>
                        <a:fillRect/>
                      </a:stretch>
                    </p:blipFill>
                    <p:spPr>
                      <a:xfrm>
                        <a:off x="6292477" y="5402115"/>
                        <a:ext cx="825500" cy="292100"/>
                      </a:xfrm>
                      <a:prstGeom prst="rect">
                        <a:avLst/>
                      </a:prstGeom>
                    </p:spPr>
                  </p:pic>
                </p:oleObj>
              </mc:Fallback>
            </mc:AlternateContent>
          </a:graphicData>
        </a:graphic>
      </p:graphicFrame>
      <p:sp>
        <p:nvSpPr>
          <p:cNvPr id="18" name="Content Placeholder 17"/>
          <p:cNvSpPr>
            <a:spLocks noGrp="1"/>
          </p:cNvSpPr>
          <p:nvPr>
            <p:ph sz="quarter" idx="24"/>
          </p:nvPr>
        </p:nvSpPr>
        <p:spPr>
          <a:xfrm>
            <a:off x="7260665" y="5356561"/>
            <a:ext cx="1023278" cy="413331"/>
          </a:xfrm>
        </p:spPr>
        <p:txBody>
          <a:bodyPr/>
          <a:lstStyle/>
          <a:p>
            <a:pPr marL="0" indent="0">
              <a:buNone/>
            </a:pPr>
            <a:r>
              <a:rPr lang="en-GB" sz="2400" dirty="0"/>
              <a:t>is less</a:t>
            </a:r>
            <a:endParaRPr lang="en-IN" sz="2400" dirty="0"/>
          </a:p>
        </p:txBody>
      </p:sp>
      <p:sp>
        <p:nvSpPr>
          <p:cNvPr id="19" name="Content Placeholder 18"/>
          <p:cNvSpPr>
            <a:spLocks noGrp="1"/>
          </p:cNvSpPr>
          <p:nvPr>
            <p:ph sz="quarter" idx="25"/>
          </p:nvPr>
        </p:nvSpPr>
        <p:spPr>
          <a:xfrm>
            <a:off x="459728" y="5849288"/>
            <a:ext cx="8371438" cy="425921"/>
          </a:xfrm>
        </p:spPr>
        <p:txBody>
          <a:bodyPr/>
          <a:lstStyle/>
          <a:p>
            <a:pPr marL="0" indent="0">
              <a:buNone/>
            </a:pPr>
            <a:r>
              <a:rPr lang="en-GB" sz="2400" dirty="0"/>
              <a:t>less than the solubility of K</a:t>
            </a:r>
            <a:r>
              <a:rPr lang="en-GB" sz="100" dirty="0">
                <a:latin typeface="+mn-lt"/>
              </a:rPr>
              <a:t> </a:t>
            </a:r>
            <a:r>
              <a:rPr lang="en-GB" sz="2400" dirty="0"/>
              <a:t>B</a:t>
            </a:r>
            <a:r>
              <a:rPr lang="en-GB" sz="100" dirty="0">
                <a:latin typeface="+mn-lt"/>
              </a:rPr>
              <a:t> </a:t>
            </a:r>
            <a:r>
              <a:rPr lang="en-GB" sz="2400" dirty="0"/>
              <a:t>r in water (80 g</a:t>
            </a:r>
            <a:r>
              <a:rPr lang="en-GB" sz="100" dirty="0">
                <a:latin typeface="+mn-lt"/>
              </a:rPr>
              <a:t>rams </a:t>
            </a:r>
            <a:r>
              <a:rPr lang="en-GB" sz="2400" dirty="0"/>
              <a:t>K</a:t>
            </a:r>
            <a:r>
              <a:rPr lang="en-GB" sz="100" dirty="0">
                <a:latin typeface="+mn-lt"/>
              </a:rPr>
              <a:t> </a:t>
            </a:r>
            <a:r>
              <a:rPr lang="en-GB" sz="2400" dirty="0"/>
              <a:t>B</a:t>
            </a:r>
            <a:r>
              <a:rPr lang="en-GB" sz="100" dirty="0">
                <a:latin typeface="+mn-lt"/>
              </a:rPr>
              <a:t> </a:t>
            </a:r>
            <a:r>
              <a:rPr lang="en-GB" sz="2400" dirty="0"/>
              <a:t>r/100 g</a:t>
            </a:r>
            <a:r>
              <a:rPr lang="en-GB" sz="100" dirty="0">
                <a:latin typeface="+mn-lt"/>
              </a:rPr>
              <a:t>rams</a:t>
            </a:r>
            <a:r>
              <a:rPr lang="en-GB" sz="2400" dirty="0"/>
              <a:t> water)</a:t>
            </a:r>
          </a:p>
        </p:txBody>
      </p:sp>
    </p:spTree>
    <p:extLst>
      <p:ext uri="{BB962C8B-B14F-4D97-AF65-F5344CB8AC3E}">
        <p14:creationId xmlns:p14="http://schemas.microsoft.com/office/powerpoint/2010/main" val="1635834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17E4-B08C-4A07-8199-1934CC22D4A1}"/>
              </a:ext>
            </a:extLst>
          </p:cNvPr>
          <p:cNvSpPr>
            <a:spLocks noGrp="1"/>
          </p:cNvSpPr>
          <p:nvPr>
            <p:ph type="title"/>
          </p:nvPr>
        </p:nvSpPr>
        <p:spPr/>
        <p:txBody>
          <a:bodyPr/>
          <a:lstStyle/>
          <a:p>
            <a:r>
              <a:rPr lang="en-IN" dirty="0"/>
              <a:t>Effect of Temperature on Solubility</a:t>
            </a:r>
          </a:p>
        </p:txBody>
      </p:sp>
      <p:sp>
        <p:nvSpPr>
          <p:cNvPr id="3" name="Content Placeholder 2">
            <a:extLst>
              <a:ext uri="{FF2B5EF4-FFF2-40B4-BE49-F238E27FC236}">
                <a16:creationId xmlns:a16="http://schemas.microsoft.com/office/drawing/2014/main" id="{41EC0ABA-8774-4691-8D17-177358698687}"/>
              </a:ext>
            </a:extLst>
          </p:cNvPr>
          <p:cNvSpPr>
            <a:spLocks noGrp="1"/>
          </p:cNvSpPr>
          <p:nvPr>
            <p:ph sz="quarter" idx="14"/>
          </p:nvPr>
        </p:nvSpPr>
        <p:spPr>
          <a:xfrm>
            <a:off x="457200" y="1598956"/>
            <a:ext cx="4132729" cy="2946057"/>
          </a:xfrm>
        </p:spPr>
        <p:txBody>
          <a:bodyPr/>
          <a:lstStyle/>
          <a:p>
            <a:pPr marL="432" indent="0">
              <a:buNone/>
            </a:pPr>
            <a:r>
              <a:rPr lang="en-IN" sz="2400" b="1" dirty="0"/>
              <a:t>Solubility</a:t>
            </a:r>
          </a:p>
          <a:p>
            <a:r>
              <a:rPr lang="en-IN" sz="2400" dirty="0"/>
              <a:t>depends on temperature</a:t>
            </a:r>
          </a:p>
          <a:p>
            <a:r>
              <a:rPr lang="en-IN" sz="2400" dirty="0"/>
              <a:t>of most solids increases as temperature increases</a:t>
            </a:r>
          </a:p>
          <a:p>
            <a:r>
              <a:rPr lang="en-IN" sz="2400" dirty="0"/>
              <a:t>of gases decreases as temperature increases</a:t>
            </a:r>
          </a:p>
        </p:txBody>
      </p:sp>
      <p:pic>
        <p:nvPicPr>
          <p:cNvPr id="14" name="Content Placeholder 13" descr="A graph plots solubility, in grams of solute per 100 grams of H 2 O, versus temperature, in degrees Celsius. For long description in Notes pane, press F6."/>
          <p:cNvPicPr>
            <a:picLocks noGrp="1" noChangeAspect="1"/>
          </p:cNvPicPr>
          <p:nvPr>
            <p:ph sz="quarter" idx="15"/>
          </p:nvPr>
        </p:nvPicPr>
        <p:blipFill>
          <a:blip r:embed="rId3"/>
          <a:stretch>
            <a:fillRect/>
          </a:stretch>
        </p:blipFill>
        <p:spPr>
          <a:xfrm>
            <a:off x="5240054" y="1598956"/>
            <a:ext cx="3161278" cy="3314129"/>
          </a:xfrm>
          <a:prstGeom prst="rect">
            <a:avLst/>
          </a:prstGeom>
        </p:spPr>
      </p:pic>
      <p:sp>
        <p:nvSpPr>
          <p:cNvPr id="6" name="Content Placeholder 5"/>
          <p:cNvSpPr>
            <a:spLocks noGrp="1"/>
          </p:cNvSpPr>
          <p:nvPr>
            <p:ph sz="quarter" idx="16"/>
          </p:nvPr>
        </p:nvSpPr>
        <p:spPr>
          <a:xfrm>
            <a:off x="4955573" y="5129480"/>
            <a:ext cx="3730239" cy="1235460"/>
          </a:xfrm>
        </p:spPr>
        <p:txBody>
          <a:bodyPr/>
          <a:lstStyle/>
          <a:p>
            <a:pPr marL="432" indent="0">
              <a:buNone/>
            </a:pPr>
            <a:r>
              <a:rPr lang="en-GB" sz="2400" dirty="0"/>
              <a:t>In water, most common solids are more soluble as the temperature increases.</a:t>
            </a:r>
          </a:p>
        </p:txBody>
      </p:sp>
    </p:spTree>
    <p:extLst>
      <p:ext uri="{BB962C8B-B14F-4D97-AF65-F5344CB8AC3E}">
        <p14:creationId xmlns:p14="http://schemas.microsoft.com/office/powerpoint/2010/main" val="1634687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64AF-25CC-46D7-B6BD-DA3BCE953D06}"/>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86B87BE3-2F59-4C58-8800-A79D5EEF1CAF}"/>
              </a:ext>
            </a:extLst>
          </p:cNvPr>
          <p:cNvSpPr>
            <a:spLocks noGrp="1"/>
          </p:cNvSpPr>
          <p:nvPr>
            <p:ph sz="quarter" idx="13"/>
          </p:nvPr>
        </p:nvSpPr>
        <p:spPr>
          <a:xfrm>
            <a:off x="457200" y="1556327"/>
            <a:ext cx="8229600" cy="828285"/>
          </a:xfrm>
        </p:spPr>
        <p:txBody>
          <a:bodyPr/>
          <a:lstStyle/>
          <a:p>
            <a:pPr marL="432000" indent="-432000">
              <a:buAutoNum type="arabicPeriod"/>
            </a:pPr>
            <a:r>
              <a:rPr lang="en-IN" sz="2400" dirty="0"/>
              <a:t>Why could a bottle of carbonated drink possibly burst (explode) when it is left out in the hot sun?</a:t>
            </a:r>
          </a:p>
        </p:txBody>
      </p:sp>
      <p:sp>
        <p:nvSpPr>
          <p:cNvPr id="4" name="Content Placeholder 3">
            <a:extLst>
              <a:ext uri="{FF2B5EF4-FFF2-40B4-BE49-F238E27FC236}">
                <a16:creationId xmlns:a16="http://schemas.microsoft.com/office/drawing/2014/main" id="{0C47D980-5C01-4957-9C21-3D45532B9159}"/>
              </a:ext>
            </a:extLst>
          </p:cNvPr>
          <p:cNvSpPr>
            <a:spLocks noGrp="1"/>
          </p:cNvSpPr>
          <p:nvPr>
            <p:ph sz="quarter" idx="14"/>
          </p:nvPr>
        </p:nvSpPr>
        <p:spPr>
          <a:xfrm>
            <a:off x="457200" y="3684495"/>
            <a:ext cx="8229600" cy="860518"/>
          </a:xfrm>
        </p:spPr>
        <p:txBody>
          <a:bodyPr/>
          <a:lstStyle/>
          <a:p>
            <a:pPr marL="432000" indent="-432000">
              <a:buAutoNum type="arabicPeriod" startAt="2"/>
            </a:pPr>
            <a:r>
              <a:rPr lang="en-IN" sz="2400" dirty="0"/>
              <a:t>Why do fish die in water that is too warm?</a:t>
            </a:r>
          </a:p>
        </p:txBody>
      </p:sp>
    </p:spTree>
    <p:extLst>
      <p:ext uri="{BB962C8B-B14F-4D97-AF65-F5344CB8AC3E}">
        <p14:creationId xmlns:p14="http://schemas.microsoft.com/office/powerpoint/2010/main" val="2691844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64AF-25CC-46D7-B6BD-DA3BCE953D06}"/>
              </a:ext>
            </a:extLst>
          </p:cNvPr>
          <p:cNvSpPr>
            <a:spLocks noGrp="1"/>
          </p:cNvSpPr>
          <p:nvPr>
            <p:ph type="title"/>
          </p:nvPr>
        </p:nvSpPr>
        <p:spPr/>
        <p:txBody>
          <a:bodyPr/>
          <a:lstStyle/>
          <a:p>
            <a:r>
              <a:rPr lang="en-IN" dirty="0"/>
              <a:t>Solution 3</a:t>
            </a:r>
          </a:p>
        </p:txBody>
      </p:sp>
      <p:sp>
        <p:nvSpPr>
          <p:cNvPr id="3" name="Content Placeholder 2">
            <a:extLst>
              <a:ext uri="{FF2B5EF4-FFF2-40B4-BE49-F238E27FC236}">
                <a16:creationId xmlns:a16="http://schemas.microsoft.com/office/drawing/2014/main" id="{86B87BE3-2F59-4C58-8800-A79D5EEF1CAF}"/>
              </a:ext>
            </a:extLst>
          </p:cNvPr>
          <p:cNvSpPr>
            <a:spLocks noGrp="1"/>
          </p:cNvSpPr>
          <p:nvPr>
            <p:ph sz="quarter" idx="14"/>
          </p:nvPr>
        </p:nvSpPr>
        <p:spPr>
          <a:xfrm>
            <a:off x="457200" y="1555200"/>
            <a:ext cx="8232776" cy="1885181"/>
          </a:xfrm>
        </p:spPr>
        <p:txBody>
          <a:bodyPr/>
          <a:lstStyle/>
          <a:p>
            <a:pPr marL="432000" indent="-432000">
              <a:buAutoNum type="arabicPeriod"/>
            </a:pPr>
            <a:r>
              <a:rPr lang="en-IN" sz="2400" dirty="0"/>
              <a:t>The pressure in a bottle increases as the gas leaves solution when it becomes less soluble at higher temperatures. As pressure increases, the bottle could burst.</a:t>
            </a:r>
          </a:p>
        </p:txBody>
      </p:sp>
      <p:sp>
        <p:nvSpPr>
          <p:cNvPr id="4" name="Content Placeholder 3">
            <a:extLst>
              <a:ext uri="{FF2B5EF4-FFF2-40B4-BE49-F238E27FC236}">
                <a16:creationId xmlns:a16="http://schemas.microsoft.com/office/drawing/2014/main" id="{0C47D980-5C01-4957-9C21-3D45532B9159}"/>
              </a:ext>
            </a:extLst>
          </p:cNvPr>
          <p:cNvSpPr>
            <a:spLocks noGrp="1"/>
          </p:cNvSpPr>
          <p:nvPr>
            <p:ph sz="quarter" idx="15"/>
          </p:nvPr>
        </p:nvSpPr>
        <p:spPr>
          <a:xfrm>
            <a:off x="457199" y="3822886"/>
            <a:ext cx="1788696" cy="426566"/>
          </a:xfrm>
        </p:spPr>
        <p:txBody>
          <a:bodyPr/>
          <a:lstStyle/>
          <a:p>
            <a:pPr marL="432000" indent="-432000">
              <a:buAutoNum type="arabicPeriod" startAt="2"/>
            </a:pPr>
            <a:r>
              <a:rPr lang="en-IN" sz="2400" dirty="0"/>
              <a:t>Because</a:t>
            </a:r>
          </a:p>
        </p:txBody>
      </p:sp>
      <p:graphicFrame>
        <p:nvGraphicFramePr>
          <p:cNvPr id="17" name="Object 16" descr="O sub 2"/>
          <p:cNvGraphicFramePr>
            <a:graphicFrameLocks noChangeAspect="1"/>
          </p:cNvGraphicFramePr>
          <p:nvPr>
            <p:extLst/>
          </p:nvPr>
        </p:nvGraphicFramePr>
        <p:xfrm>
          <a:off x="2374230" y="3852410"/>
          <a:ext cx="393700" cy="381000"/>
        </p:xfrm>
        <a:graphic>
          <a:graphicData uri="http://schemas.openxmlformats.org/presentationml/2006/ole">
            <mc:AlternateContent xmlns:mc="http://schemas.openxmlformats.org/markup-compatibility/2006">
              <mc:Choice xmlns:v="urn:schemas-microsoft-com:vml" Requires="v">
                <p:oleObj spid="_x0000_s35846" name="Equation" r:id="rId3" imgW="393480" imgH="380880" progId="Equation.DSMT4">
                  <p:embed/>
                </p:oleObj>
              </mc:Choice>
              <mc:Fallback>
                <p:oleObj name="Equation" r:id="rId3" imgW="393480" imgH="380880" progId="Equation.DSMT4">
                  <p:embed/>
                  <p:pic>
                    <p:nvPicPr>
                      <p:cNvPr id="17" name="Object 16" descr="O sub 2"/>
                      <p:cNvPicPr/>
                      <p:nvPr/>
                    </p:nvPicPr>
                    <p:blipFill>
                      <a:blip r:embed="rId4"/>
                      <a:stretch>
                        <a:fillRect/>
                      </a:stretch>
                    </p:blipFill>
                    <p:spPr>
                      <a:xfrm>
                        <a:off x="2374230" y="3852410"/>
                        <a:ext cx="393700" cy="381000"/>
                      </a:xfrm>
                      <a:prstGeom prst="rect">
                        <a:avLst/>
                      </a:prstGeom>
                    </p:spPr>
                  </p:pic>
                </p:oleObj>
              </mc:Fallback>
            </mc:AlternateContent>
          </a:graphicData>
        </a:graphic>
      </p:graphicFrame>
      <p:sp>
        <p:nvSpPr>
          <p:cNvPr id="5" name="Content Placeholder 4"/>
          <p:cNvSpPr>
            <a:spLocks noGrp="1"/>
          </p:cNvSpPr>
          <p:nvPr>
            <p:ph sz="quarter" idx="16"/>
          </p:nvPr>
        </p:nvSpPr>
        <p:spPr>
          <a:xfrm>
            <a:off x="2927685" y="3822886"/>
            <a:ext cx="5759115" cy="426566"/>
          </a:xfrm>
        </p:spPr>
        <p:txBody>
          <a:bodyPr/>
          <a:lstStyle/>
          <a:p>
            <a:pPr marL="432" indent="0">
              <a:buNone/>
            </a:pPr>
            <a:r>
              <a:rPr lang="en-GB" sz="2400" dirty="0"/>
              <a:t>gas is less soluble in warm water, fish</a:t>
            </a:r>
            <a:endParaRPr lang="en-IN" sz="2400" dirty="0"/>
          </a:p>
        </p:txBody>
      </p:sp>
      <p:sp>
        <p:nvSpPr>
          <p:cNvPr id="6" name="Content Placeholder 5"/>
          <p:cNvSpPr>
            <a:spLocks noGrp="1"/>
          </p:cNvSpPr>
          <p:nvPr>
            <p:ph sz="quarter" idx="17"/>
          </p:nvPr>
        </p:nvSpPr>
        <p:spPr>
          <a:xfrm>
            <a:off x="459728" y="4354217"/>
            <a:ext cx="4401030" cy="410285"/>
          </a:xfrm>
        </p:spPr>
        <p:txBody>
          <a:bodyPr/>
          <a:lstStyle/>
          <a:p>
            <a:pPr marL="432000" indent="0">
              <a:buNone/>
            </a:pPr>
            <a:r>
              <a:rPr lang="en-GB" sz="2400" dirty="0"/>
              <a:t>cannot obtain the amount of</a:t>
            </a:r>
          </a:p>
        </p:txBody>
      </p:sp>
      <p:graphicFrame>
        <p:nvGraphicFramePr>
          <p:cNvPr id="18" name="Object 17" descr="O sub 2"/>
          <p:cNvGraphicFramePr>
            <a:graphicFrameLocks noChangeAspect="1"/>
          </p:cNvGraphicFramePr>
          <p:nvPr>
            <p:extLst/>
          </p:nvPr>
        </p:nvGraphicFramePr>
        <p:xfrm>
          <a:off x="5001126" y="4368859"/>
          <a:ext cx="393700" cy="381000"/>
        </p:xfrm>
        <a:graphic>
          <a:graphicData uri="http://schemas.openxmlformats.org/presentationml/2006/ole">
            <mc:AlternateContent xmlns:mc="http://schemas.openxmlformats.org/markup-compatibility/2006">
              <mc:Choice xmlns:v="urn:schemas-microsoft-com:vml" Requires="v">
                <p:oleObj spid="_x0000_s35847" name="Equation" r:id="rId5" imgW="393480" imgH="380880" progId="Equation.DSMT4">
                  <p:embed/>
                </p:oleObj>
              </mc:Choice>
              <mc:Fallback>
                <p:oleObj name="Equation" r:id="rId5" imgW="393480" imgH="380880" progId="Equation.DSMT4">
                  <p:embed/>
                  <p:pic>
                    <p:nvPicPr>
                      <p:cNvPr id="18" name="Object 17" descr="O sub 2"/>
                      <p:cNvPicPr/>
                      <p:nvPr/>
                    </p:nvPicPr>
                    <p:blipFill>
                      <a:blip r:embed="rId6"/>
                      <a:stretch>
                        <a:fillRect/>
                      </a:stretch>
                    </p:blipFill>
                    <p:spPr>
                      <a:xfrm>
                        <a:off x="5001126" y="4368859"/>
                        <a:ext cx="393700" cy="381000"/>
                      </a:xfrm>
                      <a:prstGeom prst="rect">
                        <a:avLst/>
                      </a:prstGeom>
                    </p:spPr>
                  </p:pic>
                </p:oleObj>
              </mc:Fallback>
            </mc:AlternateContent>
          </a:graphicData>
        </a:graphic>
      </p:graphicFrame>
      <p:sp>
        <p:nvSpPr>
          <p:cNvPr id="7" name="Content Placeholder 6"/>
          <p:cNvSpPr>
            <a:spLocks noGrp="1"/>
          </p:cNvSpPr>
          <p:nvPr>
            <p:ph sz="quarter" idx="18"/>
          </p:nvPr>
        </p:nvSpPr>
        <p:spPr>
          <a:xfrm>
            <a:off x="5535195" y="4323351"/>
            <a:ext cx="3151606" cy="473236"/>
          </a:xfrm>
        </p:spPr>
        <p:txBody>
          <a:bodyPr/>
          <a:lstStyle/>
          <a:p>
            <a:pPr marL="432" indent="0">
              <a:buNone/>
            </a:pPr>
            <a:r>
              <a:rPr lang="en-IN" sz="2400" dirty="0"/>
              <a:t>required for their</a:t>
            </a:r>
          </a:p>
        </p:txBody>
      </p:sp>
      <p:sp>
        <p:nvSpPr>
          <p:cNvPr id="8" name="Content Placeholder 7"/>
          <p:cNvSpPr>
            <a:spLocks noGrp="1"/>
          </p:cNvSpPr>
          <p:nvPr>
            <p:ph sz="quarter" idx="19"/>
          </p:nvPr>
        </p:nvSpPr>
        <p:spPr>
          <a:xfrm>
            <a:off x="459728" y="4868573"/>
            <a:ext cx="1786167" cy="454989"/>
          </a:xfrm>
        </p:spPr>
        <p:txBody>
          <a:bodyPr/>
          <a:lstStyle/>
          <a:p>
            <a:pPr marL="432000" indent="0">
              <a:buNone/>
            </a:pPr>
            <a:r>
              <a:rPr lang="en-IN" sz="2400" dirty="0"/>
              <a:t>survival.</a:t>
            </a:r>
          </a:p>
        </p:txBody>
      </p:sp>
    </p:spTree>
    <p:extLst>
      <p:ext uri="{BB962C8B-B14F-4D97-AF65-F5344CB8AC3E}">
        <p14:creationId xmlns:p14="http://schemas.microsoft.com/office/powerpoint/2010/main" val="2844247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B0E2-794A-4A8C-A2DF-8AE8EB64A7F7}"/>
              </a:ext>
            </a:extLst>
          </p:cNvPr>
          <p:cNvSpPr>
            <a:spLocks noGrp="1"/>
          </p:cNvSpPr>
          <p:nvPr>
            <p:ph type="title"/>
          </p:nvPr>
        </p:nvSpPr>
        <p:spPr/>
        <p:txBody>
          <a:bodyPr/>
          <a:lstStyle/>
          <a:p>
            <a:r>
              <a:rPr lang="en-IN" dirty="0"/>
              <a:t>Solubility and Pressure</a:t>
            </a:r>
          </a:p>
        </p:txBody>
      </p:sp>
      <p:sp>
        <p:nvSpPr>
          <p:cNvPr id="3" name="Content Placeholder 2">
            <a:extLst>
              <a:ext uri="{FF2B5EF4-FFF2-40B4-BE49-F238E27FC236}">
                <a16:creationId xmlns:a16="http://schemas.microsoft.com/office/drawing/2014/main" id="{732B2DBB-0604-474D-BB7C-5AAF8E835990}"/>
              </a:ext>
            </a:extLst>
          </p:cNvPr>
          <p:cNvSpPr>
            <a:spLocks noGrp="1"/>
          </p:cNvSpPr>
          <p:nvPr>
            <p:ph sz="quarter" idx="13"/>
          </p:nvPr>
        </p:nvSpPr>
        <p:spPr>
          <a:xfrm>
            <a:off x="457200" y="1556326"/>
            <a:ext cx="4162926" cy="4520623"/>
          </a:xfrm>
        </p:spPr>
        <p:txBody>
          <a:bodyPr/>
          <a:lstStyle/>
          <a:p>
            <a:pPr marL="432" indent="0">
              <a:buNone/>
            </a:pPr>
            <a:r>
              <a:rPr lang="en-IN" sz="2400" b="1" dirty="0"/>
              <a:t>Henry’s law </a:t>
            </a:r>
            <a:r>
              <a:rPr lang="en-IN" sz="2400" dirty="0"/>
              <a:t>states that</a:t>
            </a:r>
          </a:p>
          <a:p>
            <a:r>
              <a:rPr lang="en-IN" sz="2400" dirty="0"/>
              <a:t>the solubility of a gas in a liquid is directly related to the pressure of that gas above the liquid</a:t>
            </a:r>
          </a:p>
          <a:p>
            <a:r>
              <a:rPr lang="en-IN" sz="2400" dirty="0"/>
              <a:t>at higher pressures, more gas molecules dissolve in the liquid</a:t>
            </a:r>
          </a:p>
        </p:txBody>
      </p:sp>
      <p:pic>
        <p:nvPicPr>
          <p:cNvPr id="6" name="Content Placeholder 5" descr="In a sealed can of soda, lots of C O 2 is dissolved in the solution. For long description in Notes pane, press F6."/>
          <p:cNvPicPr>
            <a:picLocks noGrp="1" noChangeAspect="1"/>
          </p:cNvPicPr>
          <p:nvPr>
            <p:ph sz="quarter" idx="14"/>
          </p:nvPr>
        </p:nvPicPr>
        <p:blipFill>
          <a:blip r:embed="rId3"/>
          <a:stretch>
            <a:fillRect/>
          </a:stretch>
        </p:blipFill>
        <p:spPr>
          <a:xfrm>
            <a:off x="4731147" y="1556326"/>
            <a:ext cx="3844131" cy="3203441"/>
          </a:xfrm>
          <a:prstGeom prst="rect">
            <a:avLst/>
          </a:prstGeom>
        </p:spPr>
      </p:pic>
    </p:spTree>
    <p:extLst>
      <p:ext uri="{BB962C8B-B14F-4D97-AF65-F5344CB8AC3E}">
        <p14:creationId xmlns:p14="http://schemas.microsoft.com/office/powerpoint/2010/main" val="71784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6DDF-62F4-4E9D-9451-B9F0576D488B}"/>
              </a:ext>
            </a:extLst>
          </p:cNvPr>
          <p:cNvSpPr>
            <a:spLocks noGrp="1"/>
          </p:cNvSpPr>
          <p:nvPr>
            <p:ph type="title"/>
          </p:nvPr>
        </p:nvSpPr>
        <p:spPr/>
        <p:txBody>
          <a:bodyPr/>
          <a:lstStyle/>
          <a:p>
            <a:r>
              <a:rPr lang="en-IN" dirty="0"/>
              <a:t>Solutes </a:t>
            </a:r>
            <a:r>
              <a:rPr lang="en-IN" sz="2000" b="0" dirty="0"/>
              <a:t>(2 of 2)</a:t>
            </a:r>
            <a:endParaRPr lang="en-IN" dirty="0"/>
          </a:p>
        </p:txBody>
      </p:sp>
      <p:pic>
        <p:nvPicPr>
          <p:cNvPr id="15" name="Content Placeholder 14" descr="C u S O 4 is added to a tube filled with H 2 O. The blue solute settles to the bottom of the clear water. As the C u S O 4 dissolves, the molecules disperse evenly through the solvent, turning the liquid blue.">
            <a:extLst>
              <a:ext uri="{FF2B5EF4-FFF2-40B4-BE49-F238E27FC236}">
                <a16:creationId xmlns:a16="http://schemas.microsoft.com/office/drawing/2014/main" id="{3F01871D-D290-440A-B164-6B1D8E61D1D3}"/>
              </a:ext>
            </a:extLst>
          </p:cNvPr>
          <p:cNvPicPr>
            <a:picLocks noGrp="1" noChangeAspect="1"/>
          </p:cNvPicPr>
          <p:nvPr>
            <p:ph sz="quarter" idx="14"/>
          </p:nvPr>
        </p:nvPicPr>
        <p:blipFill>
          <a:blip r:embed="rId3"/>
          <a:stretch>
            <a:fillRect/>
          </a:stretch>
        </p:blipFill>
        <p:spPr>
          <a:xfrm>
            <a:off x="2437194" y="1709188"/>
            <a:ext cx="4269611" cy="3385290"/>
          </a:xfrm>
          <a:prstGeom prst="rect">
            <a:avLst/>
          </a:prstGeom>
        </p:spPr>
      </p:pic>
      <p:sp>
        <p:nvSpPr>
          <p:cNvPr id="5" name="Content Placeholder 4">
            <a:extLst>
              <a:ext uri="{FF2B5EF4-FFF2-40B4-BE49-F238E27FC236}">
                <a16:creationId xmlns:a16="http://schemas.microsoft.com/office/drawing/2014/main" id="{2E44E42E-71F2-4F42-BA61-ED1883A7944E}"/>
              </a:ext>
            </a:extLst>
          </p:cNvPr>
          <p:cNvSpPr>
            <a:spLocks noGrp="1"/>
          </p:cNvSpPr>
          <p:nvPr>
            <p:ph sz="quarter" idx="15"/>
          </p:nvPr>
        </p:nvSpPr>
        <p:spPr>
          <a:xfrm>
            <a:off x="457200" y="5150356"/>
            <a:ext cx="1836000" cy="414000"/>
          </a:xfrm>
        </p:spPr>
        <p:txBody>
          <a:bodyPr/>
          <a:lstStyle/>
          <a:p>
            <a:pPr marL="432" indent="0">
              <a:buNone/>
            </a:pPr>
            <a:r>
              <a:rPr lang="en-IN" sz="2400" dirty="0"/>
              <a:t>A solution of</a:t>
            </a:r>
          </a:p>
        </p:txBody>
      </p:sp>
      <p:graphicFrame>
        <p:nvGraphicFramePr>
          <p:cNvPr id="16" name="Object 15" descr="copper 2 sulfate, C u S O sub 4">
            <a:extLst>
              <a:ext uri="{FF2B5EF4-FFF2-40B4-BE49-F238E27FC236}">
                <a16:creationId xmlns:a16="http://schemas.microsoft.com/office/drawing/2014/main" id="{968526F2-B70A-4415-ACCA-9F6D749ED63B}"/>
              </a:ext>
            </a:extLst>
          </p:cNvPr>
          <p:cNvGraphicFramePr>
            <a:graphicFrameLocks noChangeAspect="1"/>
          </p:cNvGraphicFramePr>
          <p:nvPr>
            <p:extLst>
              <p:ext uri="{D42A27DB-BD31-4B8C-83A1-F6EECF244321}">
                <p14:modId xmlns:p14="http://schemas.microsoft.com/office/powerpoint/2010/main" val="4223066551"/>
              </p:ext>
            </p:extLst>
          </p:nvPr>
        </p:nvGraphicFramePr>
        <p:xfrm>
          <a:off x="2352289" y="5183356"/>
          <a:ext cx="3632200" cy="381000"/>
        </p:xfrm>
        <a:graphic>
          <a:graphicData uri="http://schemas.openxmlformats.org/presentationml/2006/ole">
            <mc:AlternateContent xmlns:mc="http://schemas.openxmlformats.org/markup-compatibility/2006">
              <mc:Choice xmlns:v="urn:schemas-microsoft-com:vml" Requires="v">
                <p:oleObj spid="_x0000_s1038" name="Equation" r:id="rId4" imgW="3632040" imgH="380880" progId="Equation.DSMT4">
                  <p:embed/>
                </p:oleObj>
              </mc:Choice>
              <mc:Fallback>
                <p:oleObj name="Equation" r:id="rId4" imgW="3632040" imgH="380880" progId="Equation.DSMT4">
                  <p:embed/>
                  <p:pic>
                    <p:nvPicPr>
                      <p:cNvPr id="0" name=""/>
                      <p:cNvPicPr/>
                      <p:nvPr/>
                    </p:nvPicPr>
                    <p:blipFill>
                      <a:blip r:embed="rId5"/>
                      <a:stretch>
                        <a:fillRect/>
                      </a:stretch>
                    </p:blipFill>
                    <p:spPr>
                      <a:xfrm>
                        <a:off x="2352289" y="5183356"/>
                        <a:ext cx="36322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F259E47-B69F-4ADA-990A-DAF1444BF7A2}"/>
              </a:ext>
            </a:extLst>
          </p:cNvPr>
          <p:cNvSpPr>
            <a:spLocks noGrp="1"/>
          </p:cNvSpPr>
          <p:nvPr>
            <p:ph sz="quarter" idx="16"/>
          </p:nvPr>
        </p:nvSpPr>
        <p:spPr>
          <a:xfrm>
            <a:off x="6121787" y="5149885"/>
            <a:ext cx="2520000" cy="414000"/>
          </a:xfrm>
        </p:spPr>
        <p:txBody>
          <a:bodyPr/>
          <a:lstStyle/>
          <a:p>
            <a:pPr marL="432" indent="0">
              <a:buNone/>
            </a:pPr>
            <a:r>
              <a:rPr lang="en-IN" sz="2400" dirty="0"/>
              <a:t>forms as particles</a:t>
            </a:r>
          </a:p>
        </p:txBody>
      </p:sp>
      <p:sp>
        <p:nvSpPr>
          <p:cNvPr id="6" name="Content Placeholder 5">
            <a:extLst>
              <a:ext uri="{FF2B5EF4-FFF2-40B4-BE49-F238E27FC236}">
                <a16:creationId xmlns:a16="http://schemas.microsoft.com/office/drawing/2014/main" id="{127890E1-17CD-4BF6-AB2F-BFEEFBCCEC0E}"/>
              </a:ext>
            </a:extLst>
          </p:cNvPr>
          <p:cNvSpPr>
            <a:spLocks noGrp="1"/>
          </p:cNvSpPr>
          <p:nvPr>
            <p:ph sz="quarter" idx="17"/>
          </p:nvPr>
        </p:nvSpPr>
        <p:spPr>
          <a:xfrm>
            <a:off x="457200" y="5653234"/>
            <a:ext cx="8232776" cy="719523"/>
          </a:xfrm>
          <a:noFill/>
          <a:ln>
            <a:noFill/>
          </a:ln>
        </p:spPr>
        <p:txBody>
          <a:bodyPr lIns="0" tIns="0" rIns="0" bIns="0" anchor="t" anchorCtr="0"/>
          <a:lstStyle/>
          <a:p>
            <a:pPr marL="432" indent="0">
              <a:buNone/>
            </a:pPr>
            <a:r>
              <a:rPr lang="en-IN" sz="2400" dirty="0"/>
              <a:t>of solute dissolve and become evenly dispersed among the solvent (water) molecules.</a:t>
            </a:r>
          </a:p>
        </p:txBody>
      </p:sp>
    </p:spTree>
    <p:extLst>
      <p:ext uri="{BB962C8B-B14F-4D97-AF65-F5344CB8AC3E}">
        <p14:creationId xmlns:p14="http://schemas.microsoft.com/office/powerpoint/2010/main" val="1398922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43FB-C3BB-4508-8A0D-525F8C322891}"/>
              </a:ext>
            </a:extLst>
          </p:cNvPr>
          <p:cNvSpPr>
            <a:spLocks noGrp="1"/>
          </p:cNvSpPr>
          <p:nvPr>
            <p:ph type="title"/>
          </p:nvPr>
        </p:nvSpPr>
        <p:spPr>
          <a:xfrm>
            <a:off x="457200" y="215371"/>
            <a:ext cx="8227072" cy="1097279"/>
          </a:xfrm>
        </p:spPr>
        <p:txBody>
          <a:bodyPr/>
          <a:lstStyle/>
          <a:p>
            <a:r>
              <a:rPr lang="en-IN" sz="3400" dirty="0"/>
              <a:t>Soluble and Insoluble Ionic Compounds </a:t>
            </a:r>
            <a:r>
              <a:rPr lang="en-IN" sz="2000" b="0" dirty="0"/>
              <a:t>(1 of 2)</a:t>
            </a:r>
            <a:endParaRPr lang="en-IN" sz="3400" dirty="0"/>
          </a:p>
        </p:txBody>
      </p:sp>
      <p:sp>
        <p:nvSpPr>
          <p:cNvPr id="3" name="Content Placeholder 2">
            <a:extLst>
              <a:ext uri="{FF2B5EF4-FFF2-40B4-BE49-F238E27FC236}">
                <a16:creationId xmlns:a16="http://schemas.microsoft.com/office/drawing/2014/main" id="{0171688C-F73C-4A75-A263-2C3F65B17CDF}"/>
              </a:ext>
            </a:extLst>
          </p:cNvPr>
          <p:cNvSpPr>
            <a:spLocks noGrp="1"/>
          </p:cNvSpPr>
          <p:nvPr>
            <p:ph sz="quarter" idx="14"/>
          </p:nvPr>
        </p:nvSpPr>
        <p:spPr>
          <a:xfrm>
            <a:off x="457200" y="1555201"/>
            <a:ext cx="8232776" cy="1576306"/>
          </a:xfrm>
        </p:spPr>
        <p:txBody>
          <a:bodyPr/>
          <a:lstStyle/>
          <a:p>
            <a:pPr marL="432" indent="0">
              <a:spcBef>
                <a:spcPts val="600"/>
              </a:spcBef>
              <a:buNone/>
            </a:pPr>
            <a:r>
              <a:rPr lang="en-IN" sz="2200" dirty="0"/>
              <a:t>Not all ionic compounds are soluble in water.</a:t>
            </a:r>
          </a:p>
          <a:p>
            <a:pPr marL="432" indent="0">
              <a:spcBef>
                <a:spcPts val="600"/>
              </a:spcBef>
              <a:buNone/>
            </a:pPr>
            <a:r>
              <a:rPr lang="en-IN" sz="2200" b="1" dirty="0"/>
              <a:t>Table 9.7</a:t>
            </a:r>
            <a:r>
              <a:rPr lang="en-IN" sz="2200" dirty="0"/>
              <a:t> Solubility Rules for Ionic Compounds in Water</a:t>
            </a:r>
          </a:p>
          <a:p>
            <a:pPr marL="432" indent="0">
              <a:spcBef>
                <a:spcPts val="600"/>
              </a:spcBef>
              <a:buNone/>
            </a:pPr>
            <a:r>
              <a:rPr lang="en-IN" sz="2200" b="1" dirty="0"/>
              <a:t>An ionic compound is soluble in water if it contains one of the following:</a:t>
            </a:r>
          </a:p>
        </p:txBody>
      </p:sp>
      <p:graphicFrame>
        <p:nvGraphicFramePr>
          <p:cNvPr id="5" name="Content Placeholder 4"/>
          <p:cNvGraphicFramePr>
            <a:graphicFrameLocks noGrp="1"/>
          </p:cNvGraphicFramePr>
          <p:nvPr>
            <p:ph sz="quarter" idx="15"/>
            <p:extLst/>
          </p:nvPr>
        </p:nvGraphicFramePr>
        <p:xfrm>
          <a:off x="457200" y="3318780"/>
          <a:ext cx="8232776" cy="2139930"/>
        </p:xfrm>
        <a:graphic>
          <a:graphicData uri="http://schemas.openxmlformats.org/drawingml/2006/table">
            <a:tbl>
              <a:tblPr firstRow="1" bandRow="1">
                <a:tableStyleId>{40F9630F-82C1-40B7-BC3A-925EFCFF5E92}</a:tableStyleId>
              </a:tblPr>
              <a:tblGrid>
                <a:gridCol w="1821051">
                  <a:extLst>
                    <a:ext uri="{9D8B030D-6E8A-4147-A177-3AD203B41FA5}">
                      <a16:colId xmlns:a16="http://schemas.microsoft.com/office/drawing/2014/main" val="2752935024"/>
                    </a:ext>
                  </a:extLst>
                </a:gridCol>
                <a:gridCol w="6411725">
                  <a:extLst>
                    <a:ext uri="{9D8B030D-6E8A-4147-A177-3AD203B41FA5}">
                      <a16:colId xmlns:a16="http://schemas.microsoft.com/office/drawing/2014/main" val="3584994317"/>
                    </a:ext>
                  </a:extLst>
                </a:gridCol>
              </a:tblGrid>
              <a:tr h="517273">
                <a:tc>
                  <a:txBody>
                    <a:bodyPr/>
                    <a:lstStyle/>
                    <a:p>
                      <a:r>
                        <a:rPr lang="en-IN" sz="1800" b="1" dirty="0">
                          <a:latin typeface="+mn-lt"/>
                        </a:rPr>
                        <a:t>Positive 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sz="100" dirty="0">
                          <a:latin typeface="+mn-lt"/>
                        </a:rPr>
                        <a:t>L </a:t>
                      </a:r>
                      <a:r>
                        <a:rPr lang="en-IN" sz="100" dirty="0" err="1">
                          <a:latin typeface="+mn-lt"/>
                        </a:rPr>
                        <a:t>i</a:t>
                      </a:r>
                      <a:r>
                        <a:rPr lang="en-IN" sz="100" dirty="0">
                          <a:latin typeface="+mn-lt"/>
                        </a:rPr>
                        <a:t> super plus, N a super plus, K super plus, R b super plus, C s super plus, N H sub 4 super plus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105932"/>
                  </a:ext>
                </a:extLst>
              </a:tr>
              <a:tr h="1622657">
                <a:tc>
                  <a:txBody>
                    <a:bodyPr/>
                    <a:lstStyle/>
                    <a:p>
                      <a:r>
                        <a:rPr lang="en-IN" sz="1800" b="1" dirty="0">
                          <a:latin typeface="+mn-lt"/>
                        </a:rPr>
                        <a:t>Negative 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sz="100" dirty="0">
                          <a:latin typeface="+mn-lt"/>
                        </a:rPr>
                        <a:t>N O sub 3, C sub 2 H sub 3 O sub 2 super minus C l super minus, B r super minus, O super minus except when combined with A. g plus, P b, 2 plus, or H g 2, 2 plus. S O 4, 2 minus, except when combined with B a, 2 plus. P b, 2 plus. C a, 2 plus. S r, 2 plus. Or H g 2, 2 plus.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10981"/>
                  </a:ext>
                </a:extLst>
              </a:tr>
            </a:tbl>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2399888" y="3433051"/>
          <a:ext cx="2984500" cy="342900"/>
        </p:xfrm>
        <a:graphic>
          <a:graphicData uri="http://schemas.openxmlformats.org/presentationml/2006/ole">
            <mc:AlternateContent xmlns:mc="http://schemas.openxmlformats.org/markup-compatibility/2006">
              <mc:Choice xmlns:v="urn:schemas-microsoft-com:vml" Requires="v">
                <p:oleObj spid="_x0000_s36870" name="Equation" r:id="rId3" imgW="2984400" imgH="342720" progId="Equation.DSMT4">
                  <p:embed/>
                </p:oleObj>
              </mc:Choice>
              <mc:Fallback>
                <p:oleObj name="Equation" r:id="rId3" imgW="2984400" imgH="342720" progId="Equation.DSMT4">
                  <p:embed/>
                  <p:pic>
                    <p:nvPicPr>
                      <p:cNvPr id="18" name="Object 17">
                        <a:extLst>
                          <a:ext uri="{C183D7F6-B498-43B3-948B-1728B52AA6E4}">
                            <adec:decorative xmlns:adec="http://schemas.microsoft.com/office/drawing/2017/decorative" val="1"/>
                          </a:ext>
                        </a:extLst>
                      </p:cNvPr>
                      <p:cNvPicPr/>
                      <p:nvPr/>
                    </p:nvPicPr>
                    <p:blipFill>
                      <a:blip r:embed="rId4"/>
                      <a:stretch>
                        <a:fillRect/>
                      </a:stretch>
                    </p:blipFill>
                    <p:spPr>
                      <a:xfrm>
                        <a:off x="2399888" y="3433051"/>
                        <a:ext cx="2984500" cy="3429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2389805" y="3894529"/>
          <a:ext cx="6138594" cy="1516159"/>
        </p:xfrm>
        <a:graphic>
          <a:graphicData uri="http://schemas.openxmlformats.org/presentationml/2006/ole">
            <mc:AlternateContent xmlns:mc="http://schemas.openxmlformats.org/markup-compatibility/2006">
              <mc:Choice xmlns:v="urn:schemas-microsoft-com:vml" Requires="v">
                <p:oleObj spid="_x0000_s36871" name="Equation" r:id="rId5" imgW="6324480" imgH="1562040" progId="Equation.DSMT4">
                  <p:embed/>
                </p:oleObj>
              </mc:Choice>
              <mc:Fallback>
                <p:oleObj name="Equation" r:id="rId5" imgW="6324480" imgH="1562040" progId="Equation.DSMT4">
                  <p:embed/>
                  <p:pic>
                    <p:nvPicPr>
                      <p:cNvPr id="19" name="Object 18">
                        <a:extLst>
                          <a:ext uri="{C183D7F6-B498-43B3-948B-1728B52AA6E4}">
                            <adec:decorative xmlns:adec="http://schemas.microsoft.com/office/drawing/2017/decorative" val="1"/>
                          </a:ext>
                        </a:extLst>
                      </p:cNvPr>
                      <p:cNvPicPr/>
                      <p:nvPr/>
                    </p:nvPicPr>
                    <p:blipFill>
                      <a:blip r:embed="rId6"/>
                      <a:stretch>
                        <a:fillRect/>
                      </a:stretch>
                    </p:blipFill>
                    <p:spPr>
                      <a:xfrm>
                        <a:off x="2389805" y="3894529"/>
                        <a:ext cx="6138594" cy="1516159"/>
                      </a:xfrm>
                      <a:prstGeom prst="rect">
                        <a:avLst/>
                      </a:prstGeom>
                      <a:solidFill>
                        <a:schemeClr val="bg1"/>
                      </a:solidFill>
                    </p:spPr>
                  </p:pic>
                </p:oleObj>
              </mc:Fallback>
            </mc:AlternateContent>
          </a:graphicData>
        </a:graphic>
      </p:graphicFrame>
      <p:sp>
        <p:nvSpPr>
          <p:cNvPr id="9" name="Content Placeholder 8"/>
          <p:cNvSpPr>
            <a:spLocks noGrp="1"/>
          </p:cNvSpPr>
          <p:nvPr>
            <p:ph sz="quarter" idx="16"/>
          </p:nvPr>
        </p:nvSpPr>
        <p:spPr>
          <a:xfrm>
            <a:off x="454672" y="5641382"/>
            <a:ext cx="8229600" cy="720000"/>
          </a:xfrm>
        </p:spPr>
        <p:txBody>
          <a:bodyPr/>
          <a:lstStyle/>
          <a:p>
            <a:pPr marL="432" indent="0">
              <a:buNone/>
            </a:pPr>
            <a:r>
              <a:rPr lang="en-GB" sz="2200" b="1" dirty="0"/>
              <a:t>Ionic compounds that do not contain at least one of these ions are usually insoluble.</a:t>
            </a:r>
          </a:p>
        </p:txBody>
      </p:sp>
    </p:spTree>
    <p:extLst>
      <p:ext uri="{BB962C8B-B14F-4D97-AF65-F5344CB8AC3E}">
        <p14:creationId xmlns:p14="http://schemas.microsoft.com/office/powerpoint/2010/main" val="3532885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5B23-DDA5-4A5F-8045-89C52060CB42}"/>
              </a:ext>
            </a:extLst>
          </p:cNvPr>
          <p:cNvSpPr>
            <a:spLocks noGrp="1"/>
          </p:cNvSpPr>
          <p:nvPr>
            <p:ph type="title"/>
          </p:nvPr>
        </p:nvSpPr>
        <p:spPr>
          <a:xfrm>
            <a:off x="457200" y="215371"/>
            <a:ext cx="7979644" cy="1097279"/>
          </a:xfrm>
        </p:spPr>
        <p:txBody>
          <a:bodyPr/>
          <a:lstStyle/>
          <a:p>
            <a:r>
              <a:rPr lang="en-IN" sz="3400" dirty="0"/>
              <a:t>Soluble and Insoluble Ionic Compounds </a:t>
            </a:r>
            <a:r>
              <a:rPr lang="en-IN" sz="2000" b="0" dirty="0"/>
              <a:t>(2 of 2)</a:t>
            </a:r>
          </a:p>
        </p:txBody>
      </p:sp>
      <p:pic>
        <p:nvPicPr>
          <p:cNvPr id="15" name="Content Placeholder 14" descr="Core chemistry skill, using solubility rules.">
            <a:extLst>
              <a:ext uri="{FF2B5EF4-FFF2-40B4-BE49-F238E27FC236}">
                <a16:creationId xmlns:a16="http://schemas.microsoft.com/office/drawing/2014/main" id="{78485CD3-41BE-48F6-AEBC-CB94E03B183C}"/>
              </a:ext>
            </a:extLst>
          </p:cNvPr>
          <p:cNvPicPr>
            <a:picLocks noGrp="1" noChangeAspect="1"/>
          </p:cNvPicPr>
          <p:nvPr>
            <p:ph sz="quarter" idx="16"/>
          </p:nvPr>
        </p:nvPicPr>
        <p:blipFill>
          <a:blip r:embed="rId3"/>
          <a:stretch>
            <a:fillRect/>
          </a:stretch>
        </p:blipFill>
        <p:spPr>
          <a:xfrm>
            <a:off x="457200" y="1555200"/>
            <a:ext cx="2816596" cy="676715"/>
          </a:xfrm>
          <a:prstGeom prst="rect">
            <a:avLst/>
          </a:prstGeom>
        </p:spPr>
      </p:pic>
      <p:sp>
        <p:nvSpPr>
          <p:cNvPr id="3" name="Content Placeholder 2">
            <a:extLst>
              <a:ext uri="{FF2B5EF4-FFF2-40B4-BE49-F238E27FC236}">
                <a16:creationId xmlns:a16="http://schemas.microsoft.com/office/drawing/2014/main" id="{3A9BCA4B-012C-4420-88F7-54BA9BD6C604}"/>
              </a:ext>
            </a:extLst>
          </p:cNvPr>
          <p:cNvSpPr>
            <a:spLocks noGrp="1"/>
          </p:cNvSpPr>
          <p:nvPr>
            <p:ph sz="quarter" idx="14"/>
          </p:nvPr>
        </p:nvSpPr>
        <p:spPr>
          <a:xfrm>
            <a:off x="457199" y="2392649"/>
            <a:ext cx="4194000" cy="1195940"/>
          </a:xfrm>
        </p:spPr>
        <p:txBody>
          <a:bodyPr/>
          <a:lstStyle/>
          <a:p>
            <a:pPr marL="432" indent="0">
              <a:buNone/>
            </a:pPr>
            <a:r>
              <a:rPr lang="en-IN" sz="2400" dirty="0"/>
              <a:t>Mixing certain aqueous solutions produces insoluble ionic compounds.</a:t>
            </a:r>
          </a:p>
        </p:txBody>
      </p:sp>
      <p:sp>
        <p:nvSpPr>
          <p:cNvPr id="6" name="Content Placeholder 5">
            <a:extLst>
              <a:ext uri="{FF2B5EF4-FFF2-40B4-BE49-F238E27FC236}">
                <a16:creationId xmlns:a16="http://schemas.microsoft.com/office/drawing/2014/main" id="{44EDBB8C-DF39-4F1F-97BB-A98A75C0A184}"/>
              </a:ext>
            </a:extLst>
          </p:cNvPr>
          <p:cNvSpPr>
            <a:spLocks noGrp="1"/>
          </p:cNvSpPr>
          <p:nvPr>
            <p:ph sz="quarter" idx="15"/>
          </p:nvPr>
        </p:nvSpPr>
        <p:spPr>
          <a:xfrm>
            <a:off x="454672" y="3746422"/>
            <a:ext cx="2088000" cy="414000"/>
          </a:xfrm>
          <a:noFill/>
          <a:ln>
            <a:noFill/>
          </a:ln>
        </p:spPr>
        <p:txBody>
          <a:bodyPr lIns="0" tIns="0" rIns="0" bIns="0" anchor="t" anchorCtr="0"/>
          <a:lstStyle/>
          <a:p>
            <a:pPr marL="432" indent="0">
              <a:buNone/>
            </a:pPr>
            <a:r>
              <a:rPr lang="en-IN" sz="2400" dirty="0"/>
              <a:t>Barium </a:t>
            </a:r>
            <a:r>
              <a:rPr lang="en-IN" sz="2400" dirty="0" err="1"/>
              <a:t>sulfate</a:t>
            </a:r>
            <a:endParaRPr lang="en-IN" sz="2400" dirty="0"/>
          </a:p>
        </p:txBody>
      </p:sp>
      <p:graphicFrame>
        <p:nvGraphicFramePr>
          <p:cNvPr id="16" name="Object 15" descr="B a S O sub 4">
            <a:extLst>
              <a:ext uri="{FF2B5EF4-FFF2-40B4-BE49-F238E27FC236}">
                <a16:creationId xmlns:a16="http://schemas.microsoft.com/office/drawing/2014/main" id="{EC4D0128-BBD2-465D-9AB7-775DFCCA3413}"/>
              </a:ext>
            </a:extLst>
          </p:cNvPr>
          <p:cNvGraphicFramePr>
            <a:graphicFrameLocks noChangeAspect="1"/>
          </p:cNvGraphicFramePr>
          <p:nvPr>
            <p:extLst/>
          </p:nvPr>
        </p:nvGraphicFramePr>
        <p:xfrm>
          <a:off x="2638796" y="3762169"/>
          <a:ext cx="1270000" cy="381000"/>
        </p:xfrm>
        <a:graphic>
          <a:graphicData uri="http://schemas.openxmlformats.org/presentationml/2006/ole">
            <mc:AlternateContent xmlns:mc="http://schemas.openxmlformats.org/markup-compatibility/2006">
              <mc:Choice xmlns:v="urn:schemas-microsoft-com:vml" Requires="v">
                <p:oleObj spid="_x0000_s37892" name="Equation" r:id="rId4" imgW="1269720" imgH="380880" progId="Equation.DSMT4">
                  <p:embed/>
                </p:oleObj>
              </mc:Choice>
              <mc:Fallback>
                <p:oleObj name="Equation" r:id="rId4" imgW="1269720" imgH="380880" progId="Equation.DSMT4">
                  <p:embed/>
                  <p:pic>
                    <p:nvPicPr>
                      <p:cNvPr id="16" name="Object 15" descr="B a S O sub 4">
                        <a:extLst>
                          <a:ext uri="{FF2B5EF4-FFF2-40B4-BE49-F238E27FC236}">
                            <a16:creationId xmlns:a16="http://schemas.microsoft.com/office/drawing/2014/main" id="{EC4D0128-BBD2-465D-9AB7-775DFCCA3413}"/>
                          </a:ext>
                        </a:extLst>
                      </p:cNvPr>
                      <p:cNvPicPr/>
                      <p:nvPr/>
                    </p:nvPicPr>
                    <p:blipFill>
                      <a:blip r:embed="rId5"/>
                      <a:stretch>
                        <a:fillRect/>
                      </a:stretch>
                    </p:blipFill>
                    <p:spPr>
                      <a:xfrm>
                        <a:off x="2638796" y="3762169"/>
                        <a:ext cx="12700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0EB5508-B25D-439E-B00A-BAF1EB636182}"/>
              </a:ext>
            </a:extLst>
          </p:cNvPr>
          <p:cNvSpPr>
            <a:spLocks noGrp="1"/>
          </p:cNvSpPr>
          <p:nvPr>
            <p:ph sz="quarter" idx="17"/>
          </p:nvPr>
        </p:nvSpPr>
        <p:spPr>
          <a:xfrm>
            <a:off x="454671" y="4234365"/>
            <a:ext cx="4194000" cy="816971"/>
          </a:xfrm>
          <a:noFill/>
          <a:ln>
            <a:noFill/>
          </a:ln>
        </p:spPr>
        <p:txBody>
          <a:bodyPr lIns="0" tIns="0" rIns="0" bIns="0" anchor="t" anchorCtr="0"/>
          <a:lstStyle/>
          <a:p>
            <a:pPr marL="432" indent="0">
              <a:buNone/>
            </a:pPr>
            <a:r>
              <a:rPr lang="en-IN" sz="2400" dirty="0"/>
              <a:t>an insoluble ionic compound, is used to enhance X-rays.</a:t>
            </a:r>
          </a:p>
        </p:txBody>
      </p:sp>
      <p:pic>
        <p:nvPicPr>
          <p:cNvPr id="17" name="Content Placeholder 16" descr="An x ray of the abdomen.">
            <a:extLst>
              <a:ext uri="{FF2B5EF4-FFF2-40B4-BE49-F238E27FC236}">
                <a16:creationId xmlns:a16="http://schemas.microsoft.com/office/drawing/2014/main" id="{378F45C4-F5AF-454F-8DED-7E0E110C29F2}"/>
              </a:ext>
            </a:extLst>
          </p:cNvPr>
          <p:cNvPicPr>
            <a:picLocks noGrp="1" noChangeAspect="1"/>
          </p:cNvPicPr>
          <p:nvPr>
            <p:ph sz="quarter" idx="18"/>
          </p:nvPr>
        </p:nvPicPr>
        <p:blipFill>
          <a:blip r:embed="rId6"/>
          <a:stretch>
            <a:fillRect/>
          </a:stretch>
        </p:blipFill>
        <p:spPr>
          <a:xfrm>
            <a:off x="5318011" y="1554317"/>
            <a:ext cx="2566638" cy="3749365"/>
          </a:xfrm>
          <a:prstGeom prst="rect">
            <a:avLst/>
          </a:prstGeom>
        </p:spPr>
      </p:pic>
    </p:spTree>
    <p:extLst>
      <p:ext uri="{BB962C8B-B14F-4D97-AF65-F5344CB8AC3E}">
        <p14:creationId xmlns:p14="http://schemas.microsoft.com/office/powerpoint/2010/main" val="3222930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204CF-5791-4ACE-99D4-2382827E45C1}"/>
              </a:ext>
            </a:extLst>
          </p:cNvPr>
          <p:cNvSpPr>
            <a:spLocks noGrp="1"/>
          </p:cNvSpPr>
          <p:nvPr>
            <p:ph type="title"/>
          </p:nvPr>
        </p:nvSpPr>
        <p:spPr/>
        <p:txBody>
          <a:bodyPr/>
          <a:lstStyle/>
          <a:p>
            <a:r>
              <a:rPr lang="en-IN" dirty="0"/>
              <a:t>Using Solubility Rules</a:t>
            </a:r>
          </a:p>
        </p:txBody>
      </p:sp>
      <p:sp>
        <p:nvSpPr>
          <p:cNvPr id="3" name="Content Placeholder 2">
            <a:extLst>
              <a:ext uri="{FF2B5EF4-FFF2-40B4-BE49-F238E27FC236}">
                <a16:creationId xmlns:a16="http://schemas.microsoft.com/office/drawing/2014/main" id="{0A474C51-7BC5-443D-8A5A-5BE36EC8A59F}"/>
              </a:ext>
            </a:extLst>
          </p:cNvPr>
          <p:cNvSpPr>
            <a:spLocks noGrp="1"/>
          </p:cNvSpPr>
          <p:nvPr>
            <p:ph sz="quarter" idx="13"/>
          </p:nvPr>
        </p:nvSpPr>
        <p:spPr>
          <a:xfrm>
            <a:off x="457200" y="1556327"/>
            <a:ext cx="8229600" cy="462254"/>
          </a:xfrm>
        </p:spPr>
        <p:txBody>
          <a:bodyPr/>
          <a:lstStyle/>
          <a:p>
            <a:pPr marL="432" indent="0">
              <a:buNone/>
            </a:pPr>
            <a:r>
              <a:rPr lang="en-IN" sz="2400" b="1" dirty="0"/>
              <a:t>Table 9.8</a:t>
            </a:r>
            <a:r>
              <a:rPr lang="en-IN" sz="2400" dirty="0"/>
              <a:t> Using Solubility Rules</a:t>
            </a:r>
          </a:p>
        </p:txBody>
      </p:sp>
      <p:graphicFrame>
        <p:nvGraphicFramePr>
          <p:cNvPr id="6" name="Table 6">
            <a:extLst>
              <a:ext uri="{FF2B5EF4-FFF2-40B4-BE49-F238E27FC236}">
                <a16:creationId xmlns:a16="http://schemas.microsoft.com/office/drawing/2014/main" id="{1CF39297-537A-4547-BA4F-5678F58F13E3}"/>
              </a:ext>
            </a:extLst>
          </p:cNvPr>
          <p:cNvGraphicFramePr>
            <a:graphicFrameLocks noGrp="1"/>
          </p:cNvGraphicFramePr>
          <p:nvPr>
            <p:ph sz="quarter" idx="14"/>
            <p:extLst/>
          </p:nvPr>
        </p:nvGraphicFramePr>
        <p:xfrm>
          <a:off x="457200" y="2248779"/>
          <a:ext cx="7376400" cy="2235600"/>
        </p:xfrm>
        <a:graphic>
          <a:graphicData uri="http://schemas.openxmlformats.org/drawingml/2006/table">
            <a:tbl>
              <a:tblPr firstRow="1" bandRow="1">
                <a:tableStyleId>{2D5ABB26-0587-4C30-8999-92F81FD0307C}</a:tableStyleId>
              </a:tblPr>
              <a:tblGrid>
                <a:gridCol w="2048400">
                  <a:extLst>
                    <a:ext uri="{9D8B030D-6E8A-4147-A177-3AD203B41FA5}">
                      <a16:colId xmlns:a16="http://schemas.microsoft.com/office/drawing/2014/main" val="1430905067"/>
                    </a:ext>
                  </a:extLst>
                </a:gridCol>
                <a:gridCol w="2563200">
                  <a:extLst>
                    <a:ext uri="{9D8B030D-6E8A-4147-A177-3AD203B41FA5}">
                      <a16:colId xmlns:a16="http://schemas.microsoft.com/office/drawing/2014/main" val="21410578"/>
                    </a:ext>
                  </a:extLst>
                </a:gridCol>
                <a:gridCol w="2764800">
                  <a:extLst>
                    <a:ext uri="{9D8B030D-6E8A-4147-A177-3AD203B41FA5}">
                      <a16:colId xmlns:a16="http://schemas.microsoft.com/office/drawing/2014/main" val="711011073"/>
                    </a:ext>
                  </a:extLst>
                </a:gridCol>
              </a:tblGrid>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Ionic Compound</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Solubility in Water</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Reasoning</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293405"/>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K sub 2 S</a:t>
                      </a:r>
                    </a:p>
                  </a:txBody>
                  <a:tcPr marL="110642" marR="1106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Soluble</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Contains </a:t>
                      </a:r>
                      <a:r>
                        <a:rPr lang="en-IN" sz="100" b="0" i="0" u="none" strike="noStrike" cap="none" baseline="0" dirty="0">
                          <a:solidFill>
                            <a:schemeClr val="tx1"/>
                          </a:solidFill>
                          <a:latin typeface="+mn-lt"/>
                          <a:ea typeface="+mn-ea"/>
                          <a:cs typeface="+mn-cs"/>
                          <a:sym typeface="Arial"/>
                        </a:rPr>
                        <a:t>K super plus</a:t>
                      </a:r>
                      <a:endParaRPr lang="en-IN" sz="100" b="0" i="0" u="none" strike="noStrike" cap="none" baseline="30000" dirty="0">
                        <a:solidFill>
                          <a:schemeClr val="tx1"/>
                        </a:solidFill>
                        <a:latin typeface="+mn-lt"/>
                        <a:ea typeface="+mn-ea"/>
                        <a:cs typeface="+mn-cs"/>
                        <a:sym typeface="Arial"/>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2012858"/>
                  </a:ext>
                </a:extLst>
              </a:tr>
              <a:tr h="38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25000" dirty="0">
                          <a:solidFill>
                            <a:schemeClr val="tx1"/>
                          </a:solidFill>
                          <a:latin typeface="+mn-lt"/>
                          <a:ea typeface="+mn-ea"/>
                          <a:cs typeface="+mn-cs"/>
                          <a:sym typeface="Arial"/>
                        </a:rPr>
                        <a:t>C a left parenthesis N O sub 3 right parenthesis sub 2</a:t>
                      </a:r>
                      <a:endParaRPr lang="en-IN" sz="100" b="0" i="0" u="none" strike="noStrike" cap="none" baseline="-25000" dirty="0">
                        <a:solidFill>
                          <a:schemeClr val="tx1"/>
                        </a:solidFill>
                        <a:latin typeface="+mn-lt"/>
                        <a:ea typeface="+mn-ea"/>
                        <a:cs typeface="+mn-cs"/>
                        <a:sym typeface="Arial"/>
                      </a:endParaRPr>
                    </a:p>
                  </a:txBody>
                  <a:tcPr marL="110642" marR="1106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Soluble</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Contains </a:t>
                      </a:r>
                      <a:r>
                        <a:rPr lang="pt-BR" sz="100" b="0" i="0" u="none" strike="noStrike" cap="none" baseline="0" dirty="0">
                          <a:solidFill>
                            <a:schemeClr val="tx1"/>
                          </a:solidFill>
                          <a:latin typeface="+mn-lt"/>
                          <a:ea typeface="+mn-ea"/>
                          <a:cs typeface="+mn-cs"/>
                          <a:sym typeface="Arial"/>
                        </a:rPr>
                        <a:t>N O sub 3 super minus</a:t>
                      </a:r>
                      <a:endParaRPr lang="en-IN" sz="100" b="0" i="0" u="none" strike="noStrike" cap="none" baseline="0" dirty="0">
                        <a:solidFill>
                          <a:schemeClr val="tx1"/>
                        </a:solidFill>
                        <a:latin typeface="+mn-lt"/>
                        <a:ea typeface="+mn-ea"/>
                        <a:cs typeface="+mn-cs"/>
                        <a:sym typeface="Arial"/>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312785"/>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25000" dirty="0">
                          <a:solidFill>
                            <a:schemeClr val="tx1"/>
                          </a:solidFill>
                          <a:latin typeface="+mn-lt"/>
                          <a:ea typeface="+mn-ea"/>
                          <a:cs typeface="+mn-cs"/>
                          <a:sym typeface="Arial"/>
                        </a:rPr>
                        <a:t>P b C l sub 2</a:t>
                      </a:r>
                      <a:endParaRPr lang="en-IN" sz="100" b="0" i="0" u="none" strike="noStrike" cap="none" baseline="-25000" dirty="0">
                        <a:solidFill>
                          <a:schemeClr val="tx1"/>
                        </a:solidFill>
                        <a:latin typeface="+mn-lt"/>
                        <a:ea typeface="+mn-ea"/>
                        <a:cs typeface="+mn-cs"/>
                        <a:sym typeface="Arial"/>
                      </a:endParaRPr>
                    </a:p>
                  </a:txBody>
                  <a:tcPr marL="110642" marR="1106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Insoluble</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Is an insoluble chloride</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8763912"/>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O</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H</a:t>
                      </a:r>
                    </a:p>
                  </a:txBody>
                  <a:tcPr marL="110642" marR="1106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Soluble</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Contains </a:t>
                      </a:r>
                      <a:r>
                        <a:rPr lang="en-IN" sz="100" b="0" i="0" u="none" strike="noStrike" cap="none" baseline="0" dirty="0">
                          <a:solidFill>
                            <a:schemeClr val="tx1"/>
                          </a:solidFill>
                          <a:latin typeface="+mn-lt"/>
                          <a:ea typeface="+mn-ea"/>
                          <a:cs typeface="+mn-cs"/>
                          <a:sym typeface="Arial"/>
                        </a:rPr>
                        <a:t>N a super plus</a:t>
                      </a:r>
                      <a:endParaRPr lang="en-IN" sz="100" b="0" i="0" u="none" strike="noStrike" cap="none" baseline="30000" dirty="0">
                        <a:solidFill>
                          <a:schemeClr val="tx1"/>
                        </a:solidFill>
                        <a:latin typeface="+mn-lt"/>
                        <a:ea typeface="+mn-ea"/>
                        <a:cs typeface="+mn-cs"/>
                        <a:sym typeface="Arial"/>
                      </a:endParaRP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9686344"/>
                  </a:ext>
                </a:extLst>
              </a:tr>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 b="0" i="0" u="none" strike="noStrike" cap="none" baseline="-25000" dirty="0">
                          <a:solidFill>
                            <a:schemeClr val="tx1"/>
                          </a:solidFill>
                          <a:latin typeface="+mn-lt"/>
                          <a:ea typeface="+mn-ea"/>
                          <a:cs typeface="+mn-cs"/>
                          <a:sym typeface="Arial"/>
                        </a:rPr>
                        <a:t>A l P O sub 4</a:t>
                      </a:r>
                      <a:endParaRPr lang="en-IN" sz="100" b="0" i="0" u="none" strike="noStrike" cap="none" baseline="-25000" dirty="0">
                        <a:solidFill>
                          <a:schemeClr val="tx1"/>
                        </a:solidFill>
                        <a:latin typeface="+mn-lt"/>
                        <a:ea typeface="+mn-ea"/>
                        <a:cs typeface="+mn-cs"/>
                        <a:sym typeface="Arial"/>
                      </a:endParaRPr>
                    </a:p>
                  </a:txBody>
                  <a:tcPr marL="110642" marR="1106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Insoluble</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Contains no soluble ions</a:t>
                      </a:r>
                    </a:p>
                  </a:txBody>
                  <a:tcPr marL="110642" marR="11064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390673"/>
                  </a:ext>
                </a:extLst>
              </a:tr>
            </a:tbl>
          </a:graphicData>
        </a:graphic>
      </p:graphicFrame>
      <p:graphicFrame>
        <p:nvGraphicFramePr>
          <p:cNvPr id="7" name="Object 6">
            <a:extLst>
              <a:ext uri="{FF2B5EF4-FFF2-40B4-BE49-F238E27FC236}">
                <a16:creationId xmlns:a16="http://schemas.microsoft.com/office/drawing/2014/main" id="{57CB6B25-CF57-4272-9AF7-3AD2A1BF9537}"/>
              </a:ext>
              <a:ext uri="{C183D7F6-B498-43B3-948B-1728B52AA6E4}">
                <adec:decorative xmlns:adec="http://schemas.microsoft.com/office/drawing/2017/decorative" val="1"/>
              </a:ext>
            </a:extLst>
          </p:cNvPr>
          <p:cNvGraphicFramePr>
            <a:graphicFrameLocks noChangeAspect="1"/>
          </p:cNvGraphicFramePr>
          <p:nvPr>
            <p:extLst/>
          </p:nvPr>
        </p:nvGraphicFramePr>
        <p:xfrm>
          <a:off x="590020" y="2650488"/>
          <a:ext cx="431800" cy="304800"/>
        </p:xfrm>
        <a:graphic>
          <a:graphicData uri="http://schemas.openxmlformats.org/presentationml/2006/ole">
            <mc:AlternateContent xmlns:mc="http://schemas.openxmlformats.org/markup-compatibility/2006">
              <mc:Choice xmlns:v="urn:schemas-microsoft-com:vml" Requires="v">
                <p:oleObj spid="_x0000_s38928" name="Equation" r:id="rId3" imgW="431640" imgH="304560" progId="Equation.DSMT4">
                  <p:embed/>
                </p:oleObj>
              </mc:Choice>
              <mc:Fallback>
                <p:oleObj name="Equation" r:id="rId3" imgW="431640" imgH="304560" progId="Equation.DSMT4">
                  <p:embed/>
                  <p:pic>
                    <p:nvPicPr>
                      <p:cNvPr id="7" name="Object 6">
                        <a:extLst>
                          <a:ext uri="{FF2B5EF4-FFF2-40B4-BE49-F238E27FC236}">
                            <a16:creationId xmlns:a16="http://schemas.microsoft.com/office/drawing/2014/main" id="{57CB6B25-CF57-4272-9AF7-3AD2A1BF9537}"/>
                          </a:ext>
                          <a:ext uri="{C183D7F6-B498-43B3-948B-1728B52AA6E4}">
                            <adec:decorative xmlns:adec="http://schemas.microsoft.com/office/drawing/2017/decorative" val="1"/>
                          </a:ext>
                        </a:extLst>
                      </p:cNvPr>
                      <p:cNvPicPr/>
                      <p:nvPr/>
                    </p:nvPicPr>
                    <p:blipFill>
                      <a:blip r:embed="rId4"/>
                      <a:stretch>
                        <a:fillRect/>
                      </a:stretch>
                    </p:blipFill>
                    <p:spPr>
                      <a:xfrm>
                        <a:off x="590020" y="2650488"/>
                        <a:ext cx="431800" cy="3048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5A0153D5-1B52-4D19-881B-93A8F27F1F88}"/>
              </a:ext>
              <a:ext uri="{C183D7F6-B498-43B3-948B-1728B52AA6E4}">
                <adec:decorative xmlns:adec="http://schemas.microsoft.com/office/drawing/2017/decorative" val="1"/>
              </a:ext>
            </a:extLst>
          </p:cNvPr>
          <p:cNvGraphicFramePr>
            <a:graphicFrameLocks noChangeAspect="1"/>
          </p:cNvGraphicFramePr>
          <p:nvPr>
            <p:extLst/>
          </p:nvPr>
        </p:nvGraphicFramePr>
        <p:xfrm>
          <a:off x="6148334" y="2646572"/>
          <a:ext cx="292100" cy="279400"/>
        </p:xfrm>
        <a:graphic>
          <a:graphicData uri="http://schemas.openxmlformats.org/presentationml/2006/ole">
            <mc:AlternateContent xmlns:mc="http://schemas.openxmlformats.org/markup-compatibility/2006">
              <mc:Choice xmlns:v="urn:schemas-microsoft-com:vml" Requires="v">
                <p:oleObj spid="_x0000_s38929" name="Equation" r:id="rId5" imgW="291960" imgH="279360" progId="Equation.DSMT4">
                  <p:embed/>
                </p:oleObj>
              </mc:Choice>
              <mc:Fallback>
                <p:oleObj name="Equation" r:id="rId5" imgW="291960" imgH="279360" progId="Equation.DSMT4">
                  <p:embed/>
                  <p:pic>
                    <p:nvPicPr>
                      <p:cNvPr id="8" name="Object 7">
                        <a:extLst>
                          <a:ext uri="{FF2B5EF4-FFF2-40B4-BE49-F238E27FC236}">
                            <a16:creationId xmlns:a16="http://schemas.microsoft.com/office/drawing/2014/main" id="{5A0153D5-1B52-4D19-881B-93A8F27F1F88}"/>
                          </a:ext>
                          <a:ext uri="{C183D7F6-B498-43B3-948B-1728B52AA6E4}">
                            <adec:decorative xmlns:adec="http://schemas.microsoft.com/office/drawing/2017/decorative" val="1"/>
                          </a:ext>
                        </a:extLst>
                      </p:cNvPr>
                      <p:cNvPicPr/>
                      <p:nvPr/>
                    </p:nvPicPr>
                    <p:blipFill>
                      <a:blip r:embed="rId6"/>
                      <a:stretch>
                        <a:fillRect/>
                      </a:stretch>
                    </p:blipFill>
                    <p:spPr>
                      <a:xfrm>
                        <a:off x="6148334" y="2646572"/>
                        <a:ext cx="292100" cy="2794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C382385F-D626-43FE-ABEC-612614C164BF}"/>
              </a:ext>
              <a:ext uri="{C183D7F6-B498-43B3-948B-1728B52AA6E4}">
                <adec:decorative xmlns:adec="http://schemas.microsoft.com/office/drawing/2017/decorative" val="1"/>
              </a:ext>
            </a:extLst>
          </p:cNvPr>
          <p:cNvGraphicFramePr>
            <a:graphicFrameLocks noChangeAspect="1"/>
          </p:cNvGraphicFramePr>
          <p:nvPr>
            <p:extLst/>
          </p:nvPr>
        </p:nvGraphicFramePr>
        <p:xfrm>
          <a:off x="550892" y="3027363"/>
          <a:ext cx="1028700" cy="317500"/>
        </p:xfrm>
        <a:graphic>
          <a:graphicData uri="http://schemas.openxmlformats.org/presentationml/2006/ole">
            <mc:AlternateContent xmlns:mc="http://schemas.openxmlformats.org/markup-compatibility/2006">
              <mc:Choice xmlns:v="urn:schemas-microsoft-com:vml" Requires="v">
                <p:oleObj spid="_x0000_s38930" name="Equation" r:id="rId7" imgW="1028520" imgH="317160" progId="Equation.DSMT4">
                  <p:embed/>
                </p:oleObj>
              </mc:Choice>
              <mc:Fallback>
                <p:oleObj name="Equation" r:id="rId7" imgW="1028520" imgH="317160" progId="Equation.DSMT4">
                  <p:embed/>
                  <p:pic>
                    <p:nvPicPr>
                      <p:cNvPr id="9" name="Object 8">
                        <a:extLst>
                          <a:ext uri="{FF2B5EF4-FFF2-40B4-BE49-F238E27FC236}">
                            <a16:creationId xmlns:a16="http://schemas.microsoft.com/office/drawing/2014/main" id="{C382385F-D626-43FE-ABEC-612614C164BF}"/>
                          </a:ext>
                          <a:ext uri="{C183D7F6-B498-43B3-948B-1728B52AA6E4}">
                            <adec:decorative xmlns:adec="http://schemas.microsoft.com/office/drawing/2017/decorative" val="1"/>
                          </a:ext>
                        </a:extLst>
                      </p:cNvPr>
                      <p:cNvPicPr/>
                      <p:nvPr/>
                    </p:nvPicPr>
                    <p:blipFill>
                      <a:blip r:embed="rId8"/>
                      <a:stretch>
                        <a:fillRect/>
                      </a:stretch>
                    </p:blipFill>
                    <p:spPr>
                      <a:xfrm>
                        <a:off x="550892" y="3027363"/>
                        <a:ext cx="1028700" cy="3175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FFCE1873-88A1-4573-9E25-22D5A1767CCA}"/>
              </a:ext>
              <a:ext uri="{C183D7F6-B498-43B3-948B-1728B52AA6E4}">
                <adec:decorative xmlns:adec="http://schemas.microsoft.com/office/drawing/2017/decorative" val="1"/>
              </a:ext>
            </a:extLst>
          </p:cNvPr>
          <p:cNvGraphicFramePr>
            <a:graphicFrameLocks noChangeAspect="1"/>
          </p:cNvGraphicFramePr>
          <p:nvPr>
            <p:extLst/>
          </p:nvPr>
        </p:nvGraphicFramePr>
        <p:xfrm>
          <a:off x="6148786" y="3006516"/>
          <a:ext cx="558800" cy="355600"/>
        </p:xfrm>
        <a:graphic>
          <a:graphicData uri="http://schemas.openxmlformats.org/presentationml/2006/ole">
            <mc:AlternateContent xmlns:mc="http://schemas.openxmlformats.org/markup-compatibility/2006">
              <mc:Choice xmlns:v="urn:schemas-microsoft-com:vml" Requires="v">
                <p:oleObj spid="_x0000_s38931" name="Equation" r:id="rId9" imgW="558720" imgH="355320" progId="Equation.DSMT4">
                  <p:embed/>
                </p:oleObj>
              </mc:Choice>
              <mc:Fallback>
                <p:oleObj name="Equation" r:id="rId9" imgW="558720" imgH="355320" progId="Equation.DSMT4">
                  <p:embed/>
                  <p:pic>
                    <p:nvPicPr>
                      <p:cNvPr id="10" name="Object 9">
                        <a:extLst>
                          <a:ext uri="{FF2B5EF4-FFF2-40B4-BE49-F238E27FC236}">
                            <a16:creationId xmlns:a16="http://schemas.microsoft.com/office/drawing/2014/main" id="{FFCE1873-88A1-4573-9E25-22D5A1767CCA}"/>
                          </a:ext>
                          <a:ext uri="{C183D7F6-B498-43B3-948B-1728B52AA6E4}">
                            <adec:decorative xmlns:adec="http://schemas.microsoft.com/office/drawing/2017/decorative" val="1"/>
                          </a:ext>
                        </a:extLst>
                      </p:cNvPr>
                      <p:cNvPicPr/>
                      <p:nvPr/>
                    </p:nvPicPr>
                    <p:blipFill>
                      <a:blip r:embed="rId10"/>
                      <a:stretch>
                        <a:fillRect/>
                      </a:stretch>
                    </p:blipFill>
                    <p:spPr>
                      <a:xfrm>
                        <a:off x="6148786" y="3006516"/>
                        <a:ext cx="558800" cy="3556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E3B53AA1-311B-4220-AC7F-9D5F879FD35D}"/>
              </a:ext>
              <a:ext uri="{C183D7F6-B498-43B3-948B-1728B52AA6E4}">
                <adec:decorative xmlns:adec="http://schemas.microsoft.com/office/drawing/2017/decorative" val="1"/>
              </a:ext>
            </a:extLst>
          </p:cNvPr>
          <p:cNvGraphicFramePr>
            <a:graphicFrameLocks noChangeAspect="1"/>
          </p:cNvGraphicFramePr>
          <p:nvPr>
            <p:extLst/>
          </p:nvPr>
        </p:nvGraphicFramePr>
        <p:xfrm>
          <a:off x="593064" y="3387935"/>
          <a:ext cx="609600" cy="304800"/>
        </p:xfrm>
        <a:graphic>
          <a:graphicData uri="http://schemas.openxmlformats.org/presentationml/2006/ole">
            <mc:AlternateContent xmlns:mc="http://schemas.openxmlformats.org/markup-compatibility/2006">
              <mc:Choice xmlns:v="urn:schemas-microsoft-com:vml" Requires="v">
                <p:oleObj spid="_x0000_s38932" name="Equation" r:id="rId11" imgW="609480" imgH="304560" progId="Equation.DSMT4">
                  <p:embed/>
                </p:oleObj>
              </mc:Choice>
              <mc:Fallback>
                <p:oleObj name="Equation" r:id="rId11" imgW="609480" imgH="304560" progId="Equation.DSMT4">
                  <p:embed/>
                  <p:pic>
                    <p:nvPicPr>
                      <p:cNvPr id="11" name="Object 10">
                        <a:extLst>
                          <a:ext uri="{FF2B5EF4-FFF2-40B4-BE49-F238E27FC236}">
                            <a16:creationId xmlns:a16="http://schemas.microsoft.com/office/drawing/2014/main" id="{E3B53AA1-311B-4220-AC7F-9D5F879FD35D}"/>
                          </a:ext>
                          <a:ext uri="{C183D7F6-B498-43B3-948B-1728B52AA6E4}">
                            <adec:decorative xmlns:adec="http://schemas.microsoft.com/office/drawing/2017/decorative" val="1"/>
                          </a:ext>
                        </a:extLst>
                      </p:cNvPr>
                      <p:cNvPicPr/>
                      <p:nvPr/>
                    </p:nvPicPr>
                    <p:blipFill>
                      <a:blip r:embed="rId12"/>
                      <a:stretch>
                        <a:fillRect/>
                      </a:stretch>
                    </p:blipFill>
                    <p:spPr>
                      <a:xfrm>
                        <a:off x="593064" y="3387935"/>
                        <a:ext cx="609600" cy="304800"/>
                      </a:xfrm>
                      <a:prstGeom prst="rect">
                        <a:avLst/>
                      </a:prstGeom>
                      <a:solidFill>
                        <a:schemeClr val="bg1"/>
                      </a:solidFill>
                    </p:spPr>
                  </p:pic>
                </p:oleObj>
              </mc:Fallback>
            </mc:AlternateContent>
          </a:graphicData>
        </a:graphic>
      </p:graphicFrame>
      <p:graphicFrame>
        <p:nvGraphicFramePr>
          <p:cNvPr id="15" name="Object 14">
            <a:extLst>
              <a:ext uri="{FF2B5EF4-FFF2-40B4-BE49-F238E27FC236}">
                <a16:creationId xmlns:a16="http://schemas.microsoft.com/office/drawing/2014/main" id="{FB581A09-D6C8-42EA-99C5-C5EE733144E5}"/>
              </a:ext>
              <a:ext uri="{C183D7F6-B498-43B3-948B-1728B52AA6E4}">
                <adec:decorative xmlns:adec="http://schemas.microsoft.com/office/drawing/2017/decorative" val="1"/>
              </a:ext>
            </a:extLst>
          </p:cNvPr>
          <p:cNvGraphicFramePr>
            <a:graphicFrameLocks noChangeAspect="1"/>
          </p:cNvGraphicFramePr>
          <p:nvPr>
            <p:extLst/>
          </p:nvPr>
        </p:nvGraphicFramePr>
        <p:xfrm>
          <a:off x="6183103" y="3759410"/>
          <a:ext cx="419100" cy="292100"/>
        </p:xfrm>
        <a:graphic>
          <a:graphicData uri="http://schemas.openxmlformats.org/presentationml/2006/ole">
            <mc:AlternateContent xmlns:mc="http://schemas.openxmlformats.org/markup-compatibility/2006">
              <mc:Choice xmlns:v="urn:schemas-microsoft-com:vml" Requires="v">
                <p:oleObj spid="_x0000_s38933" name="Equation" r:id="rId13" imgW="419040" imgH="291960" progId="Equation.DSMT4">
                  <p:embed/>
                </p:oleObj>
              </mc:Choice>
              <mc:Fallback>
                <p:oleObj name="Equation" r:id="rId13" imgW="419040" imgH="291960" progId="Equation.DSMT4">
                  <p:embed/>
                  <p:pic>
                    <p:nvPicPr>
                      <p:cNvPr id="15" name="Object 14">
                        <a:extLst>
                          <a:ext uri="{FF2B5EF4-FFF2-40B4-BE49-F238E27FC236}">
                            <a16:creationId xmlns:a16="http://schemas.microsoft.com/office/drawing/2014/main" id="{FB581A09-D6C8-42EA-99C5-C5EE733144E5}"/>
                          </a:ext>
                          <a:ext uri="{C183D7F6-B498-43B3-948B-1728B52AA6E4}">
                            <adec:decorative xmlns:adec="http://schemas.microsoft.com/office/drawing/2017/decorative" val="1"/>
                          </a:ext>
                        </a:extLst>
                      </p:cNvPr>
                      <p:cNvPicPr/>
                      <p:nvPr/>
                    </p:nvPicPr>
                    <p:blipFill>
                      <a:blip r:embed="rId14"/>
                      <a:stretch>
                        <a:fillRect/>
                      </a:stretch>
                    </p:blipFill>
                    <p:spPr>
                      <a:xfrm>
                        <a:off x="6183103" y="3759410"/>
                        <a:ext cx="419100" cy="292100"/>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213AFBA0-A706-428E-8C73-03A2715888EA}"/>
              </a:ext>
              <a:ext uri="{C183D7F6-B498-43B3-948B-1728B52AA6E4}">
                <adec:decorative xmlns:adec="http://schemas.microsoft.com/office/drawing/2017/decorative" val="1"/>
              </a:ext>
            </a:extLst>
          </p:cNvPr>
          <p:cNvGraphicFramePr>
            <a:graphicFrameLocks noChangeAspect="1"/>
          </p:cNvGraphicFramePr>
          <p:nvPr>
            <p:extLst/>
          </p:nvPr>
        </p:nvGraphicFramePr>
        <p:xfrm>
          <a:off x="581775" y="4139991"/>
          <a:ext cx="685800" cy="304800"/>
        </p:xfrm>
        <a:graphic>
          <a:graphicData uri="http://schemas.openxmlformats.org/presentationml/2006/ole">
            <mc:AlternateContent xmlns:mc="http://schemas.openxmlformats.org/markup-compatibility/2006">
              <mc:Choice xmlns:v="urn:schemas-microsoft-com:vml" Requires="v">
                <p:oleObj spid="_x0000_s38934" name="Equation" r:id="rId15" imgW="685800" imgH="304560" progId="Equation.DSMT4">
                  <p:embed/>
                </p:oleObj>
              </mc:Choice>
              <mc:Fallback>
                <p:oleObj name="Equation" r:id="rId15" imgW="685800" imgH="304560" progId="Equation.DSMT4">
                  <p:embed/>
                  <p:pic>
                    <p:nvPicPr>
                      <p:cNvPr id="12" name="Object 11">
                        <a:extLst>
                          <a:ext uri="{FF2B5EF4-FFF2-40B4-BE49-F238E27FC236}">
                            <a16:creationId xmlns:a16="http://schemas.microsoft.com/office/drawing/2014/main" id="{213AFBA0-A706-428E-8C73-03A2715888EA}"/>
                          </a:ext>
                          <a:ext uri="{C183D7F6-B498-43B3-948B-1728B52AA6E4}">
                            <adec:decorative xmlns:adec="http://schemas.microsoft.com/office/drawing/2017/decorative" val="1"/>
                          </a:ext>
                        </a:extLst>
                      </p:cNvPr>
                      <p:cNvPicPr/>
                      <p:nvPr/>
                    </p:nvPicPr>
                    <p:blipFill>
                      <a:blip r:embed="rId16"/>
                      <a:stretch>
                        <a:fillRect/>
                      </a:stretch>
                    </p:blipFill>
                    <p:spPr>
                      <a:xfrm>
                        <a:off x="581775" y="4139991"/>
                        <a:ext cx="685800" cy="3048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652125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C42D-39DD-4AF7-9D93-6F46F4FB6FA2}"/>
              </a:ext>
            </a:extLst>
          </p:cNvPr>
          <p:cNvSpPr>
            <a:spLocks noGrp="1"/>
          </p:cNvSpPr>
          <p:nvPr>
            <p:ph type="title"/>
          </p:nvPr>
        </p:nvSpPr>
        <p:spPr/>
        <p:txBody>
          <a:bodyPr/>
          <a:lstStyle/>
          <a:p>
            <a:r>
              <a:rPr lang="en-IN" dirty="0"/>
              <a:t>Learning Check 4</a:t>
            </a:r>
          </a:p>
        </p:txBody>
      </p:sp>
      <p:sp>
        <p:nvSpPr>
          <p:cNvPr id="3" name="Content Placeholder 2">
            <a:extLst>
              <a:ext uri="{FF2B5EF4-FFF2-40B4-BE49-F238E27FC236}">
                <a16:creationId xmlns:a16="http://schemas.microsoft.com/office/drawing/2014/main" id="{25A91BDA-98C8-41D7-BDFA-B64D0F85A9E1}"/>
              </a:ext>
            </a:extLst>
          </p:cNvPr>
          <p:cNvSpPr>
            <a:spLocks noGrp="1"/>
          </p:cNvSpPr>
          <p:nvPr>
            <p:ph sz="quarter" idx="13"/>
          </p:nvPr>
        </p:nvSpPr>
        <p:spPr>
          <a:xfrm>
            <a:off x="457200" y="1556327"/>
            <a:ext cx="8229600" cy="445001"/>
          </a:xfrm>
        </p:spPr>
        <p:txBody>
          <a:bodyPr/>
          <a:lstStyle/>
          <a:p>
            <a:pPr marL="432" indent="0">
              <a:buNone/>
            </a:pPr>
            <a:r>
              <a:rPr lang="en-IN" sz="2400" dirty="0"/>
              <a:t>Why are each of these ionic compounds insoluble in water?</a:t>
            </a:r>
          </a:p>
        </p:txBody>
      </p:sp>
      <p:pic>
        <p:nvPicPr>
          <p:cNvPr id="6" name="Content Placeholder 5" descr="Examples of insoluble ionic compounds in water. These are as follows. C d S. F e S. P b I 2. and N i, O H, sub 2.">
            <a:extLst>
              <a:ext uri="{FF2B5EF4-FFF2-40B4-BE49-F238E27FC236}">
                <a16:creationId xmlns:a16="http://schemas.microsoft.com/office/drawing/2014/main" id="{08757C3D-9E23-4450-B427-391DE59CDBFA}"/>
              </a:ext>
            </a:extLst>
          </p:cNvPr>
          <p:cNvPicPr>
            <a:picLocks noGrp="1" noChangeAspect="1"/>
          </p:cNvPicPr>
          <p:nvPr>
            <p:ph sz="quarter" idx="14"/>
          </p:nvPr>
        </p:nvPicPr>
        <p:blipFill>
          <a:blip r:embed="rId2"/>
          <a:stretch>
            <a:fillRect/>
          </a:stretch>
        </p:blipFill>
        <p:spPr>
          <a:xfrm>
            <a:off x="575725" y="2245005"/>
            <a:ext cx="7992549" cy="1926503"/>
          </a:xfrm>
          <a:prstGeom prst="rect">
            <a:avLst/>
          </a:prstGeom>
        </p:spPr>
      </p:pic>
    </p:spTree>
    <p:extLst>
      <p:ext uri="{BB962C8B-B14F-4D97-AF65-F5344CB8AC3E}">
        <p14:creationId xmlns:p14="http://schemas.microsoft.com/office/powerpoint/2010/main" val="2353328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4</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1555749"/>
            <a:ext cx="8232776" cy="495241"/>
          </a:xfrm>
        </p:spPr>
        <p:txBody>
          <a:bodyPr/>
          <a:lstStyle/>
          <a:p>
            <a:pPr marL="432" indent="0">
              <a:buNone/>
            </a:pPr>
            <a:r>
              <a:rPr lang="en-IN" sz="2400" dirty="0"/>
              <a:t>Why are each of these ionic compounds insoluble in water?</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2330824"/>
            <a:ext cx="1497106" cy="458993"/>
          </a:xfrm>
        </p:spPr>
        <p:txBody>
          <a:bodyPr/>
          <a:lstStyle/>
          <a:p>
            <a:pPr marL="432" indent="0">
              <a:buNone/>
            </a:pPr>
            <a:r>
              <a:rPr lang="en-US" altLang="en-US" sz="2400" dirty="0">
                <a:solidFill>
                  <a:schemeClr val="tx2"/>
                </a:solidFill>
                <a:ea typeface="ＭＳ Ｐゴシック" pitchFamily="34" charset="-128"/>
              </a:rPr>
              <a:t>A.</a:t>
            </a:r>
            <a:r>
              <a:rPr lang="en-US" altLang="en-US" sz="2400" dirty="0">
                <a:ea typeface="ＭＳ Ｐゴシック" pitchFamily="34" charset="-128"/>
              </a:rPr>
              <a:t> C</a:t>
            </a:r>
            <a:r>
              <a:rPr lang="en-US" altLang="en-US" sz="100" dirty="0">
                <a:ea typeface="ＭＳ Ｐゴシック" pitchFamily="34" charset="-128"/>
              </a:rPr>
              <a:t> </a:t>
            </a:r>
            <a:r>
              <a:rPr lang="en-US" altLang="en-US" sz="2400" dirty="0">
                <a:ea typeface="ＭＳ Ｐゴシック" pitchFamily="34" charset="-128"/>
              </a:rPr>
              <a:t>d</a:t>
            </a:r>
            <a:r>
              <a:rPr lang="en-US" altLang="en-US" sz="100" dirty="0">
                <a:ea typeface="ＭＳ Ｐゴシック" pitchFamily="34" charset="-128"/>
              </a:rPr>
              <a:t> </a:t>
            </a:r>
            <a:r>
              <a:rPr lang="en-US" altLang="en-US" sz="2400" dirty="0">
                <a:ea typeface="ＭＳ Ｐゴシック" pitchFamily="34" charset="-128"/>
              </a:rPr>
              <a:t>S(</a:t>
            </a:r>
            <a:r>
              <a:rPr lang="en-US" altLang="en-US" sz="2400" i="1" dirty="0">
                <a:ea typeface="ＭＳ Ｐゴシック" pitchFamily="34" charset="-128"/>
              </a:rPr>
              <a:t>s</a:t>
            </a:r>
            <a:r>
              <a:rPr lang="en-US" altLang="en-US" sz="2400" dirty="0">
                <a:ea typeface="ＭＳ Ｐゴシック" pitchFamily="34" charset="-128"/>
              </a:rPr>
              <a:t>)</a:t>
            </a:r>
            <a:endParaRPr lang="en-IN" sz="2400" dirty="0"/>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3460377" y="2330824"/>
            <a:ext cx="5229599" cy="477329"/>
          </a:xfrm>
        </p:spPr>
        <p:txBody>
          <a:bodyPr/>
          <a:lstStyle/>
          <a:p>
            <a:pPr marL="432" indent="0">
              <a:buNone/>
            </a:pPr>
            <a:r>
              <a:rPr lang="en-US" altLang="en-US" sz="2400" dirty="0">
                <a:ea typeface="ＭＳ Ｐゴシック" pitchFamily="34" charset="-128"/>
              </a:rPr>
              <a:t>contains no soluble ions.</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7200" y="3030207"/>
            <a:ext cx="1786503" cy="433892"/>
          </a:xfrm>
        </p:spPr>
        <p:txBody>
          <a:bodyPr/>
          <a:lstStyle/>
          <a:p>
            <a:pPr marL="432" indent="0">
              <a:buNone/>
            </a:pPr>
            <a:r>
              <a:rPr lang="en-US" altLang="en-US" sz="2400" dirty="0">
                <a:solidFill>
                  <a:schemeClr val="tx2"/>
                </a:solidFill>
                <a:ea typeface="ＭＳ Ｐゴシック" pitchFamily="34" charset="-128"/>
              </a:rPr>
              <a:t>B.</a:t>
            </a:r>
            <a:r>
              <a:rPr lang="en-US" altLang="en-US" sz="2400" dirty="0">
                <a:ea typeface="ＭＳ Ｐゴシック" pitchFamily="34" charset="-128"/>
              </a:rPr>
              <a:t> F</a:t>
            </a:r>
            <a:r>
              <a:rPr lang="en-US" altLang="en-US" sz="100" dirty="0">
                <a:ea typeface="ＭＳ Ｐゴシック" pitchFamily="34" charset="-128"/>
              </a:rPr>
              <a:t> </a:t>
            </a:r>
            <a:r>
              <a:rPr lang="en-US" altLang="en-US" sz="2400" dirty="0">
                <a:ea typeface="ＭＳ Ｐゴシック" pitchFamily="34" charset="-128"/>
              </a:rPr>
              <a:t>e</a:t>
            </a:r>
            <a:r>
              <a:rPr lang="en-US" altLang="en-US" sz="100" dirty="0">
                <a:ea typeface="ＭＳ Ｐゴシック" pitchFamily="34" charset="-128"/>
              </a:rPr>
              <a:t> </a:t>
            </a:r>
            <a:r>
              <a:rPr lang="en-US" altLang="en-US" sz="2400" dirty="0">
                <a:ea typeface="ＭＳ Ｐゴシック" pitchFamily="34" charset="-128"/>
              </a:rPr>
              <a:t>S(</a:t>
            </a:r>
            <a:r>
              <a:rPr lang="en-US" altLang="en-US" sz="2400" i="1" dirty="0">
                <a:ea typeface="ＭＳ Ｐゴシック" pitchFamily="34" charset="-128"/>
              </a:rPr>
              <a:t>s</a:t>
            </a:r>
            <a:r>
              <a:rPr lang="en-US" altLang="en-US" sz="2400" dirty="0">
                <a:ea typeface="ＭＳ Ｐゴシック" pitchFamily="34" charset="-128"/>
              </a:rPr>
              <a:t>)</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3460377" y="3030207"/>
            <a:ext cx="5226423" cy="533619"/>
          </a:xfrm>
        </p:spPr>
        <p:txBody>
          <a:bodyPr/>
          <a:lstStyle/>
          <a:p>
            <a:pPr marL="432" indent="0">
              <a:buNone/>
            </a:pPr>
            <a:r>
              <a:rPr lang="en-US" altLang="en-US" sz="2400" dirty="0">
                <a:ea typeface="ＭＳ Ｐゴシック" pitchFamily="34" charset="-128"/>
              </a:rPr>
              <a:t>contains no soluble ions.</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704488"/>
            <a:ext cx="432000" cy="435600"/>
          </a:xfrm>
        </p:spPr>
        <p:txBody>
          <a:bodyPr/>
          <a:lstStyle/>
          <a:p>
            <a:pPr marL="0" indent="0">
              <a:buNone/>
            </a:pPr>
            <a:r>
              <a:rPr lang="en-US" altLang="en-US" sz="2400" dirty="0">
                <a:solidFill>
                  <a:schemeClr val="tx2"/>
                </a:solidFill>
                <a:ea typeface="ＭＳ Ｐゴシック" pitchFamily="34" charset="-128"/>
              </a:rPr>
              <a:t>C.</a:t>
            </a:r>
            <a:endParaRPr lang="en-IN" sz="2400" dirty="0"/>
          </a:p>
        </p:txBody>
      </p:sp>
      <p:graphicFrame>
        <p:nvGraphicFramePr>
          <p:cNvPr id="12" name="Object 11" descr="P b l sub 2, solid&#10;">
            <a:extLst>
              <a:ext uri="{FF2B5EF4-FFF2-40B4-BE49-F238E27FC236}">
                <a16:creationId xmlns:a16="http://schemas.microsoft.com/office/drawing/2014/main" id="{3CC6DD9E-CC4F-4A94-957A-11819E71D99D}"/>
              </a:ext>
            </a:extLst>
          </p:cNvPr>
          <p:cNvGraphicFramePr>
            <a:graphicFrameLocks noChangeAspect="1"/>
          </p:cNvGraphicFramePr>
          <p:nvPr>
            <p:extLst/>
          </p:nvPr>
        </p:nvGraphicFramePr>
        <p:xfrm>
          <a:off x="979745" y="3747278"/>
          <a:ext cx="977900" cy="381000"/>
        </p:xfrm>
        <a:graphic>
          <a:graphicData uri="http://schemas.openxmlformats.org/presentationml/2006/ole">
            <mc:AlternateContent xmlns:mc="http://schemas.openxmlformats.org/markup-compatibility/2006">
              <mc:Choice xmlns:v="urn:schemas-microsoft-com:vml" Requires="v">
                <p:oleObj spid="_x0000_s39946" name="Equation" r:id="rId3" imgW="977760" imgH="380880" progId="Equation.DSMT4">
                  <p:embed/>
                </p:oleObj>
              </mc:Choice>
              <mc:Fallback>
                <p:oleObj name="Equation" r:id="rId3" imgW="977760" imgH="380880" progId="Equation.DSMT4">
                  <p:embed/>
                  <p:pic>
                    <p:nvPicPr>
                      <p:cNvPr id="12" name="Object 11" descr="P b l sub 2, solid&#10;">
                        <a:extLst>
                          <a:ext uri="{FF2B5EF4-FFF2-40B4-BE49-F238E27FC236}">
                            <a16:creationId xmlns:a16="http://schemas.microsoft.com/office/drawing/2014/main" id="{3CC6DD9E-CC4F-4A94-957A-11819E71D99D}"/>
                          </a:ext>
                        </a:extLst>
                      </p:cNvPr>
                      <p:cNvPicPr/>
                      <p:nvPr/>
                    </p:nvPicPr>
                    <p:blipFill>
                      <a:blip r:embed="rId4"/>
                      <a:stretch>
                        <a:fillRect/>
                      </a:stretch>
                    </p:blipFill>
                    <p:spPr>
                      <a:xfrm>
                        <a:off x="979745" y="3747278"/>
                        <a:ext cx="977900" cy="381000"/>
                      </a:xfrm>
                      <a:prstGeom prst="rect">
                        <a:avLst/>
                      </a:prstGeom>
                    </p:spPr>
                  </p:pic>
                </p:oleObj>
              </mc:Fallback>
            </mc:AlternateContent>
          </a:graphicData>
        </a:graphic>
      </p:graphicFrame>
      <p:graphicFrame>
        <p:nvGraphicFramePr>
          <p:cNvPr id="14" name="Object 13" descr="I super minus&#10;">
            <a:extLst>
              <a:ext uri="{FF2B5EF4-FFF2-40B4-BE49-F238E27FC236}">
                <a16:creationId xmlns:a16="http://schemas.microsoft.com/office/drawing/2014/main" id="{8EFAA4E0-8E9F-4BF4-AB3E-6458D623A8AC}"/>
              </a:ext>
            </a:extLst>
          </p:cNvPr>
          <p:cNvGraphicFramePr>
            <a:graphicFrameLocks noChangeAspect="1"/>
          </p:cNvGraphicFramePr>
          <p:nvPr>
            <p:extLst/>
          </p:nvPr>
        </p:nvGraphicFramePr>
        <p:xfrm>
          <a:off x="3404525" y="3656863"/>
          <a:ext cx="215900" cy="355600"/>
        </p:xfrm>
        <a:graphic>
          <a:graphicData uri="http://schemas.openxmlformats.org/presentationml/2006/ole">
            <mc:AlternateContent xmlns:mc="http://schemas.openxmlformats.org/markup-compatibility/2006">
              <mc:Choice xmlns:v="urn:schemas-microsoft-com:vml" Requires="v">
                <p:oleObj spid="_x0000_s39947" name="Equation" r:id="rId5" imgW="215640" imgH="355320" progId="Equation.DSMT4">
                  <p:embed/>
                </p:oleObj>
              </mc:Choice>
              <mc:Fallback>
                <p:oleObj name="Equation" r:id="rId5" imgW="215640" imgH="355320" progId="Equation.DSMT4">
                  <p:embed/>
                  <p:pic>
                    <p:nvPicPr>
                      <p:cNvPr id="14" name="Object 13" descr="I super minus&#10;">
                        <a:extLst>
                          <a:ext uri="{FF2B5EF4-FFF2-40B4-BE49-F238E27FC236}">
                            <a16:creationId xmlns:a16="http://schemas.microsoft.com/office/drawing/2014/main" id="{8EFAA4E0-8E9F-4BF4-AB3E-6458D623A8AC}"/>
                          </a:ext>
                        </a:extLst>
                      </p:cNvPr>
                      <p:cNvPicPr/>
                      <p:nvPr/>
                    </p:nvPicPr>
                    <p:blipFill>
                      <a:blip r:embed="rId6"/>
                      <a:stretch>
                        <a:fillRect/>
                      </a:stretch>
                    </p:blipFill>
                    <p:spPr>
                      <a:xfrm>
                        <a:off x="3404525" y="3656863"/>
                        <a:ext cx="215900" cy="3556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3776319" y="3704489"/>
            <a:ext cx="4305460" cy="433893"/>
          </a:xfrm>
        </p:spPr>
        <p:txBody>
          <a:bodyPr/>
          <a:lstStyle/>
          <a:p>
            <a:pPr marL="0" indent="0">
              <a:buNone/>
            </a:pPr>
            <a:r>
              <a:rPr lang="en-US" altLang="en-US" sz="2400" dirty="0">
                <a:ea typeface="ＭＳ Ｐゴシック" pitchFamily="34" charset="-128"/>
              </a:rPr>
              <a:t>is soluble unless combined with</a:t>
            </a:r>
            <a:endParaRPr lang="en-IN" sz="2400" dirty="0"/>
          </a:p>
        </p:txBody>
      </p:sp>
      <p:graphicFrame>
        <p:nvGraphicFramePr>
          <p:cNvPr id="11" name="Object 10" descr="P b 2 Plus">
            <a:extLst>
              <a:ext uri="{FF2B5EF4-FFF2-40B4-BE49-F238E27FC236}">
                <a16:creationId xmlns:a16="http://schemas.microsoft.com/office/drawing/2014/main" id="{B7BF98B5-A071-4830-B8A4-41D4522C4955}"/>
              </a:ext>
            </a:extLst>
          </p:cNvPr>
          <p:cNvGraphicFramePr>
            <a:graphicFrameLocks noChangeAspect="1"/>
          </p:cNvGraphicFramePr>
          <p:nvPr>
            <p:extLst/>
          </p:nvPr>
        </p:nvGraphicFramePr>
        <p:xfrm>
          <a:off x="8175420" y="3694095"/>
          <a:ext cx="681182" cy="346364"/>
        </p:xfrm>
        <a:graphic>
          <a:graphicData uri="http://schemas.openxmlformats.org/presentationml/2006/ole">
            <mc:AlternateContent xmlns:mc="http://schemas.openxmlformats.org/markup-compatibility/2006">
              <mc:Choice xmlns:v="urn:schemas-microsoft-com:vml" Requires="v">
                <p:oleObj spid="_x0000_s39948" name="Equation" r:id="rId7" imgW="749160" imgH="380880" progId="Equation.DSMT4">
                  <p:embed/>
                </p:oleObj>
              </mc:Choice>
              <mc:Fallback>
                <p:oleObj name="Equation" r:id="rId7" imgW="749160" imgH="380880" progId="Equation.DSMT4">
                  <p:embed/>
                  <p:pic>
                    <p:nvPicPr>
                      <p:cNvPr id="11" name="Object 10" descr="P b 2 Plus">
                        <a:extLst>
                          <a:ext uri="{FF2B5EF4-FFF2-40B4-BE49-F238E27FC236}">
                            <a16:creationId xmlns:a16="http://schemas.microsoft.com/office/drawing/2014/main" id="{B7BF98B5-A071-4830-B8A4-41D4522C4955}"/>
                          </a:ext>
                        </a:extLst>
                      </p:cNvPr>
                      <p:cNvPicPr/>
                      <p:nvPr/>
                    </p:nvPicPr>
                    <p:blipFill>
                      <a:blip r:embed="rId8"/>
                      <a:stretch>
                        <a:fillRect/>
                      </a:stretch>
                    </p:blipFill>
                    <p:spPr>
                      <a:xfrm>
                        <a:off x="8175420" y="3694095"/>
                        <a:ext cx="681182" cy="346364"/>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408073"/>
            <a:ext cx="432000" cy="435600"/>
          </a:xfrm>
        </p:spPr>
        <p:txBody>
          <a:bodyPr/>
          <a:lstStyle/>
          <a:p>
            <a:pPr marL="432" indent="0">
              <a:buNone/>
            </a:pPr>
            <a:r>
              <a:rPr lang="en-US" altLang="en-US" sz="2400" dirty="0">
                <a:solidFill>
                  <a:schemeClr val="tx2"/>
                </a:solidFill>
                <a:ea typeface="ＭＳ Ｐゴシック" pitchFamily="34" charset="-128"/>
              </a:rPr>
              <a:t>D.</a:t>
            </a:r>
            <a:endParaRPr lang="en-IN" sz="2400" dirty="0"/>
          </a:p>
        </p:txBody>
      </p:sp>
      <p:graphicFrame>
        <p:nvGraphicFramePr>
          <p:cNvPr id="15" name="Object 14" descr="N i left parenthesis O H right parenthesis sub 2, solid&#10;">
            <a:extLst>
              <a:ext uri="{FF2B5EF4-FFF2-40B4-BE49-F238E27FC236}">
                <a16:creationId xmlns:a16="http://schemas.microsoft.com/office/drawing/2014/main" id="{80321772-1446-484A-B5CC-5B5E51ED1F25}"/>
              </a:ext>
            </a:extLst>
          </p:cNvPr>
          <p:cNvGraphicFramePr>
            <a:graphicFrameLocks noChangeAspect="1"/>
          </p:cNvGraphicFramePr>
          <p:nvPr>
            <p:extLst/>
          </p:nvPr>
        </p:nvGraphicFramePr>
        <p:xfrm>
          <a:off x="985949" y="4425531"/>
          <a:ext cx="1473200" cy="381000"/>
        </p:xfrm>
        <a:graphic>
          <a:graphicData uri="http://schemas.openxmlformats.org/presentationml/2006/ole">
            <mc:AlternateContent xmlns:mc="http://schemas.openxmlformats.org/markup-compatibility/2006">
              <mc:Choice xmlns:v="urn:schemas-microsoft-com:vml" Requires="v">
                <p:oleObj spid="_x0000_s39949" name="Equation" r:id="rId9" imgW="1473120" imgH="380880" progId="Equation.DSMT4">
                  <p:embed/>
                </p:oleObj>
              </mc:Choice>
              <mc:Fallback>
                <p:oleObj name="Equation" r:id="rId9" imgW="1473120" imgH="380880" progId="Equation.DSMT4">
                  <p:embed/>
                  <p:pic>
                    <p:nvPicPr>
                      <p:cNvPr id="15" name="Object 14" descr="N i left parenthesis O H right parenthesis sub 2, solid&#10;">
                        <a:extLst>
                          <a:ext uri="{FF2B5EF4-FFF2-40B4-BE49-F238E27FC236}">
                            <a16:creationId xmlns:a16="http://schemas.microsoft.com/office/drawing/2014/main" id="{80321772-1446-484A-B5CC-5B5E51ED1F25}"/>
                          </a:ext>
                        </a:extLst>
                      </p:cNvPr>
                      <p:cNvPicPr/>
                      <p:nvPr/>
                    </p:nvPicPr>
                    <p:blipFill>
                      <a:blip r:embed="rId10"/>
                      <a:stretch>
                        <a:fillRect/>
                      </a:stretch>
                    </p:blipFill>
                    <p:spPr>
                      <a:xfrm>
                        <a:off x="985949" y="4425531"/>
                        <a:ext cx="1473200" cy="38100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3460377" y="4408074"/>
            <a:ext cx="5223247" cy="486022"/>
          </a:xfrm>
        </p:spPr>
        <p:txBody>
          <a:bodyPr/>
          <a:lstStyle/>
          <a:p>
            <a:pPr marL="0" indent="0">
              <a:buNone/>
            </a:pPr>
            <a:r>
              <a:rPr lang="en-US" altLang="en-US" sz="2400" dirty="0">
                <a:latin typeface="+mn-lt"/>
                <a:ea typeface="ＭＳ Ｐゴシック" pitchFamily="34" charset="-128"/>
              </a:rPr>
              <a:t>contains no soluble ions.</a:t>
            </a:r>
            <a:endParaRPr lang="en-IN" sz="2400" dirty="0">
              <a:latin typeface="+mn-lt"/>
            </a:endParaRPr>
          </a:p>
        </p:txBody>
      </p:sp>
    </p:spTree>
    <p:extLst>
      <p:ext uri="{BB962C8B-B14F-4D97-AF65-F5344CB8AC3E}">
        <p14:creationId xmlns:p14="http://schemas.microsoft.com/office/powerpoint/2010/main" val="3803559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9.4 Solution Concentrations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199" y="1555200"/>
            <a:ext cx="5248657" cy="1627387"/>
          </a:xfrm>
        </p:spPr>
        <p:txBody>
          <a:bodyPr/>
          <a:lstStyle/>
          <a:p>
            <a:pPr marL="432" indent="0">
              <a:buNone/>
            </a:pPr>
            <a:r>
              <a:rPr lang="en-IN" sz="2400" dirty="0"/>
              <a:t>5.0 g</a:t>
            </a:r>
            <a:r>
              <a:rPr lang="en-IN" sz="100" dirty="0"/>
              <a:t>rams</a:t>
            </a:r>
            <a:r>
              <a:rPr lang="en-IN" sz="2400" dirty="0"/>
              <a:t> of K</a:t>
            </a:r>
            <a:r>
              <a:rPr lang="en-IN" sz="100" dirty="0"/>
              <a:t> </a:t>
            </a:r>
            <a:r>
              <a:rPr lang="en-IN" sz="2400" dirty="0"/>
              <a:t>I is added to a 1-L</a:t>
            </a:r>
            <a:r>
              <a:rPr lang="en-IN" sz="100" dirty="0"/>
              <a:t>iter</a:t>
            </a:r>
            <a:r>
              <a:rPr lang="en-IN" sz="2400" dirty="0"/>
              <a:t> volumetric flask. Enough water is added to the volumetric flask to make exactly 1 </a:t>
            </a:r>
            <a:r>
              <a:rPr lang="en-IN" sz="2400" dirty="0" err="1"/>
              <a:t>L</a:t>
            </a:r>
            <a:r>
              <a:rPr lang="en-IN" sz="100" dirty="0" err="1"/>
              <a:t>iter</a:t>
            </a:r>
            <a:r>
              <a:rPr lang="en-IN" sz="2400" dirty="0"/>
              <a:t> of the K</a:t>
            </a:r>
            <a:r>
              <a:rPr lang="en-IN" sz="100" dirty="0"/>
              <a:t> </a:t>
            </a:r>
            <a:r>
              <a:rPr lang="en-IN" sz="2400" dirty="0"/>
              <a:t>I solution.</a:t>
            </a:r>
          </a:p>
        </p:txBody>
      </p:sp>
      <p:pic>
        <p:nvPicPr>
          <p:cNvPr id="14" name="Content Placeholder 13" descr="Water is added to 5.0 grams of K I to create 250 milliliters of K I solution.">
            <a:extLst>
              <a:ext uri="{FF2B5EF4-FFF2-40B4-BE49-F238E27FC236}">
                <a16:creationId xmlns:a16="http://schemas.microsoft.com/office/drawing/2014/main" id="{721C1C37-8840-4C17-8D25-883C34045C4B}"/>
              </a:ext>
            </a:extLst>
          </p:cNvPr>
          <p:cNvPicPr>
            <a:picLocks noGrp="1" noChangeAspect="1"/>
          </p:cNvPicPr>
          <p:nvPr>
            <p:ph sz="quarter" idx="16"/>
          </p:nvPr>
        </p:nvPicPr>
        <p:blipFill>
          <a:blip r:embed="rId2"/>
          <a:stretch>
            <a:fillRect/>
          </a:stretch>
        </p:blipFill>
        <p:spPr>
          <a:xfrm>
            <a:off x="6094753" y="1555750"/>
            <a:ext cx="2456901" cy="2908044"/>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5188032"/>
            <a:ext cx="8229600" cy="1139616"/>
          </a:xfrm>
        </p:spPr>
        <p:txBody>
          <a:bodyPr/>
          <a:lstStyle/>
          <a:p>
            <a:pPr marL="432" indent="0">
              <a:buNone/>
            </a:pPr>
            <a:r>
              <a:rPr lang="en-IN" sz="2400" b="1" dirty="0"/>
              <a:t>Learning Goal</a:t>
            </a:r>
            <a:r>
              <a:rPr lang="en-IN" sz="2400" dirty="0"/>
              <a:t> Calculate the concentration of a solute in a solution; use concentration as a conversion factor to calculate the amount of solute or solution.</a:t>
            </a:r>
          </a:p>
        </p:txBody>
      </p:sp>
    </p:spTree>
    <p:extLst>
      <p:ext uri="{BB962C8B-B14F-4D97-AF65-F5344CB8AC3E}">
        <p14:creationId xmlns:p14="http://schemas.microsoft.com/office/powerpoint/2010/main" val="937836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84870-FA35-41F4-9910-410375FA246F}"/>
              </a:ext>
            </a:extLst>
          </p:cNvPr>
          <p:cNvSpPr>
            <a:spLocks noGrp="1"/>
          </p:cNvSpPr>
          <p:nvPr>
            <p:ph type="title"/>
          </p:nvPr>
        </p:nvSpPr>
        <p:spPr/>
        <p:txBody>
          <a:bodyPr/>
          <a:lstStyle/>
          <a:p>
            <a:r>
              <a:rPr lang="en-IN" dirty="0"/>
              <a:t>Solution Concentration</a:t>
            </a:r>
          </a:p>
        </p:txBody>
      </p:sp>
      <p:pic>
        <p:nvPicPr>
          <p:cNvPr id="15" name="Content Placeholder 14" descr="Core chemistry skill, using concentration as a conversion factor.">
            <a:extLst>
              <a:ext uri="{FF2B5EF4-FFF2-40B4-BE49-F238E27FC236}">
                <a16:creationId xmlns:a16="http://schemas.microsoft.com/office/drawing/2014/main" id="{D28DB947-1D4F-47B5-9B60-27071FF7C8B3}"/>
              </a:ext>
            </a:extLst>
          </p:cNvPr>
          <p:cNvPicPr>
            <a:picLocks noGrp="1" noChangeAspect="1"/>
          </p:cNvPicPr>
          <p:nvPr>
            <p:ph sz="quarter" idx="16"/>
          </p:nvPr>
        </p:nvPicPr>
        <p:blipFill>
          <a:blip r:embed="rId3"/>
          <a:stretch>
            <a:fillRect/>
          </a:stretch>
        </p:blipFill>
        <p:spPr>
          <a:xfrm>
            <a:off x="457200" y="1555200"/>
            <a:ext cx="2231329" cy="701101"/>
          </a:xfrm>
          <a:prstGeom prst="rect">
            <a:avLst/>
          </a:prstGeom>
        </p:spPr>
      </p:pic>
      <p:sp>
        <p:nvSpPr>
          <p:cNvPr id="3" name="Content Placeholder 2">
            <a:extLst>
              <a:ext uri="{FF2B5EF4-FFF2-40B4-BE49-F238E27FC236}">
                <a16:creationId xmlns:a16="http://schemas.microsoft.com/office/drawing/2014/main" id="{536B35FD-1130-4799-8001-24E73980D03C}"/>
              </a:ext>
            </a:extLst>
          </p:cNvPr>
          <p:cNvSpPr>
            <a:spLocks noGrp="1"/>
          </p:cNvSpPr>
          <p:nvPr>
            <p:ph sz="quarter" idx="14"/>
          </p:nvPr>
        </p:nvSpPr>
        <p:spPr>
          <a:xfrm>
            <a:off x="457199" y="2392649"/>
            <a:ext cx="8229600" cy="414000"/>
          </a:xfrm>
        </p:spPr>
        <p:txBody>
          <a:bodyPr/>
          <a:lstStyle/>
          <a:p>
            <a:pPr marL="432" indent="0">
              <a:buNone/>
            </a:pPr>
            <a:r>
              <a:rPr lang="en-IN" sz="2400" dirty="0"/>
              <a:t>The concentration of a solution is expressed as</a:t>
            </a:r>
          </a:p>
        </p:txBody>
      </p:sp>
      <p:graphicFrame>
        <p:nvGraphicFramePr>
          <p:cNvPr id="6" name="Object 5" descr="Amount of solute over amount of solution.">
            <a:extLst>
              <a:ext uri="{FF2B5EF4-FFF2-40B4-BE49-F238E27FC236}">
                <a16:creationId xmlns:a16="http://schemas.microsoft.com/office/drawing/2014/main" id="{6F4B7666-54FA-4C3C-9539-D25C25DA6A27}"/>
              </a:ext>
            </a:extLst>
          </p:cNvPr>
          <p:cNvGraphicFramePr>
            <a:graphicFrameLocks noChangeAspect="1"/>
          </p:cNvGraphicFramePr>
          <p:nvPr>
            <p:extLst/>
          </p:nvPr>
        </p:nvGraphicFramePr>
        <p:xfrm>
          <a:off x="3158294" y="2910406"/>
          <a:ext cx="2355273" cy="669636"/>
        </p:xfrm>
        <a:graphic>
          <a:graphicData uri="http://schemas.openxmlformats.org/presentationml/2006/ole">
            <mc:AlternateContent xmlns:mc="http://schemas.openxmlformats.org/markup-compatibility/2006">
              <mc:Choice xmlns:v="urn:schemas-microsoft-com:vml" Requires="v">
                <p:oleObj spid="_x0000_s40963" name="Equation" r:id="rId4" imgW="2590560" imgH="736560" progId="Equation.DSMT4">
                  <p:embed/>
                </p:oleObj>
              </mc:Choice>
              <mc:Fallback>
                <p:oleObj name="Equation" r:id="rId4" imgW="2590560" imgH="736560" progId="Equation.DSMT4">
                  <p:embed/>
                  <p:pic>
                    <p:nvPicPr>
                      <p:cNvPr id="6" name="Object 5" descr="Amount of solute over amount of solution.">
                        <a:extLst>
                          <a:ext uri="{FF2B5EF4-FFF2-40B4-BE49-F238E27FC236}">
                            <a16:creationId xmlns:a16="http://schemas.microsoft.com/office/drawing/2014/main" id="{6F4B7666-54FA-4C3C-9539-D25C25DA6A27}"/>
                          </a:ext>
                        </a:extLst>
                      </p:cNvPr>
                      <p:cNvPicPr/>
                      <p:nvPr/>
                    </p:nvPicPr>
                    <p:blipFill>
                      <a:blip r:embed="rId5"/>
                      <a:stretch>
                        <a:fillRect/>
                      </a:stretch>
                    </p:blipFill>
                    <p:spPr>
                      <a:xfrm>
                        <a:off x="3158294" y="2910406"/>
                        <a:ext cx="2355273" cy="669636"/>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C54A6CA-6A2C-4EE2-B08F-F2AAD89A9256}"/>
              </a:ext>
            </a:extLst>
          </p:cNvPr>
          <p:cNvSpPr>
            <a:spLocks noGrp="1"/>
          </p:cNvSpPr>
          <p:nvPr>
            <p:ph sz="quarter" idx="15"/>
          </p:nvPr>
        </p:nvSpPr>
        <p:spPr>
          <a:xfrm>
            <a:off x="457200" y="3685480"/>
            <a:ext cx="8235304" cy="2678744"/>
          </a:xfrm>
        </p:spPr>
        <p:txBody>
          <a:bodyPr/>
          <a:lstStyle/>
          <a:p>
            <a:pPr marL="432" indent="0">
              <a:buNone/>
            </a:pPr>
            <a:r>
              <a:rPr lang="en-IN" sz="2400" dirty="0">
                <a:solidFill>
                  <a:schemeClr val="tx1"/>
                </a:solidFill>
              </a:rPr>
              <a:t>Units of concentration include the following:</a:t>
            </a:r>
          </a:p>
          <a:p>
            <a:r>
              <a:rPr lang="en-IN" sz="2400" dirty="0">
                <a:solidFill>
                  <a:schemeClr val="tx1"/>
                </a:solidFill>
              </a:rPr>
              <a:t>Mass percent (m/m)</a:t>
            </a:r>
          </a:p>
          <a:p>
            <a:r>
              <a:rPr lang="en-IN" sz="2400" dirty="0">
                <a:solidFill>
                  <a:schemeClr val="tx1"/>
                </a:solidFill>
              </a:rPr>
              <a:t>Volume percent (v/v)</a:t>
            </a:r>
          </a:p>
          <a:p>
            <a:r>
              <a:rPr lang="en-IN" sz="2400" dirty="0">
                <a:solidFill>
                  <a:schemeClr val="tx1"/>
                </a:solidFill>
              </a:rPr>
              <a:t>Mass/volume percent (m/v)</a:t>
            </a:r>
          </a:p>
          <a:p>
            <a:r>
              <a:rPr lang="en-IN" sz="2400" dirty="0">
                <a:solidFill>
                  <a:schemeClr val="tx1"/>
                </a:solidFill>
              </a:rPr>
              <a:t>Molarity (moles solute/</a:t>
            </a:r>
            <a:r>
              <a:rPr lang="en-IN" sz="2400" dirty="0" err="1">
                <a:solidFill>
                  <a:schemeClr val="tx1"/>
                </a:solidFill>
              </a:rPr>
              <a:t>liters</a:t>
            </a:r>
            <a:r>
              <a:rPr lang="en-IN" sz="2400" dirty="0">
                <a:solidFill>
                  <a:schemeClr val="tx1"/>
                </a:solidFill>
              </a:rPr>
              <a:t> solution)</a:t>
            </a:r>
          </a:p>
        </p:txBody>
      </p:sp>
    </p:spTree>
    <p:extLst>
      <p:ext uri="{BB962C8B-B14F-4D97-AF65-F5344CB8AC3E}">
        <p14:creationId xmlns:p14="http://schemas.microsoft.com/office/powerpoint/2010/main" val="1271965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1DBD-CCAA-4A50-9D77-EF1F6365FFA4}"/>
              </a:ext>
            </a:extLst>
          </p:cNvPr>
          <p:cNvSpPr>
            <a:spLocks noGrp="1"/>
          </p:cNvSpPr>
          <p:nvPr>
            <p:ph type="title"/>
          </p:nvPr>
        </p:nvSpPr>
        <p:spPr/>
        <p:txBody>
          <a:bodyPr/>
          <a:lstStyle/>
          <a:p>
            <a:r>
              <a:rPr lang="en-IN" dirty="0"/>
              <a:t>Mass Percent </a:t>
            </a:r>
            <a:r>
              <a:rPr lang="en-IN" sz="2000" b="0" baseline="0" dirty="0"/>
              <a:t>(1 of 2)</a:t>
            </a:r>
          </a:p>
        </p:txBody>
      </p:sp>
      <p:sp>
        <p:nvSpPr>
          <p:cNvPr id="3" name="Content Placeholder 2">
            <a:extLst>
              <a:ext uri="{FF2B5EF4-FFF2-40B4-BE49-F238E27FC236}">
                <a16:creationId xmlns:a16="http://schemas.microsoft.com/office/drawing/2014/main" id="{DA1518C4-290C-48AE-9A2B-6780509D5776}"/>
              </a:ext>
            </a:extLst>
          </p:cNvPr>
          <p:cNvSpPr>
            <a:spLocks noGrp="1"/>
          </p:cNvSpPr>
          <p:nvPr>
            <p:ph sz="quarter" idx="13"/>
          </p:nvPr>
        </p:nvSpPr>
        <p:spPr>
          <a:xfrm>
            <a:off x="457200" y="1556327"/>
            <a:ext cx="8229600" cy="1061613"/>
          </a:xfrm>
        </p:spPr>
        <p:txBody>
          <a:bodyPr/>
          <a:lstStyle/>
          <a:p>
            <a:pPr marL="432" indent="0">
              <a:buNone/>
            </a:pPr>
            <a:r>
              <a:rPr lang="en-IN" sz="2400" b="1" dirty="0">
                <a:solidFill>
                  <a:schemeClr val="tx1"/>
                </a:solidFill>
              </a:rPr>
              <a:t>Mass percent (m/m)</a:t>
            </a:r>
            <a:r>
              <a:rPr lang="en-IN" sz="2400" dirty="0">
                <a:solidFill>
                  <a:schemeClr val="tx1"/>
                </a:solidFill>
              </a:rPr>
              <a:t> is the</a:t>
            </a:r>
          </a:p>
          <a:p>
            <a:r>
              <a:rPr lang="en-IN" sz="2400" dirty="0">
                <a:solidFill>
                  <a:schemeClr val="tx1"/>
                </a:solidFill>
              </a:rPr>
              <a:t>concentration by mass of solute in a solution</a:t>
            </a:r>
          </a:p>
        </p:txBody>
      </p:sp>
      <p:graphicFrame>
        <p:nvGraphicFramePr>
          <p:cNvPr id="5" name="Object 4" descr="Mass percent (m/m) = start fraction grams of solute over grams of solute plus grams solvent end fraction times 100%.">
            <a:extLst>
              <a:ext uri="{FF2B5EF4-FFF2-40B4-BE49-F238E27FC236}">
                <a16:creationId xmlns:a16="http://schemas.microsoft.com/office/drawing/2014/main" id="{A255B359-AEBC-43A0-B809-01EBA90E29FA}"/>
              </a:ext>
            </a:extLst>
          </p:cNvPr>
          <p:cNvGraphicFramePr>
            <a:graphicFrameLocks noChangeAspect="1"/>
          </p:cNvGraphicFramePr>
          <p:nvPr>
            <p:extLst/>
          </p:nvPr>
        </p:nvGraphicFramePr>
        <p:xfrm>
          <a:off x="1110130" y="2762759"/>
          <a:ext cx="7061200" cy="787400"/>
        </p:xfrm>
        <a:graphic>
          <a:graphicData uri="http://schemas.openxmlformats.org/presentationml/2006/ole">
            <mc:AlternateContent xmlns:mc="http://schemas.openxmlformats.org/markup-compatibility/2006">
              <mc:Choice xmlns:v="urn:schemas-microsoft-com:vml" Requires="v">
                <p:oleObj spid="_x0000_s41988" name="Equation" r:id="rId3" imgW="7061040" imgH="787320" progId="Equation.DSMT4">
                  <p:embed/>
                </p:oleObj>
              </mc:Choice>
              <mc:Fallback>
                <p:oleObj name="Equation" r:id="rId3" imgW="7061040" imgH="787320" progId="Equation.DSMT4">
                  <p:embed/>
                  <p:pic>
                    <p:nvPicPr>
                      <p:cNvPr id="5" name="Object 4" descr="Mass percent (m/m) = start fraction grams of solute over grams of solute plus grams solvent end fraction times 100%.">
                        <a:extLst>
                          <a:ext uri="{FF2B5EF4-FFF2-40B4-BE49-F238E27FC236}">
                            <a16:creationId xmlns:a16="http://schemas.microsoft.com/office/drawing/2014/main" id="{A255B359-AEBC-43A0-B809-01EBA90E29FA}"/>
                          </a:ext>
                        </a:extLst>
                      </p:cNvPr>
                      <p:cNvPicPr/>
                      <p:nvPr/>
                    </p:nvPicPr>
                    <p:blipFill>
                      <a:blip r:embed="rId4"/>
                      <a:stretch>
                        <a:fillRect/>
                      </a:stretch>
                    </p:blipFill>
                    <p:spPr>
                      <a:xfrm>
                        <a:off x="1110130" y="2762759"/>
                        <a:ext cx="7061200" cy="7874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A23D0448-4826-4FDF-957E-7D8DD0DCCEAF}"/>
              </a:ext>
            </a:extLst>
          </p:cNvPr>
          <p:cNvSpPr>
            <a:spLocks noGrp="1"/>
          </p:cNvSpPr>
          <p:nvPr>
            <p:ph sz="quarter" idx="14"/>
          </p:nvPr>
        </p:nvSpPr>
        <p:spPr>
          <a:xfrm>
            <a:off x="457200" y="3909171"/>
            <a:ext cx="8229600" cy="913350"/>
          </a:xfrm>
        </p:spPr>
        <p:txBody>
          <a:bodyPr/>
          <a:lstStyle/>
          <a:p>
            <a:r>
              <a:rPr lang="en-IN" sz="2400" dirty="0">
                <a:solidFill>
                  <a:schemeClr val="tx1"/>
                </a:solidFill>
              </a:rPr>
              <a:t>grams of solute in 100 g</a:t>
            </a:r>
            <a:r>
              <a:rPr lang="en-IN" sz="100" dirty="0">
                <a:solidFill>
                  <a:schemeClr val="tx1"/>
                </a:solidFill>
              </a:rPr>
              <a:t>rams</a:t>
            </a:r>
            <a:r>
              <a:rPr lang="en-IN" sz="2400" dirty="0">
                <a:solidFill>
                  <a:schemeClr val="tx1"/>
                </a:solidFill>
              </a:rPr>
              <a:t> of solution (conversion factor for mass percent)</a:t>
            </a:r>
          </a:p>
        </p:txBody>
      </p:sp>
      <p:graphicFrame>
        <p:nvGraphicFramePr>
          <p:cNvPr id="6" name="Object 5" descr="Mass percent = start fraction grams of solute over 100 grams of solution end fraction.">
            <a:extLst>
              <a:ext uri="{FF2B5EF4-FFF2-40B4-BE49-F238E27FC236}">
                <a16:creationId xmlns:a16="http://schemas.microsoft.com/office/drawing/2014/main" id="{121C4EDC-11EB-4F0D-B7AC-78E64BC2B4D0}"/>
              </a:ext>
            </a:extLst>
          </p:cNvPr>
          <p:cNvGraphicFramePr>
            <a:graphicFrameLocks noChangeAspect="1"/>
          </p:cNvGraphicFramePr>
          <p:nvPr>
            <p:extLst/>
          </p:nvPr>
        </p:nvGraphicFramePr>
        <p:xfrm>
          <a:off x="2085562" y="4940300"/>
          <a:ext cx="4483100" cy="787400"/>
        </p:xfrm>
        <a:graphic>
          <a:graphicData uri="http://schemas.openxmlformats.org/presentationml/2006/ole">
            <mc:AlternateContent xmlns:mc="http://schemas.openxmlformats.org/markup-compatibility/2006">
              <mc:Choice xmlns:v="urn:schemas-microsoft-com:vml" Requires="v">
                <p:oleObj spid="_x0000_s41989" name="Equation" r:id="rId5" imgW="4483080" imgH="787320" progId="Equation.DSMT4">
                  <p:embed/>
                </p:oleObj>
              </mc:Choice>
              <mc:Fallback>
                <p:oleObj name="Equation" r:id="rId5" imgW="4483080" imgH="787320" progId="Equation.DSMT4">
                  <p:embed/>
                  <p:pic>
                    <p:nvPicPr>
                      <p:cNvPr id="6" name="Object 5" descr="Mass percent = start fraction grams of solute over 100 grams of solution end fraction.">
                        <a:extLst>
                          <a:ext uri="{FF2B5EF4-FFF2-40B4-BE49-F238E27FC236}">
                            <a16:creationId xmlns:a16="http://schemas.microsoft.com/office/drawing/2014/main" id="{121C4EDC-11EB-4F0D-B7AC-78E64BC2B4D0}"/>
                          </a:ext>
                        </a:extLst>
                      </p:cNvPr>
                      <p:cNvPicPr/>
                      <p:nvPr/>
                    </p:nvPicPr>
                    <p:blipFill>
                      <a:blip r:embed="rId6"/>
                      <a:stretch>
                        <a:fillRect/>
                      </a:stretch>
                    </p:blipFill>
                    <p:spPr>
                      <a:xfrm>
                        <a:off x="2085562" y="4940300"/>
                        <a:ext cx="4483100" cy="787400"/>
                      </a:xfrm>
                      <a:prstGeom prst="rect">
                        <a:avLst/>
                      </a:prstGeom>
                    </p:spPr>
                  </p:pic>
                </p:oleObj>
              </mc:Fallback>
            </mc:AlternateContent>
          </a:graphicData>
        </a:graphic>
      </p:graphicFrame>
    </p:spTree>
    <p:extLst>
      <p:ext uri="{BB962C8B-B14F-4D97-AF65-F5344CB8AC3E}">
        <p14:creationId xmlns:p14="http://schemas.microsoft.com/office/powerpoint/2010/main" val="4034662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B92F-E684-486A-ADEC-09DAAF0D991C}"/>
              </a:ext>
            </a:extLst>
          </p:cNvPr>
          <p:cNvSpPr>
            <a:spLocks noGrp="1"/>
          </p:cNvSpPr>
          <p:nvPr>
            <p:ph type="title"/>
          </p:nvPr>
        </p:nvSpPr>
        <p:spPr/>
        <p:txBody>
          <a:bodyPr/>
          <a:lstStyle/>
          <a:p>
            <a:r>
              <a:rPr lang="en-IN" dirty="0"/>
              <a:t>Mass Percent </a:t>
            </a:r>
            <a:r>
              <a:rPr lang="en-IN" sz="2000" b="0" dirty="0"/>
              <a:t>(2 of 2)</a:t>
            </a:r>
            <a:endParaRPr lang="en-IN" dirty="0"/>
          </a:p>
        </p:txBody>
      </p:sp>
      <p:sp>
        <p:nvSpPr>
          <p:cNvPr id="3" name="Content Placeholder 2">
            <a:extLst>
              <a:ext uri="{FF2B5EF4-FFF2-40B4-BE49-F238E27FC236}">
                <a16:creationId xmlns:a16="http://schemas.microsoft.com/office/drawing/2014/main" id="{8369F91E-C15A-496E-8B7B-47330A2273A8}"/>
              </a:ext>
            </a:extLst>
          </p:cNvPr>
          <p:cNvSpPr>
            <a:spLocks noGrp="1"/>
          </p:cNvSpPr>
          <p:nvPr>
            <p:ph sz="quarter" idx="13"/>
          </p:nvPr>
        </p:nvSpPr>
        <p:spPr>
          <a:xfrm>
            <a:off x="457200" y="1556327"/>
            <a:ext cx="4425696" cy="2267528"/>
          </a:xfrm>
        </p:spPr>
        <p:txBody>
          <a:bodyPr/>
          <a:lstStyle/>
          <a:p>
            <a:pPr marL="432" indent="0">
              <a:buNone/>
            </a:pPr>
            <a:r>
              <a:rPr lang="en-IN" sz="2400" dirty="0">
                <a:solidFill>
                  <a:schemeClr val="tx1"/>
                </a:solidFill>
              </a:rPr>
              <a:t>When water is added to 8.00 g</a:t>
            </a:r>
            <a:r>
              <a:rPr lang="en-IN" sz="100" dirty="0">
                <a:solidFill>
                  <a:schemeClr val="tx1"/>
                </a:solidFill>
              </a:rPr>
              <a:t>rams</a:t>
            </a:r>
            <a:r>
              <a:rPr lang="en-IN" sz="2400" dirty="0">
                <a:solidFill>
                  <a:schemeClr val="tx1"/>
                </a:solidFill>
              </a:rPr>
              <a:t> of K</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to form 50.00 g</a:t>
            </a:r>
            <a:r>
              <a:rPr lang="en-IN" sz="100" dirty="0">
                <a:solidFill>
                  <a:schemeClr val="tx1"/>
                </a:solidFill>
              </a:rPr>
              <a:t>rams</a:t>
            </a:r>
            <a:r>
              <a:rPr lang="en-IN" sz="2400" dirty="0">
                <a:solidFill>
                  <a:schemeClr val="tx1"/>
                </a:solidFill>
              </a:rPr>
              <a:t> of a K</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solution, the mass percent concentration is 16.0% (m/m).</a:t>
            </a:r>
          </a:p>
        </p:txBody>
      </p:sp>
      <p:pic>
        <p:nvPicPr>
          <p:cNvPr id="6" name="Content Placeholder 5" descr="The preparation of a solution of K C l. 8.00 grams of K C l is added to a beaker. Enough water is added to the beaker to produce a total of 50.00 grams of solution.">
            <a:extLst>
              <a:ext uri="{FF2B5EF4-FFF2-40B4-BE49-F238E27FC236}">
                <a16:creationId xmlns:a16="http://schemas.microsoft.com/office/drawing/2014/main" id="{B567C547-5783-48B4-967C-0E4F50D5DB4E}"/>
              </a:ext>
            </a:extLst>
          </p:cNvPr>
          <p:cNvPicPr>
            <a:picLocks noGrp="1" noChangeAspect="1"/>
          </p:cNvPicPr>
          <p:nvPr>
            <p:ph sz="quarter" idx="14"/>
          </p:nvPr>
        </p:nvPicPr>
        <p:blipFill>
          <a:blip r:embed="rId2"/>
          <a:stretch>
            <a:fillRect/>
          </a:stretch>
        </p:blipFill>
        <p:spPr>
          <a:xfrm>
            <a:off x="5745265" y="1555750"/>
            <a:ext cx="2281032" cy="4679950"/>
          </a:xfrm>
          <a:prstGeom prst="rect">
            <a:avLst/>
          </a:prstGeom>
        </p:spPr>
      </p:pic>
    </p:spTree>
    <p:extLst>
      <p:ext uri="{BB962C8B-B14F-4D97-AF65-F5344CB8AC3E}">
        <p14:creationId xmlns:p14="http://schemas.microsoft.com/office/powerpoint/2010/main" val="3343959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FE2ED-5386-402C-957F-582DA3651B67}"/>
              </a:ext>
            </a:extLst>
          </p:cNvPr>
          <p:cNvSpPr>
            <a:spLocks noGrp="1"/>
          </p:cNvSpPr>
          <p:nvPr>
            <p:ph type="title"/>
          </p:nvPr>
        </p:nvSpPr>
        <p:spPr/>
        <p:txBody>
          <a:bodyPr/>
          <a:lstStyle/>
          <a:p>
            <a:r>
              <a:rPr lang="en-IN" dirty="0"/>
              <a:t>Calculating Mass Percent</a:t>
            </a:r>
          </a:p>
        </p:txBody>
      </p:sp>
      <p:sp>
        <p:nvSpPr>
          <p:cNvPr id="3" name="Content Placeholder 2">
            <a:extLst>
              <a:ext uri="{FF2B5EF4-FFF2-40B4-BE49-F238E27FC236}">
                <a16:creationId xmlns:a16="http://schemas.microsoft.com/office/drawing/2014/main" id="{033DD39E-458C-4837-B703-F80922E79B17}"/>
              </a:ext>
            </a:extLst>
          </p:cNvPr>
          <p:cNvSpPr>
            <a:spLocks noGrp="1"/>
          </p:cNvSpPr>
          <p:nvPr>
            <p:ph sz="quarter" idx="13"/>
          </p:nvPr>
        </p:nvSpPr>
        <p:spPr>
          <a:xfrm>
            <a:off x="457200" y="1556327"/>
            <a:ext cx="8229600" cy="1900105"/>
          </a:xfrm>
        </p:spPr>
        <p:txBody>
          <a:bodyPr/>
          <a:lstStyle/>
          <a:p>
            <a:pPr marL="432" indent="0">
              <a:buNone/>
            </a:pPr>
            <a:r>
              <a:rPr lang="en-IN" sz="2400" dirty="0">
                <a:solidFill>
                  <a:schemeClr val="tx1"/>
                </a:solidFill>
              </a:rPr>
              <a:t>The calculation of mass percent (m/m) of K</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in a solution requires the</a:t>
            </a:r>
          </a:p>
          <a:p>
            <a:r>
              <a:rPr lang="en-IN" sz="2400" dirty="0">
                <a:solidFill>
                  <a:schemeClr val="tx1"/>
                </a:solidFill>
              </a:rPr>
              <a:t>grams of solute (K</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and</a:t>
            </a:r>
          </a:p>
          <a:p>
            <a:r>
              <a:rPr lang="en-IN" sz="2400" dirty="0">
                <a:solidFill>
                  <a:schemeClr val="tx1"/>
                </a:solidFill>
              </a:rPr>
              <a:t>grams of solution (K</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 water) or</a:t>
            </a:r>
          </a:p>
        </p:txBody>
      </p:sp>
      <p:pic>
        <p:nvPicPr>
          <p:cNvPr id="5" name="Content Placeholder 4" descr="Grams of K C l plus grams of solvent (water) = grams of K C l solution. Or, 8.00 grams plus 42.00 grams = 50.00 grams.">
            <a:extLst>
              <a:ext uri="{FF2B5EF4-FFF2-40B4-BE49-F238E27FC236}">
                <a16:creationId xmlns:a16="http://schemas.microsoft.com/office/drawing/2014/main" id="{9490E8BB-C688-4BB6-AB3E-63814DED6512}"/>
              </a:ext>
            </a:extLst>
          </p:cNvPr>
          <p:cNvPicPr>
            <a:picLocks noGrp="1" noChangeAspect="1"/>
          </p:cNvPicPr>
          <p:nvPr>
            <p:ph sz="quarter" idx="14"/>
          </p:nvPr>
        </p:nvPicPr>
        <p:blipFill>
          <a:blip r:embed="rId3"/>
          <a:stretch>
            <a:fillRect/>
          </a:stretch>
        </p:blipFill>
        <p:spPr>
          <a:xfrm>
            <a:off x="2224836" y="3734838"/>
            <a:ext cx="4694327" cy="1109568"/>
          </a:xfrm>
          <a:prstGeom prst="rect">
            <a:avLst/>
          </a:prstGeom>
        </p:spPr>
      </p:pic>
      <p:graphicFrame>
        <p:nvGraphicFramePr>
          <p:cNvPr id="7" name="Object 6" descr="Start fraction 8.00 grams of K C l over 50.0 grams of K C l solution end fraction times 100 = 16.0% (m/m).">
            <a:extLst>
              <a:ext uri="{FF2B5EF4-FFF2-40B4-BE49-F238E27FC236}">
                <a16:creationId xmlns:a16="http://schemas.microsoft.com/office/drawing/2014/main" id="{BD00031B-4608-4926-9230-4F25A4F73A2F}"/>
              </a:ext>
            </a:extLst>
          </p:cNvPr>
          <p:cNvGraphicFramePr>
            <a:graphicFrameLocks noChangeAspect="1"/>
          </p:cNvGraphicFramePr>
          <p:nvPr>
            <p:extLst/>
          </p:nvPr>
        </p:nvGraphicFramePr>
        <p:xfrm>
          <a:off x="2142225" y="5364747"/>
          <a:ext cx="5230091" cy="715818"/>
        </p:xfrm>
        <a:graphic>
          <a:graphicData uri="http://schemas.openxmlformats.org/presentationml/2006/ole">
            <mc:AlternateContent xmlns:mc="http://schemas.openxmlformats.org/markup-compatibility/2006">
              <mc:Choice xmlns:v="urn:schemas-microsoft-com:vml" Requires="v">
                <p:oleObj spid="_x0000_s43011" name="Equation" r:id="rId4" imgW="5752800" imgH="787320" progId="Equation.DSMT4">
                  <p:embed/>
                </p:oleObj>
              </mc:Choice>
              <mc:Fallback>
                <p:oleObj name="Equation" r:id="rId4" imgW="5752800" imgH="787320" progId="Equation.DSMT4">
                  <p:embed/>
                  <p:pic>
                    <p:nvPicPr>
                      <p:cNvPr id="7" name="Object 6" descr="Start fraction 8.00 grams of K C l over 50.0 grams of K C l solution end fraction times 100 = 16.0% (m/m).">
                        <a:extLst>
                          <a:ext uri="{FF2B5EF4-FFF2-40B4-BE49-F238E27FC236}">
                            <a16:creationId xmlns:a16="http://schemas.microsoft.com/office/drawing/2014/main" id="{BD00031B-4608-4926-9230-4F25A4F73A2F}"/>
                          </a:ext>
                        </a:extLst>
                      </p:cNvPr>
                      <p:cNvPicPr/>
                      <p:nvPr/>
                    </p:nvPicPr>
                    <p:blipFill>
                      <a:blip r:embed="rId5"/>
                      <a:stretch>
                        <a:fillRect/>
                      </a:stretch>
                    </p:blipFill>
                    <p:spPr>
                      <a:xfrm>
                        <a:off x="2142225" y="5364747"/>
                        <a:ext cx="5230091" cy="715818"/>
                      </a:xfrm>
                      <a:prstGeom prst="rect">
                        <a:avLst/>
                      </a:prstGeom>
                    </p:spPr>
                  </p:pic>
                </p:oleObj>
              </mc:Fallback>
            </mc:AlternateContent>
          </a:graphicData>
        </a:graphic>
      </p:graphicFrame>
    </p:spTree>
    <p:extLst>
      <p:ext uri="{BB962C8B-B14F-4D97-AF65-F5344CB8AC3E}">
        <p14:creationId xmlns:p14="http://schemas.microsoft.com/office/powerpoint/2010/main" val="338163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A9E1-0450-4CFF-A8E2-5F250679DA14}"/>
              </a:ext>
            </a:extLst>
          </p:cNvPr>
          <p:cNvSpPr>
            <a:spLocks noGrp="1"/>
          </p:cNvSpPr>
          <p:nvPr>
            <p:ph type="title"/>
          </p:nvPr>
        </p:nvSpPr>
        <p:spPr/>
        <p:txBody>
          <a:bodyPr/>
          <a:lstStyle/>
          <a:p>
            <a:r>
              <a:rPr lang="en-IN" dirty="0"/>
              <a:t>Types of Solutes and Solvents</a:t>
            </a:r>
          </a:p>
        </p:txBody>
      </p:sp>
      <p:sp>
        <p:nvSpPr>
          <p:cNvPr id="5" name="Content Placeholder 4"/>
          <p:cNvSpPr>
            <a:spLocks noGrp="1"/>
          </p:cNvSpPr>
          <p:nvPr>
            <p:ph sz="quarter" idx="14"/>
          </p:nvPr>
        </p:nvSpPr>
        <p:spPr>
          <a:xfrm>
            <a:off x="457199" y="1555200"/>
            <a:ext cx="8229600" cy="284400"/>
          </a:xfrm>
        </p:spPr>
        <p:txBody>
          <a:bodyPr/>
          <a:lstStyle/>
          <a:p>
            <a:pPr marL="432" indent="0">
              <a:buNone/>
            </a:pPr>
            <a:r>
              <a:rPr lang="en-IN" sz="1600" b="1" dirty="0">
                <a:solidFill>
                  <a:schemeClr val="tx1"/>
                </a:solidFill>
              </a:rPr>
              <a:t>Table 9.1 </a:t>
            </a:r>
            <a:r>
              <a:rPr lang="en-IN" sz="1600" dirty="0">
                <a:solidFill>
                  <a:schemeClr val="tx1"/>
                </a:solidFill>
              </a:rPr>
              <a:t>Some Examples of Solutions</a:t>
            </a:r>
          </a:p>
        </p:txBody>
      </p:sp>
      <p:sp>
        <p:nvSpPr>
          <p:cNvPr id="6" name="Content Placeholder 5"/>
          <p:cNvSpPr>
            <a:spLocks noGrp="1"/>
          </p:cNvSpPr>
          <p:nvPr>
            <p:ph sz="quarter" idx="15"/>
          </p:nvPr>
        </p:nvSpPr>
        <p:spPr>
          <a:xfrm>
            <a:off x="457199" y="1903350"/>
            <a:ext cx="8229600" cy="284400"/>
          </a:xfrm>
        </p:spPr>
        <p:txBody>
          <a:bodyPr/>
          <a:lstStyle/>
          <a:p>
            <a:pPr marL="432" indent="0">
              <a:buNone/>
            </a:pPr>
            <a:r>
              <a:rPr lang="en-IN" sz="1600" b="1" dirty="0">
                <a:solidFill>
                  <a:schemeClr val="tx1"/>
                </a:solidFill>
              </a:rPr>
              <a:t>Gas Solutions</a:t>
            </a:r>
          </a:p>
        </p:txBody>
      </p:sp>
      <p:graphicFrame>
        <p:nvGraphicFramePr>
          <p:cNvPr id="16" name="Table 16">
            <a:extLst>
              <a:ext uri="{FF2B5EF4-FFF2-40B4-BE49-F238E27FC236}">
                <a16:creationId xmlns:a16="http://schemas.microsoft.com/office/drawing/2014/main" id="{C9EFB1BA-CAA1-4213-9745-7DF54FBAD6F4}"/>
              </a:ext>
            </a:extLst>
          </p:cNvPr>
          <p:cNvGraphicFramePr>
            <a:graphicFrameLocks noGrp="1"/>
          </p:cNvGraphicFramePr>
          <p:nvPr>
            <p:ph sz="quarter" idx="16"/>
            <p:extLst>
              <p:ext uri="{D42A27DB-BD31-4B8C-83A1-F6EECF244321}">
                <p14:modId xmlns:p14="http://schemas.microsoft.com/office/powerpoint/2010/main" val="712962406"/>
              </p:ext>
            </p:extLst>
          </p:nvPr>
        </p:nvGraphicFramePr>
        <p:xfrm>
          <a:off x="457200" y="2233835"/>
          <a:ext cx="8121600" cy="597600"/>
        </p:xfrm>
        <a:graphic>
          <a:graphicData uri="http://schemas.openxmlformats.org/drawingml/2006/table">
            <a:tbl>
              <a:tblPr firstRow="1" bandRow="1">
                <a:tableStyleId>{2D5ABB26-0587-4C30-8999-92F81FD0307C}</a:tableStyleId>
              </a:tblPr>
              <a:tblGrid>
                <a:gridCol w="2030400">
                  <a:extLst>
                    <a:ext uri="{9D8B030D-6E8A-4147-A177-3AD203B41FA5}">
                      <a16:colId xmlns:a16="http://schemas.microsoft.com/office/drawing/2014/main" val="3222907679"/>
                    </a:ext>
                  </a:extLst>
                </a:gridCol>
                <a:gridCol w="2030400">
                  <a:extLst>
                    <a:ext uri="{9D8B030D-6E8A-4147-A177-3AD203B41FA5}">
                      <a16:colId xmlns:a16="http://schemas.microsoft.com/office/drawing/2014/main" val="2421260970"/>
                    </a:ext>
                  </a:extLst>
                </a:gridCol>
                <a:gridCol w="2030400">
                  <a:extLst>
                    <a:ext uri="{9D8B030D-6E8A-4147-A177-3AD203B41FA5}">
                      <a16:colId xmlns:a16="http://schemas.microsoft.com/office/drawing/2014/main" val="17582903"/>
                    </a:ext>
                  </a:extLst>
                </a:gridCol>
                <a:gridCol w="2030400">
                  <a:extLst>
                    <a:ext uri="{9D8B030D-6E8A-4147-A177-3AD203B41FA5}">
                      <a16:colId xmlns:a16="http://schemas.microsoft.com/office/drawing/2014/main" val="3205400227"/>
                    </a:ext>
                  </a:extLst>
                </a:gridCol>
              </a:tblGrid>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Type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Example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Primary Solute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Solvent</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735960"/>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Gas in a gas</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Air</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00" b="0" i="0" u="none" strike="noStrike" dirty="0">
                          <a:solidFill>
                            <a:srgbClr val="000000"/>
                          </a:solidFill>
                          <a:effectLst/>
                          <a:latin typeface="+mn-lt"/>
                        </a:rPr>
                        <a:t>O sub 2, gaseous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00" b="0" i="0" u="none" strike="noStrike" dirty="0">
                          <a:solidFill>
                            <a:srgbClr val="000000"/>
                          </a:solidFill>
                          <a:effectLst/>
                          <a:latin typeface="+mn-lt"/>
                        </a:rPr>
                        <a:t>N sub 2, gaseous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2201114"/>
                  </a:ext>
                </a:extLst>
              </a:tr>
            </a:tbl>
          </a:graphicData>
        </a:graphic>
      </p:graphicFrame>
      <p:graphicFrame>
        <p:nvGraphicFramePr>
          <p:cNvPr id="17" name="Object 16">
            <a:extLst>
              <a:ext uri="{FF2B5EF4-FFF2-40B4-BE49-F238E27FC236}">
                <a16:creationId xmlns:a16="http://schemas.microsoft.com/office/drawing/2014/main" id="{51796DAD-34E9-4E7C-8E8C-760DA750094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54351085"/>
              </p:ext>
            </p:extLst>
          </p:nvPr>
        </p:nvGraphicFramePr>
        <p:xfrm>
          <a:off x="4652736" y="2544079"/>
          <a:ext cx="495300" cy="241300"/>
        </p:xfrm>
        <a:graphic>
          <a:graphicData uri="http://schemas.openxmlformats.org/presentationml/2006/ole">
            <mc:AlternateContent xmlns:mc="http://schemas.openxmlformats.org/markup-compatibility/2006">
              <mc:Choice xmlns:v="urn:schemas-microsoft-com:vml" Requires="v">
                <p:oleObj spid="_x0000_s2194" name="Equation" r:id="rId3" imgW="495000" imgH="241200" progId="Equation.DSMT4">
                  <p:embed/>
                </p:oleObj>
              </mc:Choice>
              <mc:Fallback>
                <p:oleObj name="Equation" r:id="rId3" imgW="495000" imgH="241200" progId="Equation.DSMT4">
                  <p:embed/>
                  <p:pic>
                    <p:nvPicPr>
                      <p:cNvPr id="0" name=""/>
                      <p:cNvPicPr/>
                      <p:nvPr/>
                    </p:nvPicPr>
                    <p:blipFill>
                      <a:blip r:embed="rId4"/>
                      <a:stretch>
                        <a:fillRect/>
                      </a:stretch>
                    </p:blipFill>
                    <p:spPr>
                      <a:xfrm>
                        <a:off x="4652736" y="2544079"/>
                        <a:ext cx="495300" cy="241300"/>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7FAA9C0C-6220-4109-84B9-4D78C03FD87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73335407"/>
              </p:ext>
            </p:extLst>
          </p:nvPr>
        </p:nvGraphicFramePr>
        <p:xfrm>
          <a:off x="6674732" y="2544079"/>
          <a:ext cx="469900" cy="241300"/>
        </p:xfrm>
        <a:graphic>
          <a:graphicData uri="http://schemas.openxmlformats.org/presentationml/2006/ole">
            <mc:AlternateContent xmlns:mc="http://schemas.openxmlformats.org/markup-compatibility/2006">
              <mc:Choice xmlns:v="urn:schemas-microsoft-com:vml" Requires="v">
                <p:oleObj spid="_x0000_s2195" name="Equation" r:id="rId5" imgW="469800" imgH="241200" progId="Equation.DSMT4">
                  <p:embed/>
                </p:oleObj>
              </mc:Choice>
              <mc:Fallback>
                <p:oleObj name="Equation" r:id="rId5" imgW="469800" imgH="241200" progId="Equation.DSMT4">
                  <p:embed/>
                  <p:pic>
                    <p:nvPicPr>
                      <p:cNvPr id="17" name="Object 16">
                        <a:extLst>
                          <a:ext uri="{FF2B5EF4-FFF2-40B4-BE49-F238E27FC236}">
                            <a16:creationId xmlns:a16="http://schemas.microsoft.com/office/drawing/2014/main" id="{51796DAD-34E9-4E7C-8E8C-760DA7500941}"/>
                          </a:ext>
                        </a:extLst>
                      </p:cNvPr>
                      <p:cNvPicPr/>
                      <p:nvPr/>
                    </p:nvPicPr>
                    <p:blipFill>
                      <a:blip r:embed="rId6"/>
                      <a:stretch>
                        <a:fillRect/>
                      </a:stretch>
                    </p:blipFill>
                    <p:spPr>
                      <a:xfrm>
                        <a:off x="6674732" y="2544079"/>
                        <a:ext cx="469900" cy="241300"/>
                      </a:xfrm>
                      <a:prstGeom prst="rect">
                        <a:avLst/>
                      </a:prstGeom>
                      <a:solidFill>
                        <a:schemeClr val="bg1"/>
                      </a:solidFill>
                    </p:spPr>
                  </p:pic>
                </p:oleObj>
              </mc:Fallback>
            </mc:AlternateContent>
          </a:graphicData>
        </a:graphic>
      </p:graphicFrame>
      <p:sp>
        <p:nvSpPr>
          <p:cNvPr id="8" name="Content Placeholder 7"/>
          <p:cNvSpPr>
            <a:spLocks noGrp="1"/>
          </p:cNvSpPr>
          <p:nvPr>
            <p:ph sz="quarter" idx="17"/>
          </p:nvPr>
        </p:nvSpPr>
        <p:spPr>
          <a:xfrm>
            <a:off x="457200" y="2917834"/>
            <a:ext cx="8229600" cy="284400"/>
          </a:xfrm>
        </p:spPr>
        <p:txBody>
          <a:bodyPr/>
          <a:lstStyle/>
          <a:p>
            <a:pPr marL="432" indent="0">
              <a:buNone/>
            </a:pPr>
            <a:r>
              <a:rPr lang="en-IN" sz="1600" b="1" dirty="0">
                <a:solidFill>
                  <a:schemeClr val="tx1"/>
                </a:solidFill>
              </a:rPr>
              <a:t>Liquid Solutions</a:t>
            </a:r>
          </a:p>
        </p:txBody>
      </p:sp>
      <p:graphicFrame>
        <p:nvGraphicFramePr>
          <p:cNvPr id="19" name="Table 19">
            <a:extLst>
              <a:ext uri="{FF2B5EF4-FFF2-40B4-BE49-F238E27FC236}">
                <a16:creationId xmlns:a16="http://schemas.microsoft.com/office/drawing/2014/main" id="{C866EF92-B94D-4C00-BB0F-F72ECF02FE8A}"/>
              </a:ext>
            </a:extLst>
          </p:cNvPr>
          <p:cNvGraphicFramePr>
            <a:graphicFrameLocks noGrp="1"/>
          </p:cNvGraphicFramePr>
          <p:nvPr>
            <p:ph sz="quarter" idx="18"/>
            <p:extLst>
              <p:ext uri="{D42A27DB-BD31-4B8C-83A1-F6EECF244321}">
                <p14:modId xmlns:p14="http://schemas.microsoft.com/office/powerpoint/2010/main" val="2066918772"/>
              </p:ext>
            </p:extLst>
          </p:nvPr>
        </p:nvGraphicFramePr>
        <p:xfrm>
          <a:off x="457200" y="3280498"/>
          <a:ext cx="8121600" cy="1792800"/>
        </p:xfrm>
        <a:graphic>
          <a:graphicData uri="http://schemas.openxmlformats.org/drawingml/2006/table">
            <a:tbl>
              <a:tblPr firstRow="1" bandRow="1">
                <a:tableStyleId>{2D5ABB26-0587-4C30-8999-92F81FD0307C}</a:tableStyleId>
              </a:tblPr>
              <a:tblGrid>
                <a:gridCol w="2030400">
                  <a:extLst>
                    <a:ext uri="{9D8B030D-6E8A-4147-A177-3AD203B41FA5}">
                      <a16:colId xmlns:a16="http://schemas.microsoft.com/office/drawing/2014/main" val="2334408782"/>
                    </a:ext>
                  </a:extLst>
                </a:gridCol>
                <a:gridCol w="2030400">
                  <a:extLst>
                    <a:ext uri="{9D8B030D-6E8A-4147-A177-3AD203B41FA5}">
                      <a16:colId xmlns:a16="http://schemas.microsoft.com/office/drawing/2014/main" val="17064186"/>
                    </a:ext>
                  </a:extLst>
                </a:gridCol>
                <a:gridCol w="2030400">
                  <a:extLst>
                    <a:ext uri="{9D8B030D-6E8A-4147-A177-3AD203B41FA5}">
                      <a16:colId xmlns:a16="http://schemas.microsoft.com/office/drawing/2014/main" val="1368443546"/>
                    </a:ext>
                  </a:extLst>
                </a:gridCol>
                <a:gridCol w="2030400">
                  <a:extLst>
                    <a:ext uri="{9D8B030D-6E8A-4147-A177-3AD203B41FA5}">
                      <a16:colId xmlns:a16="http://schemas.microsoft.com/office/drawing/2014/main" val="1930510566"/>
                    </a:ext>
                  </a:extLst>
                </a:gridCol>
              </a:tblGrid>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Type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Example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Primary Solute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Solvent</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377352"/>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Gas in a liquid</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Soda water</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 b="0" i="0" u="none" strike="noStrike" dirty="0">
                          <a:solidFill>
                            <a:srgbClr val="000000"/>
                          </a:solidFill>
                          <a:effectLst/>
                          <a:latin typeface="+mn-lt"/>
                        </a:rPr>
                        <a:t>C O sub 2, gaseous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 b="0" i="0" u="none" strike="noStrike" dirty="0">
                          <a:solidFill>
                            <a:srgbClr val="000000"/>
                          </a:solidFill>
                          <a:effectLst/>
                          <a:latin typeface="+mn-lt"/>
                        </a:rPr>
                        <a:t>H sub 2 O, liquid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1538457"/>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Gas in a liquid</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Household ammonia</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 b="0" i="0" u="none" strike="noStrike" dirty="0">
                          <a:solidFill>
                            <a:srgbClr val="000000"/>
                          </a:solidFill>
                          <a:effectLst/>
                          <a:latin typeface="+mn-lt"/>
                        </a:rPr>
                        <a:t>N H sub 3, gaseous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100" b="0" i="0" u="none" strike="noStrike" kern="0" cap="none" spc="0" normalizeH="0" baseline="0" noProof="0" dirty="0">
                          <a:ln>
                            <a:noFill/>
                          </a:ln>
                          <a:solidFill>
                            <a:srgbClr val="000000"/>
                          </a:solidFill>
                          <a:effectLst/>
                          <a:uLnTx/>
                          <a:uFillTx/>
                          <a:latin typeface="+mn-lt"/>
                          <a:ea typeface="+mn-ea"/>
                          <a:cs typeface="+mn-cs"/>
                          <a:sym typeface="Arial"/>
                        </a:rPr>
                        <a:t>H sub 2 O, liquid</a:t>
                      </a:r>
                    </a:p>
                  </a:txBody>
                  <a:tcPr marL="121706" marR="121706"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0671952"/>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Liquid in a liquid</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Vinegar</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 b="0" i="0" u="none" strike="noStrike" dirty="0">
                          <a:solidFill>
                            <a:srgbClr val="000000"/>
                          </a:solidFill>
                          <a:effectLst/>
                          <a:latin typeface="+mn-lt"/>
                        </a:rPr>
                        <a:t>H C sub 2 H sub 3 O sub 2, liquid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100" b="0" i="0" u="none" strike="noStrike" kern="0" cap="none" spc="0" normalizeH="0" baseline="0" noProof="0" dirty="0">
                          <a:ln>
                            <a:noFill/>
                          </a:ln>
                          <a:solidFill>
                            <a:srgbClr val="000000"/>
                          </a:solidFill>
                          <a:effectLst/>
                          <a:uLnTx/>
                          <a:uFillTx/>
                          <a:latin typeface="+mn-lt"/>
                          <a:ea typeface="+mn-ea"/>
                          <a:cs typeface="+mn-cs"/>
                          <a:sym typeface="Arial"/>
                        </a:rPr>
                        <a:t>H sub 2 O, liquid</a:t>
                      </a:r>
                    </a:p>
                  </a:txBody>
                  <a:tcPr marL="121706" marR="121706"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5427245"/>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Solid in a liquid</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Seawater</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 b="0" i="0" u="none" strike="noStrike" dirty="0">
                          <a:solidFill>
                            <a:srgbClr val="000000"/>
                          </a:solidFill>
                          <a:effectLst/>
                          <a:latin typeface="+mn-lt"/>
                        </a:rPr>
                        <a:t>N a C l, solid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100" b="0" i="0" u="none" strike="noStrike" kern="0" cap="none" spc="0" normalizeH="0" baseline="0" noProof="0" dirty="0">
                          <a:ln>
                            <a:noFill/>
                          </a:ln>
                          <a:solidFill>
                            <a:srgbClr val="000000"/>
                          </a:solidFill>
                          <a:effectLst/>
                          <a:uLnTx/>
                          <a:uFillTx/>
                          <a:latin typeface="+mn-lt"/>
                          <a:ea typeface="+mn-ea"/>
                          <a:cs typeface="+mn-cs"/>
                          <a:sym typeface="Arial"/>
                        </a:rPr>
                        <a:t>H sub 2 O, liquid</a:t>
                      </a:r>
                    </a:p>
                  </a:txBody>
                  <a:tcPr marL="121706" marR="121706" marT="42644" marB="426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383532"/>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Solid in a liquid</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Tincture of iodine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00" b="0" i="0" u="none" strike="noStrike" dirty="0">
                          <a:solidFill>
                            <a:srgbClr val="000000"/>
                          </a:solidFill>
                          <a:effectLst/>
                          <a:latin typeface="+mn-lt"/>
                        </a:rPr>
                        <a:t>I sub 2, solid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00" b="0" i="0" u="none" strike="noStrike" dirty="0">
                          <a:solidFill>
                            <a:srgbClr val="000000"/>
                          </a:solidFill>
                          <a:effectLst/>
                          <a:latin typeface="+mn-lt"/>
                        </a:rPr>
                        <a:t>C sub 2 H sub 6 O, liquid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9579552"/>
                  </a:ext>
                </a:extLst>
              </a:tr>
            </a:tbl>
          </a:graphicData>
        </a:graphic>
      </p:graphicFrame>
      <p:graphicFrame>
        <p:nvGraphicFramePr>
          <p:cNvPr id="20" name="Object 19">
            <a:extLst>
              <a:ext uri="{FF2B5EF4-FFF2-40B4-BE49-F238E27FC236}">
                <a16:creationId xmlns:a16="http://schemas.microsoft.com/office/drawing/2014/main" id="{C1E39444-6462-495C-BE6D-52FEBA949B5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165551318"/>
              </p:ext>
            </p:extLst>
          </p:nvPr>
        </p:nvGraphicFramePr>
        <p:xfrm>
          <a:off x="4559996" y="3602038"/>
          <a:ext cx="622300" cy="241300"/>
        </p:xfrm>
        <a:graphic>
          <a:graphicData uri="http://schemas.openxmlformats.org/presentationml/2006/ole">
            <mc:AlternateContent xmlns:mc="http://schemas.openxmlformats.org/markup-compatibility/2006">
              <mc:Choice xmlns:v="urn:schemas-microsoft-com:vml" Requires="v">
                <p:oleObj spid="_x0000_s2196" name="Equation" r:id="rId7" imgW="622080" imgH="241200" progId="Equation.DSMT4">
                  <p:embed/>
                </p:oleObj>
              </mc:Choice>
              <mc:Fallback>
                <p:oleObj name="Equation" r:id="rId7" imgW="622080" imgH="241200" progId="Equation.DSMT4">
                  <p:embed/>
                  <p:pic>
                    <p:nvPicPr>
                      <p:cNvPr id="17" name="Object 16">
                        <a:extLst>
                          <a:ext uri="{FF2B5EF4-FFF2-40B4-BE49-F238E27FC236}">
                            <a16:creationId xmlns:a16="http://schemas.microsoft.com/office/drawing/2014/main" id="{51796DAD-34E9-4E7C-8E8C-760DA7500941}"/>
                          </a:ext>
                        </a:extLst>
                      </p:cNvPr>
                      <p:cNvPicPr/>
                      <p:nvPr/>
                    </p:nvPicPr>
                    <p:blipFill>
                      <a:blip r:embed="rId8"/>
                      <a:stretch>
                        <a:fillRect/>
                      </a:stretch>
                    </p:blipFill>
                    <p:spPr>
                      <a:xfrm>
                        <a:off x="4559996" y="3602038"/>
                        <a:ext cx="622300" cy="241300"/>
                      </a:xfrm>
                      <a:prstGeom prst="rect">
                        <a:avLst/>
                      </a:prstGeom>
                      <a:solidFill>
                        <a:schemeClr val="bg1"/>
                      </a:solidFill>
                    </p:spPr>
                  </p:pic>
                </p:oleObj>
              </mc:Fallback>
            </mc:AlternateContent>
          </a:graphicData>
        </a:graphic>
      </p:graphicFrame>
      <p:graphicFrame>
        <p:nvGraphicFramePr>
          <p:cNvPr id="23" name="Object 22">
            <a:extLst>
              <a:ext uri="{FF2B5EF4-FFF2-40B4-BE49-F238E27FC236}">
                <a16:creationId xmlns:a16="http://schemas.microsoft.com/office/drawing/2014/main" id="{3971D53A-5AA9-46EF-BF41-665D557C721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48317750"/>
              </p:ext>
            </p:extLst>
          </p:nvPr>
        </p:nvGraphicFramePr>
        <p:xfrm>
          <a:off x="6599934" y="3594100"/>
          <a:ext cx="546100" cy="241300"/>
        </p:xfrm>
        <a:graphic>
          <a:graphicData uri="http://schemas.openxmlformats.org/presentationml/2006/ole">
            <mc:AlternateContent xmlns:mc="http://schemas.openxmlformats.org/markup-compatibility/2006">
              <mc:Choice xmlns:v="urn:schemas-microsoft-com:vml" Requires="v">
                <p:oleObj spid="_x0000_s2197" name="Equation" r:id="rId9" imgW="545760" imgH="241200" progId="Equation.DSMT4">
                  <p:embed/>
                </p:oleObj>
              </mc:Choice>
              <mc:Fallback>
                <p:oleObj name="Equation" r:id="rId9" imgW="545760" imgH="241200" progId="Equation.DSMT4">
                  <p:embed/>
                  <p:pic>
                    <p:nvPicPr>
                      <p:cNvPr id="20" name="Object 19">
                        <a:extLst>
                          <a:ext uri="{FF2B5EF4-FFF2-40B4-BE49-F238E27FC236}">
                            <a16:creationId xmlns:a16="http://schemas.microsoft.com/office/drawing/2014/main" id="{C1E39444-6462-495C-BE6D-52FEBA949B5D}"/>
                          </a:ext>
                        </a:extLst>
                      </p:cNvPr>
                      <p:cNvPicPr/>
                      <p:nvPr/>
                    </p:nvPicPr>
                    <p:blipFill>
                      <a:blip r:embed="rId10"/>
                      <a:stretch>
                        <a:fillRect/>
                      </a:stretch>
                    </p:blipFill>
                    <p:spPr>
                      <a:xfrm>
                        <a:off x="6599934" y="3594100"/>
                        <a:ext cx="546100" cy="241300"/>
                      </a:xfrm>
                      <a:prstGeom prst="rect">
                        <a:avLst/>
                      </a:prstGeom>
                      <a:solidFill>
                        <a:schemeClr val="bg1"/>
                      </a:solidFill>
                    </p:spPr>
                  </p:pic>
                </p:oleObj>
              </mc:Fallback>
            </mc:AlternateContent>
          </a:graphicData>
        </a:graphic>
      </p:graphicFrame>
      <p:graphicFrame>
        <p:nvGraphicFramePr>
          <p:cNvPr id="24" name="Object 23">
            <a:extLst>
              <a:ext uri="{FF2B5EF4-FFF2-40B4-BE49-F238E27FC236}">
                <a16:creationId xmlns:a16="http://schemas.microsoft.com/office/drawing/2014/main" id="{F555CBE3-3AEE-4D25-926D-18E47C49D4D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39910991"/>
              </p:ext>
            </p:extLst>
          </p:nvPr>
        </p:nvGraphicFramePr>
        <p:xfrm>
          <a:off x="4572696" y="3890963"/>
          <a:ext cx="596900" cy="241300"/>
        </p:xfrm>
        <a:graphic>
          <a:graphicData uri="http://schemas.openxmlformats.org/presentationml/2006/ole">
            <mc:AlternateContent xmlns:mc="http://schemas.openxmlformats.org/markup-compatibility/2006">
              <mc:Choice xmlns:v="urn:schemas-microsoft-com:vml" Requires="v">
                <p:oleObj spid="_x0000_s2198" name="Equation" r:id="rId11" imgW="596880" imgH="241200" progId="Equation.DSMT4">
                  <p:embed/>
                </p:oleObj>
              </mc:Choice>
              <mc:Fallback>
                <p:oleObj name="Equation" r:id="rId11" imgW="596880" imgH="241200" progId="Equation.DSMT4">
                  <p:embed/>
                  <p:pic>
                    <p:nvPicPr>
                      <p:cNvPr id="20" name="Object 19">
                        <a:extLst>
                          <a:ext uri="{FF2B5EF4-FFF2-40B4-BE49-F238E27FC236}">
                            <a16:creationId xmlns:a16="http://schemas.microsoft.com/office/drawing/2014/main" id="{C1E39444-6462-495C-BE6D-52FEBA949B5D}"/>
                          </a:ext>
                        </a:extLst>
                      </p:cNvPr>
                      <p:cNvPicPr/>
                      <p:nvPr/>
                    </p:nvPicPr>
                    <p:blipFill>
                      <a:blip r:embed="rId12"/>
                      <a:stretch>
                        <a:fillRect/>
                      </a:stretch>
                    </p:blipFill>
                    <p:spPr>
                      <a:xfrm>
                        <a:off x="4572696" y="3890963"/>
                        <a:ext cx="596900" cy="241300"/>
                      </a:xfrm>
                      <a:prstGeom prst="rect">
                        <a:avLst/>
                      </a:prstGeom>
                      <a:solidFill>
                        <a:schemeClr val="bg1"/>
                      </a:solidFill>
                    </p:spPr>
                  </p:pic>
                </p:oleObj>
              </mc:Fallback>
            </mc:AlternateContent>
          </a:graphicData>
        </a:graphic>
      </p:graphicFrame>
      <p:graphicFrame>
        <p:nvGraphicFramePr>
          <p:cNvPr id="25" name="Object 24">
            <a:extLst>
              <a:ext uri="{FF2B5EF4-FFF2-40B4-BE49-F238E27FC236}">
                <a16:creationId xmlns:a16="http://schemas.microsoft.com/office/drawing/2014/main" id="{7C1AA00C-2F25-4447-92CF-C6021078621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58784891"/>
              </p:ext>
            </p:extLst>
          </p:nvPr>
        </p:nvGraphicFramePr>
        <p:xfrm>
          <a:off x="6599934" y="3898676"/>
          <a:ext cx="546100" cy="241300"/>
        </p:xfrm>
        <a:graphic>
          <a:graphicData uri="http://schemas.openxmlformats.org/presentationml/2006/ole">
            <mc:AlternateContent xmlns:mc="http://schemas.openxmlformats.org/markup-compatibility/2006">
              <mc:Choice xmlns:v="urn:schemas-microsoft-com:vml" Requires="v">
                <p:oleObj spid="_x0000_s2199" name="Equation" r:id="rId13" imgW="545760" imgH="241200" progId="Equation.DSMT4">
                  <p:embed/>
                </p:oleObj>
              </mc:Choice>
              <mc:Fallback>
                <p:oleObj name="Equation" r:id="rId13" imgW="545760" imgH="241200" progId="Equation.DSMT4">
                  <p:embed/>
                  <p:pic>
                    <p:nvPicPr>
                      <p:cNvPr id="23" name="Object 22">
                        <a:extLst>
                          <a:ext uri="{FF2B5EF4-FFF2-40B4-BE49-F238E27FC236}">
                            <a16:creationId xmlns:a16="http://schemas.microsoft.com/office/drawing/2014/main" id="{3971D53A-5AA9-46EF-BF41-665D557C721E}"/>
                          </a:ext>
                        </a:extLst>
                      </p:cNvPr>
                      <p:cNvPicPr/>
                      <p:nvPr/>
                    </p:nvPicPr>
                    <p:blipFill>
                      <a:blip r:embed="rId14"/>
                      <a:stretch>
                        <a:fillRect/>
                      </a:stretch>
                    </p:blipFill>
                    <p:spPr>
                      <a:xfrm>
                        <a:off x="6599934" y="3898676"/>
                        <a:ext cx="546100" cy="241300"/>
                      </a:xfrm>
                      <a:prstGeom prst="rect">
                        <a:avLst/>
                      </a:prstGeom>
                      <a:solidFill>
                        <a:schemeClr val="bg1"/>
                      </a:solidFill>
                    </p:spPr>
                  </p:pic>
                </p:oleObj>
              </mc:Fallback>
            </mc:AlternateContent>
          </a:graphicData>
        </a:graphic>
      </p:graphicFrame>
      <p:graphicFrame>
        <p:nvGraphicFramePr>
          <p:cNvPr id="26" name="Object 25">
            <a:extLst>
              <a:ext uri="{FF2B5EF4-FFF2-40B4-BE49-F238E27FC236}">
                <a16:creationId xmlns:a16="http://schemas.microsoft.com/office/drawing/2014/main" id="{8EFDF1FA-F394-49F9-B4BE-FA5C134F98A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579827935"/>
              </p:ext>
            </p:extLst>
          </p:nvPr>
        </p:nvGraphicFramePr>
        <p:xfrm>
          <a:off x="4572696" y="4191000"/>
          <a:ext cx="952500" cy="241300"/>
        </p:xfrm>
        <a:graphic>
          <a:graphicData uri="http://schemas.openxmlformats.org/presentationml/2006/ole">
            <mc:AlternateContent xmlns:mc="http://schemas.openxmlformats.org/markup-compatibility/2006">
              <mc:Choice xmlns:v="urn:schemas-microsoft-com:vml" Requires="v">
                <p:oleObj spid="_x0000_s2200" name="Equation" r:id="rId15" imgW="952200" imgH="241200" progId="Equation.DSMT4">
                  <p:embed/>
                </p:oleObj>
              </mc:Choice>
              <mc:Fallback>
                <p:oleObj name="Equation" r:id="rId15" imgW="952200" imgH="241200" progId="Equation.DSMT4">
                  <p:embed/>
                  <p:pic>
                    <p:nvPicPr>
                      <p:cNvPr id="24" name="Object 23">
                        <a:extLst>
                          <a:ext uri="{FF2B5EF4-FFF2-40B4-BE49-F238E27FC236}">
                            <a16:creationId xmlns:a16="http://schemas.microsoft.com/office/drawing/2014/main" id="{F555CBE3-3AEE-4D25-926D-18E47C49D4D6}"/>
                          </a:ext>
                        </a:extLst>
                      </p:cNvPr>
                      <p:cNvPicPr/>
                      <p:nvPr/>
                    </p:nvPicPr>
                    <p:blipFill>
                      <a:blip r:embed="rId16"/>
                      <a:stretch>
                        <a:fillRect/>
                      </a:stretch>
                    </p:blipFill>
                    <p:spPr>
                      <a:xfrm>
                        <a:off x="4572696" y="4191000"/>
                        <a:ext cx="952500" cy="241300"/>
                      </a:xfrm>
                      <a:prstGeom prst="rect">
                        <a:avLst/>
                      </a:prstGeom>
                      <a:solidFill>
                        <a:schemeClr val="bg1"/>
                      </a:solidFill>
                    </p:spPr>
                  </p:pic>
                </p:oleObj>
              </mc:Fallback>
            </mc:AlternateContent>
          </a:graphicData>
        </a:graphic>
      </p:graphicFrame>
      <p:graphicFrame>
        <p:nvGraphicFramePr>
          <p:cNvPr id="27" name="Object 26">
            <a:extLst>
              <a:ext uri="{FF2B5EF4-FFF2-40B4-BE49-F238E27FC236}">
                <a16:creationId xmlns:a16="http://schemas.microsoft.com/office/drawing/2014/main" id="{A0196699-0D21-4D10-B644-67FE5C4A493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50950618"/>
              </p:ext>
            </p:extLst>
          </p:nvPr>
        </p:nvGraphicFramePr>
        <p:xfrm>
          <a:off x="6599934" y="4197133"/>
          <a:ext cx="546100" cy="241300"/>
        </p:xfrm>
        <a:graphic>
          <a:graphicData uri="http://schemas.openxmlformats.org/presentationml/2006/ole">
            <mc:AlternateContent xmlns:mc="http://schemas.openxmlformats.org/markup-compatibility/2006">
              <mc:Choice xmlns:v="urn:schemas-microsoft-com:vml" Requires="v">
                <p:oleObj spid="_x0000_s2201" name="Equation" r:id="rId17" imgW="545760" imgH="241200" progId="Equation.DSMT4">
                  <p:embed/>
                </p:oleObj>
              </mc:Choice>
              <mc:Fallback>
                <p:oleObj name="Equation" r:id="rId17" imgW="545760" imgH="241200" progId="Equation.DSMT4">
                  <p:embed/>
                  <p:pic>
                    <p:nvPicPr>
                      <p:cNvPr id="25" name="Object 24">
                        <a:extLst>
                          <a:ext uri="{FF2B5EF4-FFF2-40B4-BE49-F238E27FC236}">
                            <a16:creationId xmlns:a16="http://schemas.microsoft.com/office/drawing/2014/main" id="{7C1AA00C-2F25-4447-92CF-C60210786216}"/>
                          </a:ext>
                        </a:extLst>
                      </p:cNvPr>
                      <p:cNvPicPr/>
                      <p:nvPr/>
                    </p:nvPicPr>
                    <p:blipFill>
                      <a:blip r:embed="rId14"/>
                      <a:stretch>
                        <a:fillRect/>
                      </a:stretch>
                    </p:blipFill>
                    <p:spPr>
                      <a:xfrm>
                        <a:off x="6599934" y="4197133"/>
                        <a:ext cx="546100" cy="241300"/>
                      </a:xfrm>
                      <a:prstGeom prst="rect">
                        <a:avLst/>
                      </a:prstGeom>
                      <a:solidFill>
                        <a:schemeClr val="bg1"/>
                      </a:solidFill>
                    </p:spPr>
                  </p:pic>
                </p:oleObj>
              </mc:Fallback>
            </mc:AlternateContent>
          </a:graphicData>
        </a:graphic>
      </p:graphicFrame>
      <p:graphicFrame>
        <p:nvGraphicFramePr>
          <p:cNvPr id="28" name="Object 27">
            <a:extLst>
              <a:ext uri="{FF2B5EF4-FFF2-40B4-BE49-F238E27FC236}">
                <a16:creationId xmlns:a16="http://schemas.microsoft.com/office/drawing/2014/main" id="{B168B546-5E00-46D9-A43F-CEB2342738E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674682204"/>
              </p:ext>
            </p:extLst>
          </p:nvPr>
        </p:nvGraphicFramePr>
        <p:xfrm>
          <a:off x="4576258" y="4495800"/>
          <a:ext cx="635000" cy="228600"/>
        </p:xfrm>
        <a:graphic>
          <a:graphicData uri="http://schemas.openxmlformats.org/presentationml/2006/ole">
            <mc:AlternateContent xmlns:mc="http://schemas.openxmlformats.org/markup-compatibility/2006">
              <mc:Choice xmlns:v="urn:schemas-microsoft-com:vml" Requires="v">
                <p:oleObj spid="_x0000_s2202" name="Equation" r:id="rId18" imgW="634680" imgH="228600" progId="Equation.DSMT4">
                  <p:embed/>
                </p:oleObj>
              </mc:Choice>
              <mc:Fallback>
                <p:oleObj name="Equation" r:id="rId18" imgW="634680" imgH="228600" progId="Equation.DSMT4">
                  <p:embed/>
                  <p:pic>
                    <p:nvPicPr>
                      <p:cNvPr id="24" name="Object 23">
                        <a:extLst>
                          <a:ext uri="{FF2B5EF4-FFF2-40B4-BE49-F238E27FC236}">
                            <a16:creationId xmlns:a16="http://schemas.microsoft.com/office/drawing/2014/main" id="{F555CBE3-3AEE-4D25-926D-18E47C49D4D6}"/>
                          </a:ext>
                        </a:extLst>
                      </p:cNvPr>
                      <p:cNvPicPr/>
                      <p:nvPr/>
                    </p:nvPicPr>
                    <p:blipFill>
                      <a:blip r:embed="rId19"/>
                      <a:stretch>
                        <a:fillRect/>
                      </a:stretch>
                    </p:blipFill>
                    <p:spPr>
                      <a:xfrm>
                        <a:off x="4576258" y="4495800"/>
                        <a:ext cx="635000" cy="228600"/>
                      </a:xfrm>
                      <a:prstGeom prst="rect">
                        <a:avLst/>
                      </a:prstGeom>
                      <a:solidFill>
                        <a:schemeClr val="bg1"/>
                      </a:solidFill>
                    </p:spPr>
                  </p:pic>
                </p:oleObj>
              </mc:Fallback>
            </mc:AlternateContent>
          </a:graphicData>
        </a:graphic>
      </p:graphicFrame>
      <p:graphicFrame>
        <p:nvGraphicFramePr>
          <p:cNvPr id="29" name="Object 28">
            <a:extLst>
              <a:ext uri="{FF2B5EF4-FFF2-40B4-BE49-F238E27FC236}">
                <a16:creationId xmlns:a16="http://schemas.microsoft.com/office/drawing/2014/main" id="{1EC0B29C-CCF1-4800-A3C8-B8C108AC92E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40423136"/>
              </p:ext>
            </p:extLst>
          </p:nvPr>
        </p:nvGraphicFramePr>
        <p:xfrm>
          <a:off x="6586528" y="4489483"/>
          <a:ext cx="546100" cy="241300"/>
        </p:xfrm>
        <a:graphic>
          <a:graphicData uri="http://schemas.openxmlformats.org/presentationml/2006/ole">
            <mc:AlternateContent xmlns:mc="http://schemas.openxmlformats.org/markup-compatibility/2006">
              <mc:Choice xmlns:v="urn:schemas-microsoft-com:vml" Requires="v">
                <p:oleObj spid="_x0000_s2203" name="Equation" r:id="rId20" imgW="545760" imgH="241200" progId="Equation.DSMT4">
                  <p:embed/>
                </p:oleObj>
              </mc:Choice>
              <mc:Fallback>
                <p:oleObj name="Equation" r:id="rId20" imgW="545760" imgH="241200" progId="Equation.DSMT4">
                  <p:embed/>
                  <p:pic>
                    <p:nvPicPr>
                      <p:cNvPr id="27" name="Object 26">
                        <a:extLst>
                          <a:ext uri="{FF2B5EF4-FFF2-40B4-BE49-F238E27FC236}">
                            <a16:creationId xmlns:a16="http://schemas.microsoft.com/office/drawing/2014/main" id="{A0196699-0D21-4D10-B644-67FE5C4A493E}"/>
                          </a:ext>
                        </a:extLst>
                      </p:cNvPr>
                      <p:cNvPicPr/>
                      <p:nvPr/>
                    </p:nvPicPr>
                    <p:blipFill>
                      <a:blip r:embed="rId14"/>
                      <a:stretch>
                        <a:fillRect/>
                      </a:stretch>
                    </p:blipFill>
                    <p:spPr>
                      <a:xfrm>
                        <a:off x="6586528" y="4489483"/>
                        <a:ext cx="546100" cy="241300"/>
                      </a:xfrm>
                      <a:prstGeom prst="rect">
                        <a:avLst/>
                      </a:prstGeom>
                      <a:solidFill>
                        <a:schemeClr val="bg1"/>
                      </a:solidFill>
                    </p:spPr>
                  </p:pic>
                </p:oleObj>
              </mc:Fallback>
            </mc:AlternateContent>
          </a:graphicData>
        </a:graphic>
      </p:graphicFrame>
      <p:graphicFrame>
        <p:nvGraphicFramePr>
          <p:cNvPr id="30" name="Object 29">
            <a:extLst>
              <a:ext uri="{FF2B5EF4-FFF2-40B4-BE49-F238E27FC236}">
                <a16:creationId xmlns:a16="http://schemas.microsoft.com/office/drawing/2014/main" id="{3069E567-D532-4358-AF93-CAFFE048567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34435648"/>
              </p:ext>
            </p:extLst>
          </p:nvPr>
        </p:nvGraphicFramePr>
        <p:xfrm>
          <a:off x="4579046" y="4794250"/>
          <a:ext cx="368300" cy="241300"/>
        </p:xfrm>
        <a:graphic>
          <a:graphicData uri="http://schemas.openxmlformats.org/presentationml/2006/ole">
            <mc:AlternateContent xmlns:mc="http://schemas.openxmlformats.org/markup-compatibility/2006">
              <mc:Choice xmlns:v="urn:schemas-microsoft-com:vml" Requires="v">
                <p:oleObj spid="_x0000_s2204" name="Equation" r:id="rId21" imgW="368280" imgH="241200" progId="Equation.DSMT4">
                  <p:embed/>
                </p:oleObj>
              </mc:Choice>
              <mc:Fallback>
                <p:oleObj name="Equation" r:id="rId21" imgW="368280" imgH="241200" progId="Equation.DSMT4">
                  <p:embed/>
                  <p:pic>
                    <p:nvPicPr>
                      <p:cNvPr id="28" name="Object 27">
                        <a:extLst>
                          <a:ext uri="{FF2B5EF4-FFF2-40B4-BE49-F238E27FC236}">
                            <a16:creationId xmlns:a16="http://schemas.microsoft.com/office/drawing/2014/main" id="{B168B546-5E00-46D9-A43F-CEB2342738E7}"/>
                          </a:ext>
                        </a:extLst>
                      </p:cNvPr>
                      <p:cNvPicPr/>
                      <p:nvPr/>
                    </p:nvPicPr>
                    <p:blipFill>
                      <a:blip r:embed="rId22"/>
                      <a:stretch>
                        <a:fillRect/>
                      </a:stretch>
                    </p:blipFill>
                    <p:spPr>
                      <a:xfrm>
                        <a:off x="4579046" y="4794250"/>
                        <a:ext cx="368300" cy="241300"/>
                      </a:xfrm>
                      <a:prstGeom prst="rect">
                        <a:avLst/>
                      </a:prstGeom>
                      <a:solidFill>
                        <a:schemeClr val="bg1"/>
                      </a:solidFill>
                    </p:spPr>
                  </p:pic>
                </p:oleObj>
              </mc:Fallback>
            </mc:AlternateContent>
          </a:graphicData>
        </a:graphic>
      </p:graphicFrame>
      <p:graphicFrame>
        <p:nvGraphicFramePr>
          <p:cNvPr id="31" name="Object 30">
            <a:extLst>
              <a:ext uri="{FF2B5EF4-FFF2-40B4-BE49-F238E27FC236}">
                <a16:creationId xmlns:a16="http://schemas.microsoft.com/office/drawing/2014/main" id="{3FCBC287-80FA-471E-9971-DFDA0D867C5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9767845"/>
              </p:ext>
            </p:extLst>
          </p:nvPr>
        </p:nvGraphicFramePr>
        <p:xfrm>
          <a:off x="6593760" y="4793898"/>
          <a:ext cx="736600" cy="241300"/>
        </p:xfrm>
        <a:graphic>
          <a:graphicData uri="http://schemas.openxmlformats.org/presentationml/2006/ole">
            <mc:AlternateContent xmlns:mc="http://schemas.openxmlformats.org/markup-compatibility/2006">
              <mc:Choice xmlns:v="urn:schemas-microsoft-com:vml" Requires="v">
                <p:oleObj spid="_x0000_s2205" name="Equation" r:id="rId23" imgW="736560" imgH="241200" progId="Equation.DSMT4">
                  <p:embed/>
                </p:oleObj>
              </mc:Choice>
              <mc:Fallback>
                <p:oleObj name="Equation" r:id="rId23" imgW="736560" imgH="241200" progId="Equation.DSMT4">
                  <p:embed/>
                  <p:pic>
                    <p:nvPicPr>
                      <p:cNvPr id="29" name="Object 28">
                        <a:extLst>
                          <a:ext uri="{FF2B5EF4-FFF2-40B4-BE49-F238E27FC236}">
                            <a16:creationId xmlns:a16="http://schemas.microsoft.com/office/drawing/2014/main" id="{1EC0B29C-CCF1-4800-A3C8-B8C108AC92EF}"/>
                          </a:ext>
                        </a:extLst>
                      </p:cNvPr>
                      <p:cNvPicPr/>
                      <p:nvPr/>
                    </p:nvPicPr>
                    <p:blipFill>
                      <a:blip r:embed="rId24"/>
                      <a:stretch>
                        <a:fillRect/>
                      </a:stretch>
                    </p:blipFill>
                    <p:spPr>
                      <a:xfrm>
                        <a:off x="6593760" y="4793898"/>
                        <a:ext cx="736600" cy="241300"/>
                      </a:xfrm>
                      <a:prstGeom prst="rect">
                        <a:avLst/>
                      </a:prstGeom>
                      <a:solidFill>
                        <a:schemeClr val="bg1"/>
                      </a:solidFill>
                    </p:spPr>
                  </p:pic>
                </p:oleObj>
              </mc:Fallback>
            </mc:AlternateContent>
          </a:graphicData>
        </a:graphic>
      </p:graphicFrame>
      <p:sp>
        <p:nvSpPr>
          <p:cNvPr id="11" name="Content Placeholder 10">
            <a:extLst>
              <a:ext uri="{FF2B5EF4-FFF2-40B4-BE49-F238E27FC236}">
                <a16:creationId xmlns:a16="http://schemas.microsoft.com/office/drawing/2014/main" id="{FC56CA46-B189-4EC5-816D-04A333275D4D}"/>
              </a:ext>
            </a:extLst>
          </p:cNvPr>
          <p:cNvSpPr>
            <a:spLocks noGrp="1"/>
          </p:cNvSpPr>
          <p:nvPr>
            <p:ph sz="quarter" idx="19"/>
          </p:nvPr>
        </p:nvSpPr>
        <p:spPr>
          <a:xfrm>
            <a:off x="457198" y="5143146"/>
            <a:ext cx="1784961" cy="284400"/>
          </a:xfrm>
          <a:noFill/>
          <a:ln>
            <a:noFill/>
          </a:ln>
        </p:spPr>
        <p:txBody>
          <a:bodyPr lIns="0" tIns="0" rIns="0" bIns="0" anchor="t" anchorCtr="0"/>
          <a:lstStyle/>
          <a:p>
            <a:pPr marL="432" indent="0">
              <a:buNone/>
            </a:pPr>
            <a:r>
              <a:rPr lang="en-IN" sz="1600" b="1" dirty="0">
                <a:solidFill>
                  <a:schemeClr val="tx1"/>
                </a:solidFill>
              </a:rPr>
              <a:t>Solid Solutions</a:t>
            </a:r>
          </a:p>
        </p:txBody>
      </p:sp>
      <p:graphicFrame>
        <p:nvGraphicFramePr>
          <p:cNvPr id="32" name="Table 32">
            <a:extLst>
              <a:ext uri="{FF2B5EF4-FFF2-40B4-BE49-F238E27FC236}">
                <a16:creationId xmlns:a16="http://schemas.microsoft.com/office/drawing/2014/main" id="{5A73C57C-BCEA-42FC-84D9-D561EBED35DD}"/>
              </a:ext>
            </a:extLst>
          </p:cNvPr>
          <p:cNvGraphicFramePr>
            <a:graphicFrameLocks noGrp="1"/>
          </p:cNvGraphicFramePr>
          <p:nvPr>
            <p:ph sz="quarter" idx="20"/>
            <p:extLst>
              <p:ext uri="{D42A27DB-BD31-4B8C-83A1-F6EECF244321}">
                <p14:modId xmlns:p14="http://schemas.microsoft.com/office/powerpoint/2010/main" val="488034447"/>
              </p:ext>
            </p:extLst>
          </p:nvPr>
        </p:nvGraphicFramePr>
        <p:xfrm>
          <a:off x="457200" y="5491014"/>
          <a:ext cx="8121600" cy="896400"/>
        </p:xfrm>
        <a:graphic>
          <a:graphicData uri="http://schemas.openxmlformats.org/drawingml/2006/table">
            <a:tbl>
              <a:tblPr firstRow="1" bandRow="1">
                <a:tableStyleId>{2D5ABB26-0587-4C30-8999-92F81FD0307C}</a:tableStyleId>
              </a:tblPr>
              <a:tblGrid>
                <a:gridCol w="2030400">
                  <a:extLst>
                    <a:ext uri="{9D8B030D-6E8A-4147-A177-3AD203B41FA5}">
                      <a16:colId xmlns:a16="http://schemas.microsoft.com/office/drawing/2014/main" val="2987679733"/>
                    </a:ext>
                  </a:extLst>
                </a:gridCol>
                <a:gridCol w="2030400">
                  <a:extLst>
                    <a:ext uri="{9D8B030D-6E8A-4147-A177-3AD203B41FA5}">
                      <a16:colId xmlns:a16="http://schemas.microsoft.com/office/drawing/2014/main" val="3155730957"/>
                    </a:ext>
                  </a:extLst>
                </a:gridCol>
                <a:gridCol w="2030400">
                  <a:extLst>
                    <a:ext uri="{9D8B030D-6E8A-4147-A177-3AD203B41FA5}">
                      <a16:colId xmlns:a16="http://schemas.microsoft.com/office/drawing/2014/main" val="1328000757"/>
                    </a:ext>
                  </a:extLst>
                </a:gridCol>
                <a:gridCol w="2030400">
                  <a:extLst>
                    <a:ext uri="{9D8B030D-6E8A-4147-A177-3AD203B41FA5}">
                      <a16:colId xmlns:a16="http://schemas.microsoft.com/office/drawing/2014/main" val="3001038590"/>
                    </a:ext>
                  </a:extLst>
                </a:gridCol>
              </a:tblGrid>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Type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Example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Primary Solute</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Solvent</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313337"/>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Solid in a solid</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Brass</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Z</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n(</a:t>
                      </a:r>
                      <a:r>
                        <a:rPr lang="en-IN" sz="1400" b="0" i="1" u="none" strike="noStrike" cap="none" baseline="0" dirty="0">
                          <a:solidFill>
                            <a:schemeClr val="tx1"/>
                          </a:solidFill>
                          <a:latin typeface="+mn-lt"/>
                          <a:ea typeface="+mn-ea"/>
                          <a:cs typeface="+mn-cs"/>
                          <a:sym typeface="Arial"/>
                        </a:rPr>
                        <a:t>s</a:t>
                      </a:r>
                      <a:r>
                        <a:rPr lang="en-IN" sz="1400" b="0" i="0" u="none" strike="noStrike" cap="none" baseline="0" dirty="0">
                          <a:solidFill>
                            <a:schemeClr val="tx1"/>
                          </a:solidFill>
                          <a:latin typeface="+mn-lt"/>
                          <a:ea typeface="+mn-ea"/>
                          <a:cs typeface="+mn-cs"/>
                          <a:sym typeface="Arial"/>
                        </a:rPr>
                        <a:t>)</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u(</a:t>
                      </a:r>
                      <a:r>
                        <a:rPr lang="en-IN" sz="1400" b="0" i="1" u="none" strike="noStrike" cap="none" baseline="0" dirty="0">
                          <a:solidFill>
                            <a:schemeClr val="tx1"/>
                          </a:solidFill>
                          <a:latin typeface="+mn-lt"/>
                          <a:ea typeface="+mn-ea"/>
                          <a:cs typeface="+mn-cs"/>
                          <a:sym typeface="Arial"/>
                        </a:rPr>
                        <a:t>s</a:t>
                      </a:r>
                      <a:r>
                        <a:rPr lang="en-IN" sz="1400" b="0" i="0" u="none" strike="noStrike" cap="none" baseline="0" dirty="0">
                          <a:solidFill>
                            <a:schemeClr val="tx1"/>
                          </a:solidFill>
                          <a:latin typeface="+mn-lt"/>
                          <a:ea typeface="+mn-ea"/>
                          <a:cs typeface="+mn-cs"/>
                          <a:sym typeface="Arial"/>
                        </a:rPr>
                        <a:t>)</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835369"/>
                  </a:ext>
                </a:extLst>
              </a:tr>
              <a:tr h="29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Solid in a solid</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Steel</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400" b="0" i="1" u="none" strike="noStrike" cap="none" baseline="0" dirty="0">
                          <a:solidFill>
                            <a:schemeClr val="tx1"/>
                          </a:solidFill>
                          <a:latin typeface="+mn-lt"/>
                          <a:ea typeface="+mn-ea"/>
                          <a:cs typeface="+mn-cs"/>
                          <a:sym typeface="Arial"/>
                        </a:rPr>
                        <a:t>s</a:t>
                      </a:r>
                      <a:r>
                        <a:rPr lang="en-IN" sz="1400" b="0" i="0" u="none" strike="noStrike" cap="none" baseline="0" dirty="0">
                          <a:solidFill>
                            <a:schemeClr val="tx1"/>
                          </a:solidFill>
                          <a:latin typeface="+mn-lt"/>
                          <a:ea typeface="+mn-ea"/>
                          <a:cs typeface="+mn-cs"/>
                          <a:sym typeface="Arial"/>
                        </a:rPr>
                        <a:t>)</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F</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e(</a:t>
                      </a:r>
                      <a:r>
                        <a:rPr lang="en-IN" sz="1400" b="0" i="1" u="none" strike="noStrike" cap="none" baseline="0" dirty="0">
                          <a:solidFill>
                            <a:schemeClr val="tx1"/>
                          </a:solidFill>
                          <a:latin typeface="+mn-lt"/>
                          <a:ea typeface="+mn-ea"/>
                          <a:cs typeface="+mn-cs"/>
                          <a:sym typeface="Arial"/>
                        </a:rPr>
                        <a:t>s</a:t>
                      </a:r>
                      <a:r>
                        <a:rPr lang="en-IN" sz="1400" b="0" i="0" u="none" strike="noStrike" cap="none" baseline="0" dirty="0">
                          <a:solidFill>
                            <a:schemeClr val="tx1"/>
                          </a:solidFill>
                          <a:latin typeface="+mn-lt"/>
                          <a:ea typeface="+mn-ea"/>
                          <a:cs typeface="+mn-cs"/>
                          <a:sym typeface="Arial"/>
                        </a:rPr>
                        <a:t>)</a:t>
                      </a:r>
                    </a:p>
                  </a:txBody>
                  <a:tcPr marL="121706" marR="121706" marT="42644" marB="4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638102"/>
                  </a:ext>
                </a:extLst>
              </a:tr>
            </a:tbl>
          </a:graphicData>
        </a:graphic>
      </p:graphicFrame>
    </p:spTree>
    <p:extLst>
      <p:ext uri="{BB962C8B-B14F-4D97-AF65-F5344CB8AC3E}">
        <p14:creationId xmlns:p14="http://schemas.microsoft.com/office/powerpoint/2010/main" val="3326126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61CF-A9E0-42A4-B45F-A9EF1BFECEC6}"/>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F9CF569B-DEBC-481A-8AC9-6F600548502F}"/>
              </a:ext>
            </a:extLst>
          </p:cNvPr>
          <p:cNvSpPr>
            <a:spLocks noGrp="1"/>
          </p:cNvSpPr>
          <p:nvPr>
            <p:ph sz="quarter" idx="14"/>
          </p:nvPr>
        </p:nvSpPr>
        <p:spPr>
          <a:xfrm>
            <a:off x="457200" y="1555200"/>
            <a:ext cx="5760000" cy="414000"/>
          </a:xfrm>
        </p:spPr>
        <p:txBody>
          <a:bodyPr/>
          <a:lstStyle/>
          <a:p>
            <a:pPr marL="0" indent="0" eaLnBrk="1" hangingPunct="1">
              <a:spcAft>
                <a:spcPct val="20000"/>
              </a:spcAft>
              <a:buFont typeface="Wingdings" pitchFamily="2" charset="2"/>
              <a:buNone/>
            </a:pPr>
            <a:r>
              <a:rPr lang="en-IN" sz="2400" dirty="0"/>
              <a:t>A solution is prepared by mixing 15.0 g</a:t>
            </a:r>
            <a:r>
              <a:rPr lang="en-IN" sz="100" dirty="0"/>
              <a:t>rams</a:t>
            </a:r>
            <a:r>
              <a:rPr lang="en-IN" sz="2400" dirty="0"/>
              <a:t> of</a:t>
            </a:r>
          </a:p>
        </p:txBody>
      </p:sp>
      <p:graphicFrame>
        <p:nvGraphicFramePr>
          <p:cNvPr id="13" name="Object 12" descr="N a sub 2 C O sub 3 and">
            <a:extLst>
              <a:ext uri="{FF2B5EF4-FFF2-40B4-BE49-F238E27FC236}">
                <a16:creationId xmlns:a16="http://schemas.microsoft.com/office/drawing/2014/main" id="{03450A8A-61BA-4C0A-A404-B237599AAAC8}"/>
              </a:ext>
            </a:extLst>
          </p:cNvPr>
          <p:cNvGraphicFramePr>
            <a:graphicFrameLocks noChangeAspect="1"/>
          </p:cNvGraphicFramePr>
          <p:nvPr>
            <p:extLst/>
          </p:nvPr>
        </p:nvGraphicFramePr>
        <p:xfrm>
          <a:off x="6320409" y="1555200"/>
          <a:ext cx="1714500" cy="381000"/>
        </p:xfrm>
        <a:graphic>
          <a:graphicData uri="http://schemas.openxmlformats.org/presentationml/2006/ole">
            <mc:AlternateContent xmlns:mc="http://schemas.openxmlformats.org/markup-compatibility/2006">
              <mc:Choice xmlns:v="urn:schemas-microsoft-com:vml" Requires="v">
                <p:oleObj spid="_x0000_s44039" name="Equation" r:id="rId3" imgW="1714320" imgH="380880" progId="Equation.DSMT4">
                  <p:embed/>
                </p:oleObj>
              </mc:Choice>
              <mc:Fallback>
                <p:oleObj name="Equation" r:id="rId3" imgW="1714320" imgH="380880" progId="Equation.DSMT4">
                  <p:embed/>
                  <p:pic>
                    <p:nvPicPr>
                      <p:cNvPr id="13" name="Object 12" descr="N a sub 2 C O sub 3 and">
                        <a:extLst>
                          <a:ext uri="{FF2B5EF4-FFF2-40B4-BE49-F238E27FC236}">
                            <a16:creationId xmlns:a16="http://schemas.microsoft.com/office/drawing/2014/main" id="{03450A8A-61BA-4C0A-A404-B237599AAAC8}"/>
                          </a:ext>
                        </a:extLst>
                      </p:cNvPr>
                      <p:cNvPicPr/>
                      <p:nvPr/>
                    </p:nvPicPr>
                    <p:blipFill>
                      <a:blip r:embed="rId4"/>
                      <a:stretch>
                        <a:fillRect/>
                      </a:stretch>
                    </p:blipFill>
                    <p:spPr>
                      <a:xfrm>
                        <a:off x="6320409" y="1555200"/>
                        <a:ext cx="17145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0EB68E3-11A5-47FA-B51A-2BD422C54C51}"/>
              </a:ext>
            </a:extLst>
          </p:cNvPr>
          <p:cNvSpPr>
            <a:spLocks noGrp="1"/>
          </p:cNvSpPr>
          <p:nvPr>
            <p:ph sz="quarter" idx="15"/>
          </p:nvPr>
        </p:nvSpPr>
        <p:spPr>
          <a:xfrm>
            <a:off x="457200" y="2054414"/>
            <a:ext cx="1260000" cy="414000"/>
          </a:xfrm>
          <a:noFill/>
          <a:ln>
            <a:noFill/>
          </a:ln>
        </p:spPr>
        <p:txBody>
          <a:bodyPr lIns="0" tIns="0" rIns="0" bIns="0" anchor="t" anchorCtr="0"/>
          <a:lstStyle/>
          <a:p>
            <a:pPr marL="0" indent="0">
              <a:spcAft>
                <a:spcPct val="20000"/>
              </a:spcAft>
              <a:buFont typeface="Wingdings" pitchFamily="2" charset="2"/>
              <a:buNone/>
            </a:pPr>
            <a:r>
              <a:rPr lang="en-IN" sz="2400" dirty="0"/>
              <a:t>235 g</a:t>
            </a:r>
            <a:r>
              <a:rPr lang="en-IN" sz="100" dirty="0"/>
              <a:t>rams</a:t>
            </a:r>
            <a:r>
              <a:rPr lang="en-IN" sz="2400" dirty="0"/>
              <a:t> of</a:t>
            </a:r>
          </a:p>
        </p:txBody>
      </p:sp>
      <p:graphicFrame>
        <p:nvGraphicFramePr>
          <p:cNvPr id="14" name="Object 13" descr="H sub 2 O">
            <a:extLst>
              <a:ext uri="{FF2B5EF4-FFF2-40B4-BE49-F238E27FC236}">
                <a16:creationId xmlns:a16="http://schemas.microsoft.com/office/drawing/2014/main" id="{E3982D2F-6DE2-4982-8055-0E409FC4E59A}"/>
              </a:ext>
            </a:extLst>
          </p:cNvPr>
          <p:cNvGraphicFramePr>
            <a:graphicFrameLocks noChangeAspect="1"/>
          </p:cNvGraphicFramePr>
          <p:nvPr>
            <p:extLst/>
          </p:nvPr>
        </p:nvGraphicFramePr>
        <p:xfrm>
          <a:off x="1780256" y="2082851"/>
          <a:ext cx="647700" cy="381000"/>
        </p:xfrm>
        <a:graphic>
          <a:graphicData uri="http://schemas.openxmlformats.org/presentationml/2006/ole">
            <mc:AlternateContent xmlns:mc="http://schemas.openxmlformats.org/markup-compatibility/2006">
              <mc:Choice xmlns:v="urn:schemas-microsoft-com:vml" Requires="v">
                <p:oleObj spid="_x0000_s44040" name="Equation" r:id="rId5" imgW="647640" imgH="380880" progId="Equation.DSMT4">
                  <p:embed/>
                </p:oleObj>
              </mc:Choice>
              <mc:Fallback>
                <p:oleObj name="Equation" r:id="rId5" imgW="647640" imgH="380880" progId="Equation.DSMT4">
                  <p:embed/>
                  <p:pic>
                    <p:nvPicPr>
                      <p:cNvPr id="14" name="Object 13" descr="H sub 2 O">
                        <a:extLst>
                          <a:ext uri="{FF2B5EF4-FFF2-40B4-BE49-F238E27FC236}">
                            <a16:creationId xmlns:a16="http://schemas.microsoft.com/office/drawing/2014/main" id="{E3982D2F-6DE2-4982-8055-0E409FC4E59A}"/>
                          </a:ext>
                        </a:extLst>
                      </p:cNvPr>
                      <p:cNvPicPr/>
                      <p:nvPr/>
                    </p:nvPicPr>
                    <p:blipFill>
                      <a:blip r:embed="rId6"/>
                      <a:stretch>
                        <a:fillRect/>
                      </a:stretch>
                    </p:blipFill>
                    <p:spPr>
                      <a:xfrm>
                        <a:off x="1780256" y="2082851"/>
                        <a:ext cx="6477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7F4493F-CCAF-4301-9D63-BE140AD2AFB9}"/>
              </a:ext>
            </a:extLst>
          </p:cNvPr>
          <p:cNvSpPr>
            <a:spLocks noGrp="1"/>
          </p:cNvSpPr>
          <p:nvPr>
            <p:ph sz="quarter" idx="16"/>
          </p:nvPr>
        </p:nvSpPr>
        <p:spPr>
          <a:xfrm>
            <a:off x="2590170" y="2054414"/>
            <a:ext cx="6096630" cy="414000"/>
          </a:xfrm>
          <a:noFill/>
          <a:ln>
            <a:noFill/>
          </a:ln>
        </p:spPr>
        <p:txBody>
          <a:bodyPr lIns="0" tIns="0" rIns="0" bIns="0" anchor="t" anchorCtr="0"/>
          <a:lstStyle/>
          <a:p>
            <a:pPr marL="0" indent="0">
              <a:spcAft>
                <a:spcPct val="20000"/>
              </a:spcAft>
              <a:buFont typeface="Wingdings" pitchFamily="2" charset="2"/>
              <a:buNone/>
            </a:pPr>
            <a:r>
              <a:rPr lang="en-IN" sz="2400" dirty="0"/>
              <a:t>Calculate the mass percent (m/m) of the</a:t>
            </a:r>
          </a:p>
        </p:txBody>
      </p:sp>
      <p:sp>
        <p:nvSpPr>
          <p:cNvPr id="6" name="Content Placeholder 5">
            <a:extLst>
              <a:ext uri="{FF2B5EF4-FFF2-40B4-BE49-F238E27FC236}">
                <a16:creationId xmlns:a16="http://schemas.microsoft.com/office/drawing/2014/main" id="{B0403847-B7B8-416C-AB15-AEFC8FFEA2CF}"/>
              </a:ext>
            </a:extLst>
          </p:cNvPr>
          <p:cNvSpPr>
            <a:spLocks noGrp="1"/>
          </p:cNvSpPr>
          <p:nvPr>
            <p:ph sz="quarter" idx="17"/>
          </p:nvPr>
        </p:nvSpPr>
        <p:spPr>
          <a:xfrm>
            <a:off x="457199" y="2556325"/>
            <a:ext cx="8229600" cy="414000"/>
          </a:xfrm>
          <a:noFill/>
          <a:ln>
            <a:noFill/>
          </a:ln>
        </p:spPr>
        <p:txBody>
          <a:bodyPr lIns="0" tIns="0" rIns="0" bIns="0" anchor="t" anchorCtr="0"/>
          <a:lstStyle/>
          <a:p>
            <a:pPr marL="0" indent="0">
              <a:spcAft>
                <a:spcPct val="20000"/>
              </a:spcAft>
              <a:buFont typeface="Wingdings" pitchFamily="2" charset="2"/>
              <a:buNone/>
            </a:pPr>
            <a:r>
              <a:rPr lang="en-IN" sz="2400" dirty="0"/>
              <a:t>solution.</a:t>
            </a:r>
          </a:p>
        </p:txBody>
      </p:sp>
      <p:sp>
        <p:nvSpPr>
          <p:cNvPr id="7" name="Content Placeholder 6">
            <a:extLst>
              <a:ext uri="{FF2B5EF4-FFF2-40B4-BE49-F238E27FC236}">
                <a16:creationId xmlns:a16="http://schemas.microsoft.com/office/drawing/2014/main" id="{A1F8B00A-B6F8-47ED-A3B7-D860CE4DA6AD}"/>
              </a:ext>
            </a:extLst>
          </p:cNvPr>
          <p:cNvSpPr>
            <a:spLocks noGrp="1"/>
          </p:cNvSpPr>
          <p:nvPr>
            <p:ph sz="quarter" idx="18"/>
          </p:nvPr>
        </p:nvSpPr>
        <p:spPr>
          <a:xfrm>
            <a:off x="457199" y="3300568"/>
            <a:ext cx="2304000" cy="414000"/>
          </a:xfrm>
          <a:noFill/>
          <a:ln>
            <a:noFill/>
          </a:ln>
        </p:spPr>
        <p:txBody>
          <a:bodyPr lIns="0" tIns="0" rIns="0" bIns="0" anchor="t" anchorCtr="0"/>
          <a:lstStyle/>
          <a:p>
            <a:pPr marL="0" indent="0">
              <a:spcAft>
                <a:spcPct val="20000"/>
              </a:spcAft>
              <a:buFont typeface="Wingdings" pitchFamily="2" charset="2"/>
              <a:buNone/>
            </a:pPr>
            <a:r>
              <a:rPr lang="en-IN" sz="2400" dirty="0">
                <a:solidFill>
                  <a:srgbClr val="007FA3"/>
                </a:solidFill>
              </a:rPr>
              <a:t>A.</a:t>
            </a:r>
            <a:r>
              <a:rPr lang="en-IN" sz="2400" dirty="0"/>
              <a:t> 15.0% (m</a:t>
            </a:r>
            <a:r>
              <a:rPr lang="en-IN" sz="100" dirty="0"/>
              <a:t>ass</a:t>
            </a:r>
            <a:r>
              <a:rPr lang="en-IN" sz="2400" dirty="0"/>
              <a:t>/m</a:t>
            </a:r>
            <a:r>
              <a:rPr lang="en-IN" sz="100" dirty="0"/>
              <a:t>ass</a:t>
            </a:r>
            <a:r>
              <a:rPr lang="en-IN" sz="2400" dirty="0"/>
              <a:t>)</a:t>
            </a:r>
          </a:p>
        </p:txBody>
      </p:sp>
      <p:graphicFrame>
        <p:nvGraphicFramePr>
          <p:cNvPr id="15" name="Object 14" descr="N a sub 2 C O sub 3">
            <a:extLst>
              <a:ext uri="{FF2B5EF4-FFF2-40B4-BE49-F238E27FC236}">
                <a16:creationId xmlns:a16="http://schemas.microsoft.com/office/drawing/2014/main" id="{773C60E0-0C75-41D0-BD68-524B07B34DAF}"/>
              </a:ext>
            </a:extLst>
          </p:cNvPr>
          <p:cNvGraphicFramePr>
            <a:graphicFrameLocks noChangeAspect="1"/>
          </p:cNvGraphicFramePr>
          <p:nvPr>
            <p:extLst/>
          </p:nvPr>
        </p:nvGraphicFramePr>
        <p:xfrm>
          <a:off x="2836637" y="3315280"/>
          <a:ext cx="1117600" cy="381000"/>
        </p:xfrm>
        <a:graphic>
          <a:graphicData uri="http://schemas.openxmlformats.org/presentationml/2006/ole">
            <mc:AlternateContent xmlns:mc="http://schemas.openxmlformats.org/markup-compatibility/2006">
              <mc:Choice xmlns:v="urn:schemas-microsoft-com:vml" Requires="v">
                <p:oleObj spid="_x0000_s44041" name="Equation" r:id="rId7" imgW="1117440" imgH="380880" progId="Equation.DSMT4">
                  <p:embed/>
                </p:oleObj>
              </mc:Choice>
              <mc:Fallback>
                <p:oleObj name="Equation" r:id="rId7" imgW="1117440" imgH="380880" progId="Equation.DSMT4">
                  <p:embed/>
                  <p:pic>
                    <p:nvPicPr>
                      <p:cNvPr id="15" name="Object 14" descr="N a sub 2 C O sub 3">
                        <a:extLst>
                          <a:ext uri="{FF2B5EF4-FFF2-40B4-BE49-F238E27FC236}">
                            <a16:creationId xmlns:a16="http://schemas.microsoft.com/office/drawing/2014/main" id="{773C60E0-0C75-41D0-BD68-524B07B34DAF}"/>
                          </a:ext>
                        </a:extLst>
                      </p:cNvPr>
                      <p:cNvPicPr/>
                      <p:nvPr/>
                    </p:nvPicPr>
                    <p:blipFill>
                      <a:blip r:embed="rId8"/>
                      <a:stretch>
                        <a:fillRect/>
                      </a:stretch>
                    </p:blipFill>
                    <p:spPr>
                      <a:xfrm>
                        <a:off x="2836637" y="3315280"/>
                        <a:ext cx="11176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DDBFC219-87C3-4E43-ACEB-83FED3D87BFD}"/>
              </a:ext>
            </a:extLst>
          </p:cNvPr>
          <p:cNvSpPr>
            <a:spLocks noGrp="1"/>
          </p:cNvSpPr>
          <p:nvPr>
            <p:ph sz="quarter" idx="19"/>
          </p:nvPr>
        </p:nvSpPr>
        <p:spPr>
          <a:xfrm>
            <a:off x="457199" y="3928449"/>
            <a:ext cx="2304000" cy="414000"/>
          </a:xfrm>
          <a:noFill/>
          <a:ln>
            <a:noFill/>
          </a:ln>
        </p:spPr>
        <p:txBody>
          <a:bodyPr lIns="0" tIns="0" rIns="0" bIns="0" anchor="t" anchorCtr="0"/>
          <a:lstStyle/>
          <a:p>
            <a:pPr marL="0" indent="0">
              <a:spcAft>
                <a:spcPct val="20000"/>
              </a:spcAft>
              <a:buFont typeface="Wingdings" pitchFamily="2" charset="2"/>
              <a:buNone/>
            </a:pPr>
            <a:r>
              <a:rPr lang="en-IN" sz="2400" dirty="0">
                <a:solidFill>
                  <a:srgbClr val="007FA3"/>
                </a:solidFill>
              </a:rPr>
              <a:t>B. </a:t>
            </a:r>
            <a:r>
              <a:rPr lang="en-IN" sz="2400" dirty="0">
                <a:solidFill>
                  <a:schemeClr val="tx1"/>
                </a:solidFill>
              </a:rPr>
              <a:t>6.38% (m</a:t>
            </a:r>
            <a:r>
              <a:rPr lang="en-IN" sz="100" dirty="0">
                <a:solidFill>
                  <a:schemeClr val="tx1"/>
                </a:solidFill>
              </a:rPr>
              <a:t>ass</a:t>
            </a:r>
            <a:r>
              <a:rPr lang="en-IN" sz="2400" dirty="0">
                <a:solidFill>
                  <a:schemeClr val="tx1"/>
                </a:solidFill>
              </a:rPr>
              <a:t>/m</a:t>
            </a:r>
            <a:r>
              <a:rPr lang="en-IN" sz="100" dirty="0">
                <a:solidFill>
                  <a:schemeClr val="tx1"/>
                </a:solidFill>
              </a:rPr>
              <a:t>ass</a:t>
            </a:r>
            <a:r>
              <a:rPr lang="en-IN" sz="2400" dirty="0">
                <a:solidFill>
                  <a:schemeClr val="tx1"/>
                </a:solidFill>
              </a:rPr>
              <a:t>)</a:t>
            </a:r>
          </a:p>
        </p:txBody>
      </p:sp>
      <p:graphicFrame>
        <p:nvGraphicFramePr>
          <p:cNvPr id="16" name="Object 15" descr="N a sub 2 C O sub 3">
            <a:extLst>
              <a:ext uri="{FF2B5EF4-FFF2-40B4-BE49-F238E27FC236}">
                <a16:creationId xmlns:a16="http://schemas.microsoft.com/office/drawing/2014/main" id="{B365336B-FB3D-4E51-9942-19AEDD882AF9}"/>
              </a:ext>
            </a:extLst>
          </p:cNvPr>
          <p:cNvGraphicFramePr>
            <a:graphicFrameLocks noChangeAspect="1"/>
          </p:cNvGraphicFramePr>
          <p:nvPr>
            <p:extLst/>
          </p:nvPr>
        </p:nvGraphicFramePr>
        <p:xfrm>
          <a:off x="2836637" y="3937661"/>
          <a:ext cx="1117600" cy="381000"/>
        </p:xfrm>
        <a:graphic>
          <a:graphicData uri="http://schemas.openxmlformats.org/presentationml/2006/ole">
            <mc:AlternateContent xmlns:mc="http://schemas.openxmlformats.org/markup-compatibility/2006">
              <mc:Choice xmlns:v="urn:schemas-microsoft-com:vml" Requires="v">
                <p:oleObj spid="_x0000_s44042" name="Equation" r:id="rId9" imgW="1117440" imgH="380880" progId="Equation.DSMT4">
                  <p:embed/>
                </p:oleObj>
              </mc:Choice>
              <mc:Fallback>
                <p:oleObj name="Equation" r:id="rId9" imgW="1117440" imgH="380880" progId="Equation.DSMT4">
                  <p:embed/>
                  <p:pic>
                    <p:nvPicPr>
                      <p:cNvPr id="16" name="Object 15" descr="N a sub 2 C O sub 3">
                        <a:extLst>
                          <a:ext uri="{FF2B5EF4-FFF2-40B4-BE49-F238E27FC236}">
                            <a16:creationId xmlns:a16="http://schemas.microsoft.com/office/drawing/2014/main" id="{B365336B-FB3D-4E51-9942-19AEDD882AF9}"/>
                          </a:ext>
                        </a:extLst>
                      </p:cNvPr>
                      <p:cNvPicPr/>
                      <p:nvPr/>
                    </p:nvPicPr>
                    <p:blipFill>
                      <a:blip r:embed="rId10"/>
                      <a:stretch>
                        <a:fillRect/>
                      </a:stretch>
                    </p:blipFill>
                    <p:spPr>
                      <a:xfrm>
                        <a:off x="2836637" y="3937661"/>
                        <a:ext cx="11176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EEAA68B9-DBF2-4703-807D-D027B841CDD9}"/>
              </a:ext>
            </a:extLst>
          </p:cNvPr>
          <p:cNvSpPr>
            <a:spLocks noGrp="1"/>
          </p:cNvSpPr>
          <p:nvPr>
            <p:ph sz="quarter" idx="20"/>
          </p:nvPr>
        </p:nvSpPr>
        <p:spPr>
          <a:xfrm>
            <a:off x="457200" y="4528966"/>
            <a:ext cx="2304000" cy="414000"/>
          </a:xfrm>
          <a:noFill/>
          <a:ln>
            <a:noFill/>
          </a:ln>
        </p:spPr>
        <p:txBody>
          <a:bodyPr lIns="0" tIns="0" rIns="0" bIns="0" anchor="t" anchorCtr="0"/>
          <a:lstStyle/>
          <a:p>
            <a:pPr marL="0" indent="0">
              <a:spcAft>
                <a:spcPct val="20000"/>
              </a:spcAft>
              <a:buFont typeface="Wingdings" pitchFamily="2" charset="2"/>
              <a:buNone/>
            </a:pPr>
            <a:r>
              <a:rPr lang="en-IN" sz="2400" dirty="0">
                <a:solidFill>
                  <a:srgbClr val="007FA3"/>
                </a:solidFill>
              </a:rPr>
              <a:t>C. </a:t>
            </a:r>
            <a:r>
              <a:rPr lang="en-IN" sz="2400" dirty="0">
                <a:solidFill>
                  <a:schemeClr val="tx1"/>
                </a:solidFill>
              </a:rPr>
              <a:t>6.00% (m</a:t>
            </a:r>
            <a:r>
              <a:rPr lang="en-IN" sz="100" dirty="0">
                <a:solidFill>
                  <a:schemeClr val="tx1"/>
                </a:solidFill>
              </a:rPr>
              <a:t>ass</a:t>
            </a:r>
            <a:r>
              <a:rPr lang="en-IN" sz="2400" dirty="0">
                <a:solidFill>
                  <a:schemeClr val="tx1"/>
                </a:solidFill>
              </a:rPr>
              <a:t>/m</a:t>
            </a:r>
            <a:r>
              <a:rPr lang="en-IN" sz="100" dirty="0">
                <a:solidFill>
                  <a:schemeClr val="tx1"/>
                </a:solidFill>
              </a:rPr>
              <a:t>ass</a:t>
            </a:r>
            <a:r>
              <a:rPr lang="en-IN" sz="2400" dirty="0">
                <a:solidFill>
                  <a:schemeClr val="tx1"/>
                </a:solidFill>
              </a:rPr>
              <a:t>)</a:t>
            </a:r>
          </a:p>
        </p:txBody>
      </p:sp>
      <p:graphicFrame>
        <p:nvGraphicFramePr>
          <p:cNvPr id="17" name="Object 16" descr="N a sub 2 C O sub 3">
            <a:extLst>
              <a:ext uri="{FF2B5EF4-FFF2-40B4-BE49-F238E27FC236}">
                <a16:creationId xmlns:a16="http://schemas.microsoft.com/office/drawing/2014/main" id="{9AE98DE2-484F-4C3B-AB7E-CD3F3572C822}"/>
              </a:ext>
            </a:extLst>
          </p:cNvPr>
          <p:cNvGraphicFramePr>
            <a:graphicFrameLocks noChangeAspect="1"/>
          </p:cNvGraphicFramePr>
          <p:nvPr>
            <p:extLst/>
          </p:nvPr>
        </p:nvGraphicFramePr>
        <p:xfrm>
          <a:off x="2836800" y="4545466"/>
          <a:ext cx="1117600" cy="381000"/>
        </p:xfrm>
        <a:graphic>
          <a:graphicData uri="http://schemas.openxmlformats.org/presentationml/2006/ole">
            <mc:AlternateContent xmlns:mc="http://schemas.openxmlformats.org/markup-compatibility/2006">
              <mc:Choice xmlns:v="urn:schemas-microsoft-com:vml" Requires="v">
                <p:oleObj spid="_x0000_s44043" name="Equation" r:id="rId11" imgW="1117440" imgH="380880" progId="Equation.DSMT4">
                  <p:embed/>
                </p:oleObj>
              </mc:Choice>
              <mc:Fallback>
                <p:oleObj name="Equation" r:id="rId11" imgW="1117440" imgH="380880" progId="Equation.DSMT4">
                  <p:embed/>
                  <p:pic>
                    <p:nvPicPr>
                      <p:cNvPr id="17" name="Object 16" descr="N a sub 2 C O sub 3">
                        <a:extLst>
                          <a:ext uri="{FF2B5EF4-FFF2-40B4-BE49-F238E27FC236}">
                            <a16:creationId xmlns:a16="http://schemas.microsoft.com/office/drawing/2014/main" id="{9AE98DE2-484F-4C3B-AB7E-CD3F3572C822}"/>
                          </a:ext>
                        </a:extLst>
                      </p:cNvPr>
                      <p:cNvPicPr/>
                      <p:nvPr/>
                    </p:nvPicPr>
                    <p:blipFill>
                      <a:blip r:embed="rId10"/>
                      <a:stretch>
                        <a:fillRect/>
                      </a:stretch>
                    </p:blipFill>
                    <p:spPr>
                      <a:xfrm>
                        <a:off x="2836800" y="4545466"/>
                        <a:ext cx="1117600" cy="381000"/>
                      </a:xfrm>
                      <a:prstGeom prst="rect">
                        <a:avLst/>
                      </a:prstGeom>
                    </p:spPr>
                  </p:pic>
                </p:oleObj>
              </mc:Fallback>
            </mc:AlternateContent>
          </a:graphicData>
        </a:graphic>
      </p:graphicFrame>
    </p:spTree>
    <p:extLst>
      <p:ext uri="{BB962C8B-B14F-4D97-AF65-F5344CB8AC3E}">
        <p14:creationId xmlns:p14="http://schemas.microsoft.com/office/powerpoint/2010/main" val="1609092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A2A-4BB0-4EDF-B535-B87DA663EC69}"/>
              </a:ext>
            </a:extLst>
          </p:cNvPr>
          <p:cNvSpPr>
            <a:spLocks noGrp="1"/>
          </p:cNvSpPr>
          <p:nvPr>
            <p:ph type="title"/>
          </p:nvPr>
        </p:nvSpPr>
        <p:spPr/>
        <p:txBody>
          <a:bodyPr/>
          <a:lstStyle/>
          <a:p>
            <a:r>
              <a:rPr lang="en-IN" dirty="0"/>
              <a:t>Solution 1 </a:t>
            </a:r>
            <a:r>
              <a:rPr lang="en-IN" sz="2000" b="0" baseline="0" dirty="0"/>
              <a:t>(1 of 2)</a:t>
            </a:r>
          </a:p>
        </p:txBody>
      </p:sp>
      <p:sp>
        <p:nvSpPr>
          <p:cNvPr id="3" name="Content Placeholder 2">
            <a:extLst>
              <a:ext uri="{FF2B5EF4-FFF2-40B4-BE49-F238E27FC236}">
                <a16:creationId xmlns:a16="http://schemas.microsoft.com/office/drawing/2014/main" id="{AF2B2B1F-144D-4DCA-BB88-B5114D7D0D9D}"/>
              </a:ext>
            </a:extLst>
          </p:cNvPr>
          <p:cNvSpPr>
            <a:spLocks noGrp="1"/>
          </p:cNvSpPr>
          <p:nvPr>
            <p:ph sz="quarter" idx="14"/>
          </p:nvPr>
        </p:nvSpPr>
        <p:spPr>
          <a:xfrm>
            <a:off x="457199" y="1555200"/>
            <a:ext cx="5769430" cy="414000"/>
          </a:xfrm>
        </p:spPr>
        <p:txBody>
          <a:bodyPr/>
          <a:lstStyle/>
          <a:p>
            <a:pPr marL="432" indent="0">
              <a:buNone/>
            </a:pPr>
            <a:r>
              <a:rPr lang="en-IN" sz="2400" dirty="0"/>
              <a:t>A solution is prepared by mixing 15.0 g</a:t>
            </a:r>
            <a:r>
              <a:rPr lang="en-IN" sz="100" dirty="0"/>
              <a:t>rams</a:t>
            </a:r>
            <a:r>
              <a:rPr lang="en-IN" sz="2400" dirty="0"/>
              <a:t> of</a:t>
            </a:r>
          </a:p>
        </p:txBody>
      </p:sp>
      <p:graphicFrame>
        <p:nvGraphicFramePr>
          <p:cNvPr id="16" name="Object 15" descr="N a sub 2 C O sub 3 and">
            <a:extLst>
              <a:ext uri="{FF2B5EF4-FFF2-40B4-BE49-F238E27FC236}">
                <a16:creationId xmlns:a16="http://schemas.microsoft.com/office/drawing/2014/main" id="{4B28E87D-2532-4C65-BAEE-5BA64976C745}"/>
              </a:ext>
            </a:extLst>
          </p:cNvPr>
          <p:cNvGraphicFramePr>
            <a:graphicFrameLocks noChangeAspect="1"/>
          </p:cNvGraphicFramePr>
          <p:nvPr>
            <p:extLst/>
          </p:nvPr>
        </p:nvGraphicFramePr>
        <p:xfrm>
          <a:off x="6321600" y="1569714"/>
          <a:ext cx="1714500" cy="381000"/>
        </p:xfrm>
        <a:graphic>
          <a:graphicData uri="http://schemas.openxmlformats.org/presentationml/2006/ole">
            <mc:AlternateContent xmlns:mc="http://schemas.openxmlformats.org/markup-compatibility/2006">
              <mc:Choice xmlns:v="urn:schemas-microsoft-com:vml" Requires="v">
                <p:oleObj spid="_x0000_s45063" name="Equation" r:id="rId3" imgW="1714320" imgH="380880" progId="Equation.DSMT4">
                  <p:embed/>
                </p:oleObj>
              </mc:Choice>
              <mc:Fallback>
                <p:oleObj name="Equation" r:id="rId3" imgW="1714320" imgH="380880" progId="Equation.DSMT4">
                  <p:embed/>
                  <p:pic>
                    <p:nvPicPr>
                      <p:cNvPr id="16" name="Object 15" descr="N a sub 2 C O sub 3 and">
                        <a:extLst>
                          <a:ext uri="{FF2B5EF4-FFF2-40B4-BE49-F238E27FC236}">
                            <a16:creationId xmlns:a16="http://schemas.microsoft.com/office/drawing/2014/main" id="{4B28E87D-2532-4C65-BAEE-5BA64976C745}"/>
                          </a:ext>
                        </a:extLst>
                      </p:cNvPr>
                      <p:cNvPicPr/>
                      <p:nvPr/>
                    </p:nvPicPr>
                    <p:blipFill>
                      <a:blip r:embed="rId4"/>
                      <a:stretch>
                        <a:fillRect/>
                      </a:stretch>
                    </p:blipFill>
                    <p:spPr>
                      <a:xfrm>
                        <a:off x="6321600" y="1569714"/>
                        <a:ext cx="17145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ACA053A-AD58-47D5-ABFB-447AC34EA5CA}"/>
              </a:ext>
            </a:extLst>
          </p:cNvPr>
          <p:cNvSpPr>
            <a:spLocks noGrp="1"/>
          </p:cNvSpPr>
          <p:nvPr>
            <p:ph sz="quarter" idx="15"/>
          </p:nvPr>
        </p:nvSpPr>
        <p:spPr>
          <a:xfrm>
            <a:off x="457200" y="2039727"/>
            <a:ext cx="1260000" cy="414000"/>
          </a:xfrm>
        </p:spPr>
        <p:txBody>
          <a:bodyPr/>
          <a:lstStyle/>
          <a:p>
            <a:pPr marL="0" indent="0">
              <a:buNone/>
            </a:pPr>
            <a:r>
              <a:rPr lang="en-IN" sz="2400" dirty="0"/>
              <a:t>235 g</a:t>
            </a:r>
            <a:r>
              <a:rPr lang="en-IN" sz="100" dirty="0"/>
              <a:t>rams</a:t>
            </a:r>
            <a:r>
              <a:rPr lang="en-IN" sz="2400" dirty="0"/>
              <a:t> of</a:t>
            </a:r>
          </a:p>
        </p:txBody>
      </p:sp>
      <p:graphicFrame>
        <p:nvGraphicFramePr>
          <p:cNvPr id="17" name="Object 16" descr="H sub 2 O&#10;">
            <a:extLst>
              <a:ext uri="{FF2B5EF4-FFF2-40B4-BE49-F238E27FC236}">
                <a16:creationId xmlns:a16="http://schemas.microsoft.com/office/drawing/2014/main" id="{E6C8CB8D-CDAB-43C6-8919-385BCE4EFCE3}"/>
              </a:ext>
            </a:extLst>
          </p:cNvPr>
          <p:cNvGraphicFramePr>
            <a:graphicFrameLocks noChangeAspect="1"/>
          </p:cNvGraphicFramePr>
          <p:nvPr>
            <p:extLst/>
          </p:nvPr>
        </p:nvGraphicFramePr>
        <p:xfrm>
          <a:off x="1782000" y="2082851"/>
          <a:ext cx="647700" cy="381000"/>
        </p:xfrm>
        <a:graphic>
          <a:graphicData uri="http://schemas.openxmlformats.org/presentationml/2006/ole">
            <mc:AlternateContent xmlns:mc="http://schemas.openxmlformats.org/markup-compatibility/2006">
              <mc:Choice xmlns:v="urn:schemas-microsoft-com:vml" Requires="v">
                <p:oleObj spid="_x0000_s45064" name="Equation" r:id="rId5" imgW="647640" imgH="380880" progId="Equation.DSMT4">
                  <p:embed/>
                </p:oleObj>
              </mc:Choice>
              <mc:Fallback>
                <p:oleObj name="Equation" r:id="rId5" imgW="647640" imgH="380880" progId="Equation.DSMT4">
                  <p:embed/>
                  <p:pic>
                    <p:nvPicPr>
                      <p:cNvPr id="17" name="Object 16" descr="H sub 2 O&#10;">
                        <a:extLst>
                          <a:ext uri="{FF2B5EF4-FFF2-40B4-BE49-F238E27FC236}">
                            <a16:creationId xmlns:a16="http://schemas.microsoft.com/office/drawing/2014/main" id="{E6C8CB8D-CDAB-43C6-8919-385BCE4EFCE3}"/>
                          </a:ext>
                        </a:extLst>
                      </p:cNvPr>
                      <p:cNvPicPr/>
                      <p:nvPr/>
                    </p:nvPicPr>
                    <p:blipFill>
                      <a:blip r:embed="rId6"/>
                      <a:stretch>
                        <a:fillRect/>
                      </a:stretch>
                    </p:blipFill>
                    <p:spPr>
                      <a:xfrm>
                        <a:off x="1782000" y="2082851"/>
                        <a:ext cx="6477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4C37869B-5102-42D5-A98F-B28693FA1795}"/>
              </a:ext>
            </a:extLst>
          </p:cNvPr>
          <p:cNvSpPr>
            <a:spLocks noGrp="1"/>
          </p:cNvSpPr>
          <p:nvPr>
            <p:ph sz="quarter" idx="16"/>
          </p:nvPr>
        </p:nvSpPr>
        <p:spPr>
          <a:xfrm>
            <a:off x="2592000" y="2054131"/>
            <a:ext cx="6097976" cy="414000"/>
          </a:xfrm>
        </p:spPr>
        <p:txBody>
          <a:bodyPr/>
          <a:lstStyle/>
          <a:p>
            <a:pPr marL="432" indent="0">
              <a:buNone/>
            </a:pPr>
            <a:r>
              <a:rPr lang="en-IN" sz="2400" dirty="0"/>
              <a:t>Calculate the mass percent (m/m) of the</a:t>
            </a:r>
          </a:p>
        </p:txBody>
      </p:sp>
      <p:sp>
        <p:nvSpPr>
          <p:cNvPr id="4" name="Content Placeholder 3">
            <a:extLst>
              <a:ext uri="{FF2B5EF4-FFF2-40B4-BE49-F238E27FC236}">
                <a16:creationId xmlns:a16="http://schemas.microsoft.com/office/drawing/2014/main" id="{7DB5398B-7A60-4A2D-A204-BB0E71638B41}"/>
              </a:ext>
            </a:extLst>
          </p:cNvPr>
          <p:cNvSpPr>
            <a:spLocks noGrp="1"/>
          </p:cNvSpPr>
          <p:nvPr>
            <p:ph sz="quarter" idx="17"/>
          </p:nvPr>
        </p:nvSpPr>
        <p:spPr>
          <a:xfrm>
            <a:off x="457200" y="2556000"/>
            <a:ext cx="8229600" cy="414000"/>
          </a:xfrm>
          <a:noFill/>
          <a:ln>
            <a:noFill/>
          </a:ln>
        </p:spPr>
        <p:txBody>
          <a:bodyPr lIns="0" tIns="0" rIns="0" bIns="0" anchor="t" anchorCtr="0"/>
          <a:lstStyle/>
          <a:p>
            <a:pPr marL="432" indent="0">
              <a:buNone/>
            </a:pPr>
            <a:r>
              <a:rPr lang="en-IN" sz="2400" dirty="0"/>
              <a:t>solution.</a:t>
            </a:r>
          </a:p>
        </p:txBody>
      </p:sp>
      <p:sp>
        <p:nvSpPr>
          <p:cNvPr id="10" name="Content Placeholder 9">
            <a:extLst>
              <a:ext uri="{FF2B5EF4-FFF2-40B4-BE49-F238E27FC236}">
                <a16:creationId xmlns:a16="http://schemas.microsoft.com/office/drawing/2014/main" id="{E48E0A86-D622-4A06-B0EE-36DC75454FF9}"/>
              </a:ext>
            </a:extLst>
          </p:cNvPr>
          <p:cNvSpPr>
            <a:spLocks noGrp="1"/>
          </p:cNvSpPr>
          <p:nvPr>
            <p:ph sz="quarter" idx="18"/>
          </p:nvPr>
        </p:nvSpPr>
        <p:spPr>
          <a:xfrm>
            <a:off x="457199" y="3081168"/>
            <a:ext cx="8229600" cy="414000"/>
          </a:xfrm>
          <a:noFill/>
          <a:ln>
            <a:noFill/>
          </a:ln>
        </p:spPr>
        <p:txBody>
          <a:bodyPr lIns="0" tIns="0" rIns="0" bIns="0" anchor="t" anchorCtr="0"/>
          <a:lstStyle/>
          <a:p>
            <a:pPr marL="432" indent="0">
              <a:buNone/>
            </a:pPr>
            <a:r>
              <a:rPr lang="en-IN" sz="2400" b="1" dirty="0"/>
              <a:t>Step 1 State the given and needed quantities.</a:t>
            </a:r>
          </a:p>
        </p:txBody>
      </p:sp>
      <p:graphicFrame>
        <p:nvGraphicFramePr>
          <p:cNvPr id="18" name="Table 18">
            <a:extLst>
              <a:ext uri="{FF2B5EF4-FFF2-40B4-BE49-F238E27FC236}">
                <a16:creationId xmlns:a16="http://schemas.microsoft.com/office/drawing/2014/main" id="{98791596-D474-4EC4-9FA3-9AD10ED6545B}"/>
              </a:ext>
            </a:extLst>
          </p:cNvPr>
          <p:cNvGraphicFramePr>
            <a:graphicFrameLocks noGrp="1"/>
          </p:cNvGraphicFramePr>
          <p:nvPr>
            <p:ph sz="quarter" idx="19"/>
            <p:extLst/>
          </p:nvPr>
        </p:nvGraphicFramePr>
        <p:xfrm>
          <a:off x="514800" y="3608871"/>
          <a:ext cx="8114400" cy="128016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1302393494"/>
                    </a:ext>
                  </a:extLst>
                </a:gridCol>
                <a:gridCol w="2178000">
                  <a:extLst>
                    <a:ext uri="{9D8B030D-6E8A-4147-A177-3AD203B41FA5}">
                      <a16:colId xmlns:a16="http://schemas.microsoft.com/office/drawing/2014/main" val="85537811"/>
                    </a:ext>
                  </a:extLst>
                </a:gridCol>
                <a:gridCol w="1792800">
                  <a:extLst>
                    <a:ext uri="{9D8B030D-6E8A-4147-A177-3AD203B41FA5}">
                      <a16:colId xmlns:a16="http://schemas.microsoft.com/office/drawing/2014/main" val="2858976083"/>
                    </a:ext>
                  </a:extLst>
                </a:gridCol>
                <a:gridCol w="2433600">
                  <a:extLst>
                    <a:ext uri="{9D8B030D-6E8A-4147-A177-3AD203B41FA5}">
                      <a16:colId xmlns:a16="http://schemas.microsoft.com/office/drawing/2014/main" val="3125033048"/>
                    </a:ext>
                  </a:extLst>
                </a:gridCol>
              </a:tblGrid>
              <a:tr h="37084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9938619"/>
                  </a:ext>
                </a:extLst>
              </a:tr>
              <a:tr h="37084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00" b="0" i="0" u="none" strike="noStrike" cap="none" baseline="-25000" dirty="0">
                          <a:solidFill>
                            <a:schemeClr val="tx1"/>
                          </a:solidFill>
                          <a:latin typeface="+mn-lt"/>
                          <a:ea typeface="+mn-ea"/>
                          <a:cs typeface="+mn-cs"/>
                          <a:sym typeface="Arial"/>
                        </a:rPr>
                        <a:t>15.0 percent, mass percent, N a sub 2 C O sub 3 235 grams of H sub 2 O</a:t>
                      </a:r>
                      <a:endParaRPr lang="en-IN" sz="100" b="0" i="0" u="none" strike="noStrike" cap="none" baseline="-2500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mass percent (m/m)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mn-ea"/>
                          <a:cs typeface="+mn-cs"/>
                          <a:sym typeface="Arial"/>
                        </a:rPr>
                        <a:t>Start fraction, mass of solute over mass of solution, end fraction, times 100%</a:t>
                      </a:r>
                      <a:endParaRPr lang="en-IN" sz="100" dirty="0">
                        <a:solidFill>
                          <a:schemeClr val="tx1"/>
                        </a:solidFil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2003155"/>
                  </a:ext>
                </a:extLst>
              </a:tr>
            </a:tbl>
          </a:graphicData>
        </a:graphic>
      </p:graphicFrame>
      <p:graphicFrame>
        <p:nvGraphicFramePr>
          <p:cNvPr id="19" name="Object 18">
            <a:extLst>
              <a:ext uri="{FF2B5EF4-FFF2-40B4-BE49-F238E27FC236}">
                <a16:creationId xmlns:a16="http://schemas.microsoft.com/office/drawing/2014/main" id="{DA30D993-6B51-4932-A1DE-3EE39E1FA4F1}"/>
              </a:ext>
              <a:ext uri="{C183D7F6-B498-43B3-948B-1728B52AA6E4}">
                <adec:decorative xmlns:adec="http://schemas.microsoft.com/office/drawing/2017/decorative" val="1"/>
              </a:ext>
            </a:extLst>
          </p:cNvPr>
          <p:cNvGraphicFramePr>
            <a:graphicFrameLocks noChangeAspect="1"/>
          </p:cNvGraphicFramePr>
          <p:nvPr>
            <p:extLst/>
          </p:nvPr>
        </p:nvGraphicFramePr>
        <p:xfrm>
          <a:off x="2275840" y="4265276"/>
          <a:ext cx="1778000" cy="596900"/>
        </p:xfrm>
        <a:graphic>
          <a:graphicData uri="http://schemas.openxmlformats.org/presentationml/2006/ole">
            <mc:AlternateContent xmlns:mc="http://schemas.openxmlformats.org/markup-compatibility/2006">
              <mc:Choice xmlns:v="urn:schemas-microsoft-com:vml" Requires="v">
                <p:oleObj spid="_x0000_s45065" name="Equation" r:id="rId7" imgW="1777680" imgH="596880" progId="Equation.DSMT4">
                  <p:embed/>
                </p:oleObj>
              </mc:Choice>
              <mc:Fallback>
                <p:oleObj name="Equation" r:id="rId7" imgW="1777680" imgH="596880" progId="Equation.DSMT4">
                  <p:embed/>
                  <p:pic>
                    <p:nvPicPr>
                      <p:cNvPr id="19" name="Object 18">
                        <a:extLst>
                          <a:ext uri="{FF2B5EF4-FFF2-40B4-BE49-F238E27FC236}">
                            <a16:creationId xmlns:a16="http://schemas.microsoft.com/office/drawing/2014/main" id="{DA30D993-6B51-4932-A1DE-3EE39E1FA4F1}"/>
                          </a:ext>
                          <a:ext uri="{C183D7F6-B498-43B3-948B-1728B52AA6E4}">
                            <adec:decorative xmlns:adec="http://schemas.microsoft.com/office/drawing/2017/decorative" val="1"/>
                          </a:ext>
                        </a:extLst>
                      </p:cNvPr>
                      <p:cNvPicPr/>
                      <p:nvPr/>
                    </p:nvPicPr>
                    <p:blipFill>
                      <a:blip r:embed="rId8"/>
                      <a:stretch>
                        <a:fillRect/>
                      </a:stretch>
                    </p:blipFill>
                    <p:spPr>
                      <a:xfrm>
                        <a:off x="2275840" y="4265276"/>
                        <a:ext cx="1778000" cy="5969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11B5BE69-B970-4F78-8D94-839D1A529487}"/>
              </a:ext>
              <a:ext uri="{C183D7F6-B498-43B3-948B-1728B52AA6E4}">
                <adec:decorative xmlns:adec="http://schemas.microsoft.com/office/drawing/2017/decorative" val="1"/>
              </a:ext>
            </a:extLst>
          </p:cNvPr>
          <p:cNvGraphicFramePr>
            <a:graphicFrameLocks noChangeAspect="1"/>
          </p:cNvGraphicFramePr>
          <p:nvPr>
            <p:extLst/>
          </p:nvPr>
        </p:nvGraphicFramePr>
        <p:xfrm>
          <a:off x="6268451" y="4283819"/>
          <a:ext cx="2262909" cy="519545"/>
        </p:xfrm>
        <a:graphic>
          <a:graphicData uri="http://schemas.openxmlformats.org/presentationml/2006/ole">
            <mc:AlternateContent xmlns:mc="http://schemas.openxmlformats.org/markup-compatibility/2006">
              <mc:Choice xmlns:v="urn:schemas-microsoft-com:vml" Requires="v">
                <p:oleObj spid="_x0000_s45066" name="Equation" r:id="rId9" imgW="2489040" imgH="571320" progId="Equation.DSMT4">
                  <p:embed/>
                </p:oleObj>
              </mc:Choice>
              <mc:Fallback>
                <p:oleObj name="Equation" r:id="rId9" imgW="2489040" imgH="571320" progId="Equation.DSMT4">
                  <p:embed/>
                  <p:pic>
                    <p:nvPicPr>
                      <p:cNvPr id="8" name="Object 7">
                        <a:extLst>
                          <a:ext uri="{FF2B5EF4-FFF2-40B4-BE49-F238E27FC236}">
                            <a16:creationId xmlns:a16="http://schemas.microsoft.com/office/drawing/2014/main" id="{11B5BE69-B970-4F78-8D94-839D1A529487}"/>
                          </a:ext>
                          <a:ext uri="{C183D7F6-B498-43B3-948B-1728B52AA6E4}">
                            <adec:decorative xmlns:adec="http://schemas.microsoft.com/office/drawing/2017/decorative" val="1"/>
                          </a:ext>
                        </a:extLst>
                      </p:cNvPr>
                      <p:cNvPicPr/>
                      <p:nvPr/>
                    </p:nvPicPr>
                    <p:blipFill>
                      <a:blip r:embed="rId10"/>
                      <a:stretch>
                        <a:fillRect/>
                      </a:stretch>
                    </p:blipFill>
                    <p:spPr>
                      <a:xfrm>
                        <a:off x="6268451" y="4283819"/>
                        <a:ext cx="2262909" cy="519545"/>
                      </a:xfrm>
                      <a:prstGeom prst="rect">
                        <a:avLst/>
                      </a:prstGeom>
                      <a:solidFill>
                        <a:schemeClr val="bg1"/>
                      </a:solidFill>
                    </p:spPr>
                  </p:pic>
                </p:oleObj>
              </mc:Fallback>
            </mc:AlternateContent>
          </a:graphicData>
        </a:graphic>
      </p:graphicFrame>
      <p:sp>
        <p:nvSpPr>
          <p:cNvPr id="12" name="Content Placeholder 11">
            <a:extLst>
              <a:ext uri="{FF2B5EF4-FFF2-40B4-BE49-F238E27FC236}">
                <a16:creationId xmlns:a16="http://schemas.microsoft.com/office/drawing/2014/main" id="{6D8772B1-8EC5-4EE5-AD45-4047C331BB6D}"/>
              </a:ext>
            </a:extLst>
          </p:cNvPr>
          <p:cNvSpPr>
            <a:spLocks noGrp="1"/>
          </p:cNvSpPr>
          <p:nvPr>
            <p:ph sz="quarter" idx="20"/>
          </p:nvPr>
        </p:nvSpPr>
        <p:spPr>
          <a:xfrm>
            <a:off x="457200" y="5021253"/>
            <a:ext cx="8229600" cy="414000"/>
          </a:xfrm>
          <a:noFill/>
          <a:ln>
            <a:noFill/>
          </a:ln>
        </p:spPr>
        <p:txBody>
          <a:bodyPr lIns="0" tIns="0" rIns="0" bIns="0" anchor="t" anchorCtr="0"/>
          <a:lstStyle/>
          <a:p>
            <a:pPr marL="432" indent="0">
              <a:buNone/>
            </a:pPr>
            <a:r>
              <a:rPr lang="en-IN" sz="2400" b="1" dirty="0"/>
              <a:t>Step 2 Write the concentration expression.</a:t>
            </a:r>
          </a:p>
        </p:txBody>
      </p:sp>
      <p:graphicFrame>
        <p:nvGraphicFramePr>
          <p:cNvPr id="9" name="Object 8" descr="Mass percent = start fraction grams of solute over grams of solute plus grams solvent end fraction times 100%.">
            <a:extLst>
              <a:ext uri="{FF2B5EF4-FFF2-40B4-BE49-F238E27FC236}">
                <a16:creationId xmlns:a16="http://schemas.microsoft.com/office/drawing/2014/main" id="{DF6D8F56-CB35-475B-8E10-16DE7C4840AB}"/>
              </a:ext>
            </a:extLst>
          </p:cNvPr>
          <p:cNvGraphicFramePr>
            <a:graphicFrameLocks noChangeAspect="1"/>
          </p:cNvGraphicFramePr>
          <p:nvPr>
            <p:extLst/>
          </p:nvPr>
        </p:nvGraphicFramePr>
        <p:xfrm>
          <a:off x="1466850" y="5490762"/>
          <a:ext cx="6210300" cy="787400"/>
        </p:xfrm>
        <a:graphic>
          <a:graphicData uri="http://schemas.openxmlformats.org/presentationml/2006/ole">
            <mc:AlternateContent xmlns:mc="http://schemas.openxmlformats.org/markup-compatibility/2006">
              <mc:Choice xmlns:v="urn:schemas-microsoft-com:vml" Requires="v">
                <p:oleObj spid="_x0000_s45067" name="Equation" r:id="rId11" imgW="6210000" imgH="787320" progId="Equation.DSMT4">
                  <p:embed/>
                </p:oleObj>
              </mc:Choice>
              <mc:Fallback>
                <p:oleObj name="Equation" r:id="rId11" imgW="6210000" imgH="787320" progId="Equation.DSMT4">
                  <p:embed/>
                  <p:pic>
                    <p:nvPicPr>
                      <p:cNvPr id="9" name="Object 8" descr="Mass percent = start fraction grams of solute over grams of solute plus grams solvent end fraction times 100%.">
                        <a:extLst>
                          <a:ext uri="{FF2B5EF4-FFF2-40B4-BE49-F238E27FC236}">
                            <a16:creationId xmlns:a16="http://schemas.microsoft.com/office/drawing/2014/main" id="{DF6D8F56-CB35-475B-8E10-16DE7C4840AB}"/>
                          </a:ext>
                        </a:extLst>
                      </p:cNvPr>
                      <p:cNvPicPr/>
                      <p:nvPr/>
                    </p:nvPicPr>
                    <p:blipFill>
                      <a:blip r:embed="rId12"/>
                      <a:stretch>
                        <a:fillRect/>
                      </a:stretch>
                    </p:blipFill>
                    <p:spPr>
                      <a:xfrm>
                        <a:off x="1466850" y="5490762"/>
                        <a:ext cx="6210300" cy="787400"/>
                      </a:xfrm>
                      <a:prstGeom prst="rect">
                        <a:avLst/>
                      </a:prstGeom>
                    </p:spPr>
                  </p:pic>
                </p:oleObj>
              </mc:Fallback>
            </mc:AlternateContent>
          </a:graphicData>
        </a:graphic>
      </p:graphicFrame>
    </p:spTree>
    <p:extLst>
      <p:ext uri="{BB962C8B-B14F-4D97-AF65-F5344CB8AC3E}">
        <p14:creationId xmlns:p14="http://schemas.microsoft.com/office/powerpoint/2010/main" val="48764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A2A-4BB0-4EDF-B535-B87DA663EC69}"/>
              </a:ext>
            </a:extLst>
          </p:cNvPr>
          <p:cNvSpPr>
            <a:spLocks noGrp="1"/>
          </p:cNvSpPr>
          <p:nvPr>
            <p:ph type="title"/>
          </p:nvPr>
        </p:nvSpPr>
        <p:spPr/>
        <p:txBody>
          <a:bodyPr/>
          <a:lstStyle/>
          <a:p>
            <a:r>
              <a:rPr lang="en-IN" dirty="0"/>
              <a:t>Solution 1 </a:t>
            </a:r>
            <a:r>
              <a:rPr lang="en-IN" sz="2000" b="0" baseline="0" dirty="0"/>
              <a:t>(2 of 2)</a:t>
            </a:r>
          </a:p>
        </p:txBody>
      </p:sp>
      <p:sp>
        <p:nvSpPr>
          <p:cNvPr id="3" name="Content Placeholder 2">
            <a:extLst>
              <a:ext uri="{FF2B5EF4-FFF2-40B4-BE49-F238E27FC236}">
                <a16:creationId xmlns:a16="http://schemas.microsoft.com/office/drawing/2014/main" id="{AF2B2B1F-144D-4DCA-BB88-B5114D7D0D9D}"/>
              </a:ext>
            </a:extLst>
          </p:cNvPr>
          <p:cNvSpPr>
            <a:spLocks noGrp="1"/>
          </p:cNvSpPr>
          <p:nvPr>
            <p:ph sz="quarter" idx="14"/>
          </p:nvPr>
        </p:nvSpPr>
        <p:spPr>
          <a:xfrm>
            <a:off x="457199" y="1555200"/>
            <a:ext cx="5769430" cy="414000"/>
          </a:xfrm>
        </p:spPr>
        <p:txBody>
          <a:bodyPr/>
          <a:lstStyle/>
          <a:p>
            <a:pPr marL="432" indent="0">
              <a:buNone/>
            </a:pPr>
            <a:r>
              <a:rPr lang="en-IN" sz="2400" dirty="0"/>
              <a:t>A solution is prepared by mixing 15.0 g</a:t>
            </a:r>
            <a:r>
              <a:rPr lang="en-IN" sz="100" dirty="0"/>
              <a:t>rams</a:t>
            </a:r>
            <a:r>
              <a:rPr lang="en-IN" sz="2400" dirty="0"/>
              <a:t> of</a:t>
            </a:r>
          </a:p>
        </p:txBody>
      </p:sp>
      <p:graphicFrame>
        <p:nvGraphicFramePr>
          <p:cNvPr id="16" name="Object 15" descr="N a sub 2 C O sub 3 and">
            <a:extLst>
              <a:ext uri="{FF2B5EF4-FFF2-40B4-BE49-F238E27FC236}">
                <a16:creationId xmlns:a16="http://schemas.microsoft.com/office/drawing/2014/main" id="{4B28E87D-2532-4C65-BAEE-5BA64976C745}"/>
              </a:ext>
            </a:extLst>
          </p:cNvPr>
          <p:cNvGraphicFramePr>
            <a:graphicFrameLocks noChangeAspect="1"/>
          </p:cNvGraphicFramePr>
          <p:nvPr>
            <p:extLst/>
          </p:nvPr>
        </p:nvGraphicFramePr>
        <p:xfrm>
          <a:off x="6321600" y="1569714"/>
          <a:ext cx="1714500" cy="381000"/>
        </p:xfrm>
        <a:graphic>
          <a:graphicData uri="http://schemas.openxmlformats.org/presentationml/2006/ole">
            <mc:AlternateContent xmlns:mc="http://schemas.openxmlformats.org/markup-compatibility/2006">
              <mc:Choice xmlns:v="urn:schemas-microsoft-com:vml" Requires="v">
                <p:oleObj spid="_x0000_s46086" name="Equation" r:id="rId3" imgW="1714320" imgH="380880" progId="Equation.DSMT4">
                  <p:embed/>
                </p:oleObj>
              </mc:Choice>
              <mc:Fallback>
                <p:oleObj name="Equation" r:id="rId3" imgW="1714320" imgH="380880" progId="Equation.DSMT4">
                  <p:embed/>
                  <p:pic>
                    <p:nvPicPr>
                      <p:cNvPr id="16" name="Object 15" descr="N a sub 2 C O sub 3 and">
                        <a:extLst>
                          <a:ext uri="{FF2B5EF4-FFF2-40B4-BE49-F238E27FC236}">
                            <a16:creationId xmlns:a16="http://schemas.microsoft.com/office/drawing/2014/main" id="{4B28E87D-2532-4C65-BAEE-5BA64976C745}"/>
                          </a:ext>
                        </a:extLst>
                      </p:cNvPr>
                      <p:cNvPicPr/>
                      <p:nvPr/>
                    </p:nvPicPr>
                    <p:blipFill>
                      <a:blip r:embed="rId4"/>
                      <a:stretch>
                        <a:fillRect/>
                      </a:stretch>
                    </p:blipFill>
                    <p:spPr>
                      <a:xfrm>
                        <a:off x="6321600" y="1569714"/>
                        <a:ext cx="17145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ACA053A-AD58-47D5-ABFB-447AC34EA5CA}"/>
              </a:ext>
            </a:extLst>
          </p:cNvPr>
          <p:cNvSpPr>
            <a:spLocks noGrp="1"/>
          </p:cNvSpPr>
          <p:nvPr>
            <p:ph sz="quarter" idx="15"/>
          </p:nvPr>
        </p:nvSpPr>
        <p:spPr>
          <a:xfrm>
            <a:off x="457200" y="2039727"/>
            <a:ext cx="1260000" cy="414000"/>
          </a:xfrm>
        </p:spPr>
        <p:txBody>
          <a:bodyPr/>
          <a:lstStyle/>
          <a:p>
            <a:pPr marL="0" indent="0">
              <a:buNone/>
            </a:pPr>
            <a:r>
              <a:rPr lang="en-IN" sz="2400" dirty="0"/>
              <a:t>235 g</a:t>
            </a:r>
            <a:r>
              <a:rPr lang="en-IN" sz="100" dirty="0"/>
              <a:t>rams</a:t>
            </a:r>
            <a:r>
              <a:rPr lang="en-IN" sz="2400" dirty="0"/>
              <a:t> of</a:t>
            </a:r>
          </a:p>
        </p:txBody>
      </p:sp>
      <p:graphicFrame>
        <p:nvGraphicFramePr>
          <p:cNvPr id="17" name="Object 16" descr="H sub 2 O">
            <a:extLst>
              <a:ext uri="{FF2B5EF4-FFF2-40B4-BE49-F238E27FC236}">
                <a16:creationId xmlns:a16="http://schemas.microsoft.com/office/drawing/2014/main" id="{E6C8CB8D-CDAB-43C6-8919-385BCE4EFCE3}"/>
              </a:ext>
            </a:extLst>
          </p:cNvPr>
          <p:cNvGraphicFramePr>
            <a:graphicFrameLocks noChangeAspect="1"/>
          </p:cNvGraphicFramePr>
          <p:nvPr>
            <p:extLst/>
          </p:nvPr>
        </p:nvGraphicFramePr>
        <p:xfrm>
          <a:off x="1782000" y="2082851"/>
          <a:ext cx="647700" cy="381000"/>
        </p:xfrm>
        <a:graphic>
          <a:graphicData uri="http://schemas.openxmlformats.org/presentationml/2006/ole">
            <mc:AlternateContent xmlns:mc="http://schemas.openxmlformats.org/markup-compatibility/2006">
              <mc:Choice xmlns:v="urn:schemas-microsoft-com:vml" Requires="v">
                <p:oleObj spid="_x0000_s46087" name="Equation" r:id="rId5" imgW="647640" imgH="380880" progId="Equation.DSMT4">
                  <p:embed/>
                </p:oleObj>
              </mc:Choice>
              <mc:Fallback>
                <p:oleObj name="Equation" r:id="rId5" imgW="647640" imgH="380880" progId="Equation.DSMT4">
                  <p:embed/>
                  <p:pic>
                    <p:nvPicPr>
                      <p:cNvPr id="17" name="Object 16" descr="H sub 2 O">
                        <a:extLst>
                          <a:ext uri="{FF2B5EF4-FFF2-40B4-BE49-F238E27FC236}">
                            <a16:creationId xmlns:a16="http://schemas.microsoft.com/office/drawing/2014/main" id="{E6C8CB8D-CDAB-43C6-8919-385BCE4EFCE3}"/>
                          </a:ext>
                        </a:extLst>
                      </p:cNvPr>
                      <p:cNvPicPr/>
                      <p:nvPr/>
                    </p:nvPicPr>
                    <p:blipFill>
                      <a:blip r:embed="rId6"/>
                      <a:stretch>
                        <a:fillRect/>
                      </a:stretch>
                    </p:blipFill>
                    <p:spPr>
                      <a:xfrm>
                        <a:off x="1782000" y="2082851"/>
                        <a:ext cx="6477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4C37869B-5102-42D5-A98F-B28693FA1795}"/>
              </a:ext>
            </a:extLst>
          </p:cNvPr>
          <p:cNvSpPr>
            <a:spLocks noGrp="1"/>
          </p:cNvSpPr>
          <p:nvPr>
            <p:ph sz="quarter" idx="16"/>
          </p:nvPr>
        </p:nvSpPr>
        <p:spPr>
          <a:xfrm>
            <a:off x="2592000" y="2054131"/>
            <a:ext cx="6097976" cy="414000"/>
          </a:xfrm>
        </p:spPr>
        <p:txBody>
          <a:bodyPr/>
          <a:lstStyle/>
          <a:p>
            <a:pPr marL="432" indent="0">
              <a:buNone/>
            </a:pPr>
            <a:r>
              <a:rPr lang="en-IN" sz="2400" dirty="0"/>
              <a:t>Calculate the mass percent (m/m) of the</a:t>
            </a:r>
          </a:p>
        </p:txBody>
      </p:sp>
      <p:sp>
        <p:nvSpPr>
          <p:cNvPr id="4" name="Content Placeholder 3">
            <a:extLst>
              <a:ext uri="{FF2B5EF4-FFF2-40B4-BE49-F238E27FC236}">
                <a16:creationId xmlns:a16="http://schemas.microsoft.com/office/drawing/2014/main" id="{7DB5398B-7A60-4A2D-A204-BB0E71638B41}"/>
              </a:ext>
            </a:extLst>
          </p:cNvPr>
          <p:cNvSpPr>
            <a:spLocks noGrp="1"/>
          </p:cNvSpPr>
          <p:nvPr>
            <p:ph sz="quarter" idx="17"/>
          </p:nvPr>
        </p:nvSpPr>
        <p:spPr>
          <a:xfrm>
            <a:off x="457200" y="2556000"/>
            <a:ext cx="8229600" cy="414000"/>
          </a:xfrm>
          <a:noFill/>
          <a:ln>
            <a:noFill/>
          </a:ln>
        </p:spPr>
        <p:txBody>
          <a:bodyPr lIns="0" tIns="0" rIns="0" bIns="0" anchor="t" anchorCtr="0"/>
          <a:lstStyle/>
          <a:p>
            <a:pPr marL="432" indent="0">
              <a:buNone/>
            </a:pPr>
            <a:r>
              <a:rPr lang="en-IN" sz="2400" dirty="0"/>
              <a:t>solution.</a:t>
            </a:r>
          </a:p>
        </p:txBody>
      </p:sp>
      <p:sp>
        <p:nvSpPr>
          <p:cNvPr id="10" name="Content Placeholder 9">
            <a:extLst>
              <a:ext uri="{FF2B5EF4-FFF2-40B4-BE49-F238E27FC236}">
                <a16:creationId xmlns:a16="http://schemas.microsoft.com/office/drawing/2014/main" id="{E48E0A86-D622-4A06-B0EE-36DC75454FF9}"/>
              </a:ext>
            </a:extLst>
          </p:cNvPr>
          <p:cNvSpPr>
            <a:spLocks noGrp="1"/>
          </p:cNvSpPr>
          <p:nvPr>
            <p:ph sz="quarter" idx="18"/>
          </p:nvPr>
        </p:nvSpPr>
        <p:spPr>
          <a:xfrm>
            <a:off x="457199" y="3081168"/>
            <a:ext cx="8229600" cy="814176"/>
          </a:xfrm>
          <a:noFill/>
          <a:ln>
            <a:noFill/>
          </a:ln>
        </p:spPr>
        <p:txBody>
          <a:bodyPr lIns="0" tIns="0" rIns="0" bIns="0" anchor="t" anchorCtr="0"/>
          <a:lstStyle/>
          <a:p>
            <a:pPr marL="432" indent="0">
              <a:buNone/>
            </a:pPr>
            <a:r>
              <a:rPr lang="en-IN" sz="2400" b="1" dirty="0"/>
              <a:t>Step 3 Substitute solute and solution quantities into the expression and calculate.</a:t>
            </a:r>
          </a:p>
        </p:txBody>
      </p:sp>
      <p:graphicFrame>
        <p:nvGraphicFramePr>
          <p:cNvPr id="20" name="Object 19" descr="Mass percent (m/m) = start fraction 15.0 grams of N a 2 C O 3 over 15.0 grams of N a 2 C O 3 plus 235 grams H 2 O end fraction times 100% = 6.00% N a 2 C O 3.">
            <a:extLst>
              <a:ext uri="{FF2B5EF4-FFF2-40B4-BE49-F238E27FC236}">
                <a16:creationId xmlns:a16="http://schemas.microsoft.com/office/drawing/2014/main" id="{0652FBD8-A585-40B8-A3C7-A7268E8E91A7}"/>
              </a:ext>
            </a:extLst>
          </p:cNvPr>
          <p:cNvGraphicFramePr>
            <a:graphicFrameLocks noChangeAspect="1"/>
          </p:cNvGraphicFramePr>
          <p:nvPr>
            <p:extLst/>
          </p:nvPr>
        </p:nvGraphicFramePr>
        <p:xfrm>
          <a:off x="723105" y="3979858"/>
          <a:ext cx="7697787" cy="1176337"/>
        </p:xfrm>
        <a:graphic>
          <a:graphicData uri="http://schemas.openxmlformats.org/presentationml/2006/ole">
            <mc:AlternateContent xmlns:mc="http://schemas.openxmlformats.org/markup-compatibility/2006">
              <mc:Choice xmlns:v="urn:schemas-microsoft-com:vml" Requires="v">
                <p:oleObj spid="_x0000_s46088" name="Equation" r:id="rId7" imgW="8470800" imgH="1295280" progId="Equation.DSMT4">
                  <p:embed/>
                </p:oleObj>
              </mc:Choice>
              <mc:Fallback>
                <p:oleObj name="Equation" r:id="rId7" imgW="8470800" imgH="1295280" progId="Equation.DSMT4">
                  <p:embed/>
                  <p:pic>
                    <p:nvPicPr>
                      <p:cNvPr id="20" name="Object 19" descr="Mass percent (m/m) = start fraction 15.0 grams of N a 2 C O 3 over 15.0 grams of N a 2 C O 3 plus 235 grams H 2 O end fraction times 100% = 6.00% N a 2 C O 3.">
                        <a:extLst>
                          <a:ext uri="{FF2B5EF4-FFF2-40B4-BE49-F238E27FC236}">
                            <a16:creationId xmlns:a16="http://schemas.microsoft.com/office/drawing/2014/main" id="{0652FBD8-A585-40B8-A3C7-A7268E8E91A7}"/>
                          </a:ext>
                        </a:extLst>
                      </p:cNvPr>
                      <p:cNvPicPr/>
                      <p:nvPr/>
                    </p:nvPicPr>
                    <p:blipFill>
                      <a:blip r:embed="rId8"/>
                      <a:stretch>
                        <a:fillRect/>
                      </a:stretch>
                    </p:blipFill>
                    <p:spPr>
                      <a:xfrm>
                        <a:off x="723105" y="3979858"/>
                        <a:ext cx="7697787" cy="1176337"/>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6D8772B1-8EC5-4EE5-AD45-4047C331BB6D}"/>
              </a:ext>
            </a:extLst>
          </p:cNvPr>
          <p:cNvSpPr>
            <a:spLocks noGrp="1"/>
          </p:cNvSpPr>
          <p:nvPr>
            <p:ph sz="quarter" idx="20"/>
          </p:nvPr>
        </p:nvSpPr>
        <p:spPr>
          <a:xfrm>
            <a:off x="457200" y="5332149"/>
            <a:ext cx="3384000" cy="414000"/>
          </a:xfrm>
          <a:noFill/>
          <a:ln>
            <a:noFill/>
          </a:ln>
        </p:spPr>
        <p:txBody>
          <a:bodyPr lIns="0" tIns="0" rIns="0" bIns="0" anchor="t" anchorCtr="0"/>
          <a:lstStyle/>
          <a:p>
            <a:pPr marL="432" indent="0">
              <a:buNone/>
            </a:pPr>
            <a:r>
              <a:rPr lang="en-IN" sz="2400" dirty="0"/>
              <a:t>The answer is C, 6.00%</a:t>
            </a:r>
          </a:p>
        </p:txBody>
      </p:sp>
      <p:graphicFrame>
        <p:nvGraphicFramePr>
          <p:cNvPr id="21" name="Object 20" descr="N a sub 2 C O sub 3">
            <a:extLst>
              <a:ext uri="{FF2B5EF4-FFF2-40B4-BE49-F238E27FC236}">
                <a16:creationId xmlns:a16="http://schemas.microsoft.com/office/drawing/2014/main" id="{8BE789AB-5D6E-4599-A4E9-1915B8DC5608}"/>
              </a:ext>
            </a:extLst>
          </p:cNvPr>
          <p:cNvGraphicFramePr>
            <a:graphicFrameLocks noChangeAspect="1"/>
          </p:cNvGraphicFramePr>
          <p:nvPr>
            <p:extLst/>
          </p:nvPr>
        </p:nvGraphicFramePr>
        <p:xfrm>
          <a:off x="3920234" y="5346861"/>
          <a:ext cx="1193800" cy="381000"/>
        </p:xfrm>
        <a:graphic>
          <a:graphicData uri="http://schemas.openxmlformats.org/presentationml/2006/ole">
            <mc:AlternateContent xmlns:mc="http://schemas.openxmlformats.org/markup-compatibility/2006">
              <mc:Choice xmlns:v="urn:schemas-microsoft-com:vml" Requires="v">
                <p:oleObj spid="_x0000_s46089" name="Equation" r:id="rId9" imgW="1193760" imgH="380880" progId="Equation.DSMT4">
                  <p:embed/>
                </p:oleObj>
              </mc:Choice>
              <mc:Fallback>
                <p:oleObj name="Equation" r:id="rId9" imgW="1193760" imgH="380880" progId="Equation.DSMT4">
                  <p:embed/>
                  <p:pic>
                    <p:nvPicPr>
                      <p:cNvPr id="21" name="Object 20" descr="N a sub 2 C O sub 3">
                        <a:extLst>
                          <a:ext uri="{FF2B5EF4-FFF2-40B4-BE49-F238E27FC236}">
                            <a16:creationId xmlns:a16="http://schemas.microsoft.com/office/drawing/2014/main" id="{8BE789AB-5D6E-4599-A4E9-1915B8DC5608}"/>
                          </a:ext>
                        </a:extLst>
                      </p:cNvPr>
                      <p:cNvPicPr/>
                      <p:nvPr/>
                    </p:nvPicPr>
                    <p:blipFill>
                      <a:blip r:embed="rId10"/>
                      <a:stretch>
                        <a:fillRect/>
                      </a:stretch>
                    </p:blipFill>
                    <p:spPr>
                      <a:xfrm>
                        <a:off x="3920234" y="5346861"/>
                        <a:ext cx="1193800" cy="381000"/>
                      </a:xfrm>
                      <a:prstGeom prst="rect">
                        <a:avLst/>
                      </a:prstGeom>
                    </p:spPr>
                  </p:pic>
                </p:oleObj>
              </mc:Fallback>
            </mc:AlternateContent>
          </a:graphicData>
        </a:graphic>
      </p:graphicFrame>
    </p:spTree>
    <p:extLst>
      <p:ext uri="{BB962C8B-B14F-4D97-AF65-F5344CB8AC3E}">
        <p14:creationId xmlns:p14="http://schemas.microsoft.com/office/powerpoint/2010/main" val="4222594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02CC-12EF-4E89-BBC9-158F4EDCC339}"/>
              </a:ext>
            </a:extLst>
          </p:cNvPr>
          <p:cNvSpPr>
            <a:spLocks noGrp="1"/>
          </p:cNvSpPr>
          <p:nvPr>
            <p:ph type="title"/>
          </p:nvPr>
        </p:nvSpPr>
        <p:spPr/>
        <p:txBody>
          <a:bodyPr/>
          <a:lstStyle/>
          <a:p>
            <a:r>
              <a:rPr lang="en-IN" dirty="0"/>
              <a:t>Volume Percent</a:t>
            </a:r>
          </a:p>
        </p:txBody>
      </p:sp>
      <p:sp>
        <p:nvSpPr>
          <p:cNvPr id="3" name="Content Placeholder 2">
            <a:extLst>
              <a:ext uri="{FF2B5EF4-FFF2-40B4-BE49-F238E27FC236}">
                <a16:creationId xmlns:a16="http://schemas.microsoft.com/office/drawing/2014/main" id="{3EC0B293-9CBD-4CAE-9EFA-F173D52085AE}"/>
              </a:ext>
            </a:extLst>
          </p:cNvPr>
          <p:cNvSpPr>
            <a:spLocks noGrp="1"/>
          </p:cNvSpPr>
          <p:nvPr>
            <p:ph sz="quarter" idx="13"/>
          </p:nvPr>
        </p:nvSpPr>
        <p:spPr>
          <a:xfrm>
            <a:off x="457200" y="1556327"/>
            <a:ext cx="8229600" cy="1467852"/>
          </a:xfrm>
        </p:spPr>
        <p:txBody>
          <a:bodyPr/>
          <a:lstStyle/>
          <a:p>
            <a:pPr marL="432" indent="0">
              <a:buNone/>
            </a:pPr>
            <a:r>
              <a:rPr lang="en-IN" sz="2400" dirty="0"/>
              <a:t>The </a:t>
            </a:r>
            <a:r>
              <a:rPr lang="en-IN" sz="2400" b="1" dirty="0"/>
              <a:t>volume percent (v/v)</a:t>
            </a:r>
            <a:r>
              <a:rPr lang="en-IN" sz="2400" dirty="0"/>
              <a:t> is the</a:t>
            </a:r>
          </a:p>
          <a:p>
            <a:r>
              <a:rPr lang="en-IN" sz="2400" dirty="0"/>
              <a:t>percent volume (m</a:t>
            </a:r>
            <a:r>
              <a:rPr lang="en-IN" sz="100" dirty="0">
                <a:solidFill>
                  <a:schemeClr val="bg1"/>
                </a:solidFill>
                <a:ea typeface="+mn-ea"/>
                <a:cs typeface="+mn-cs"/>
              </a:rPr>
              <a:t>illi </a:t>
            </a:r>
            <a:r>
              <a:rPr lang="en-IN" sz="2400" dirty="0"/>
              <a:t>L</a:t>
            </a:r>
            <a:r>
              <a:rPr lang="en-IN" sz="100" dirty="0">
                <a:solidFill>
                  <a:schemeClr val="bg1"/>
                </a:solidFill>
                <a:ea typeface="+mn-ea"/>
                <a:cs typeface="+mn-cs"/>
              </a:rPr>
              <a:t>iters</a:t>
            </a:r>
            <a:r>
              <a:rPr lang="en-IN" sz="2400" dirty="0"/>
              <a:t>) of solute (liquid) to volume (m</a:t>
            </a:r>
            <a:r>
              <a:rPr lang="en-IN" sz="100" dirty="0">
                <a:solidFill>
                  <a:schemeClr val="bg1"/>
                </a:solidFill>
                <a:ea typeface="+mn-ea"/>
                <a:cs typeface="+mn-cs"/>
              </a:rPr>
              <a:t>illi </a:t>
            </a:r>
            <a:r>
              <a:rPr lang="en-IN" sz="2400" dirty="0"/>
              <a:t>L</a:t>
            </a:r>
            <a:r>
              <a:rPr lang="en-IN" sz="100" dirty="0">
                <a:solidFill>
                  <a:schemeClr val="bg1"/>
                </a:solidFill>
                <a:ea typeface="+mn-ea"/>
                <a:cs typeface="+mn-cs"/>
              </a:rPr>
              <a:t>iters</a:t>
            </a:r>
            <a:r>
              <a:rPr lang="en-IN" sz="2400" dirty="0"/>
              <a:t>) of solution</a:t>
            </a:r>
          </a:p>
        </p:txBody>
      </p:sp>
      <p:graphicFrame>
        <p:nvGraphicFramePr>
          <p:cNvPr id="5" name="Object 4" descr="Volume percent (v/v) = start fraction milliliters of solute over milliliters of solution end fraction times 100%.">
            <a:extLst>
              <a:ext uri="{FF2B5EF4-FFF2-40B4-BE49-F238E27FC236}">
                <a16:creationId xmlns:a16="http://schemas.microsoft.com/office/drawing/2014/main" id="{1F96099F-5C00-48FF-A490-4D4591D4DF43}"/>
              </a:ext>
            </a:extLst>
          </p:cNvPr>
          <p:cNvGraphicFramePr>
            <a:graphicFrameLocks noChangeAspect="1"/>
          </p:cNvGraphicFramePr>
          <p:nvPr>
            <p:extLst/>
          </p:nvPr>
        </p:nvGraphicFramePr>
        <p:xfrm>
          <a:off x="1727200" y="3198066"/>
          <a:ext cx="6121400" cy="736600"/>
        </p:xfrm>
        <a:graphic>
          <a:graphicData uri="http://schemas.openxmlformats.org/presentationml/2006/ole">
            <mc:AlternateContent xmlns:mc="http://schemas.openxmlformats.org/markup-compatibility/2006">
              <mc:Choice xmlns:v="urn:schemas-microsoft-com:vml" Requires="v">
                <p:oleObj spid="_x0000_s47108" name="Equation" r:id="rId3" imgW="6121080" imgH="736560" progId="Equation.DSMT4">
                  <p:embed/>
                </p:oleObj>
              </mc:Choice>
              <mc:Fallback>
                <p:oleObj name="Equation" r:id="rId3" imgW="6121080" imgH="736560" progId="Equation.DSMT4">
                  <p:embed/>
                  <p:pic>
                    <p:nvPicPr>
                      <p:cNvPr id="5" name="Object 4" descr="Volume percent (v/v) = start fraction milliliters of solute over milliliters of solution end fraction times 100%.">
                        <a:extLst>
                          <a:ext uri="{FF2B5EF4-FFF2-40B4-BE49-F238E27FC236}">
                            <a16:creationId xmlns:a16="http://schemas.microsoft.com/office/drawing/2014/main" id="{1F96099F-5C00-48FF-A490-4D4591D4DF43}"/>
                          </a:ext>
                        </a:extLst>
                      </p:cNvPr>
                      <p:cNvPicPr/>
                      <p:nvPr/>
                    </p:nvPicPr>
                    <p:blipFill>
                      <a:blip r:embed="rId4"/>
                      <a:stretch>
                        <a:fillRect/>
                      </a:stretch>
                    </p:blipFill>
                    <p:spPr>
                      <a:xfrm>
                        <a:off x="1727200" y="3198066"/>
                        <a:ext cx="6121400" cy="7366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C17B320-A852-4513-B3AE-700F234F06E1}"/>
              </a:ext>
            </a:extLst>
          </p:cNvPr>
          <p:cNvSpPr>
            <a:spLocks noGrp="1"/>
          </p:cNvSpPr>
          <p:nvPr>
            <p:ph sz="quarter" idx="14"/>
          </p:nvPr>
        </p:nvSpPr>
        <p:spPr>
          <a:xfrm>
            <a:off x="457200" y="4213225"/>
            <a:ext cx="8229600" cy="824193"/>
          </a:xfrm>
        </p:spPr>
        <p:txBody>
          <a:bodyPr/>
          <a:lstStyle/>
          <a:p>
            <a:r>
              <a:rPr lang="en-IN" sz="2400" dirty="0"/>
              <a:t>volume of solute (m</a:t>
            </a:r>
            <a:r>
              <a:rPr lang="en-IN" sz="100" dirty="0">
                <a:solidFill>
                  <a:schemeClr val="bg1"/>
                </a:solidFill>
                <a:ea typeface="+mn-ea"/>
                <a:cs typeface="+mn-cs"/>
              </a:rPr>
              <a:t>illi </a:t>
            </a:r>
            <a:r>
              <a:rPr lang="en-IN" sz="2400" dirty="0"/>
              <a:t>L</a:t>
            </a:r>
            <a:r>
              <a:rPr lang="en-IN" sz="100" dirty="0">
                <a:solidFill>
                  <a:schemeClr val="bg1"/>
                </a:solidFill>
                <a:ea typeface="+mn-ea"/>
                <a:cs typeface="+mn-cs"/>
              </a:rPr>
              <a:t>iters</a:t>
            </a:r>
            <a:r>
              <a:rPr lang="en-IN" sz="2400" dirty="0"/>
              <a:t>) in 100 m</a:t>
            </a:r>
            <a:r>
              <a:rPr lang="en-IN" sz="100" dirty="0">
                <a:solidFill>
                  <a:schemeClr val="bg1"/>
                </a:solidFill>
                <a:ea typeface="+mn-ea"/>
                <a:cs typeface="+mn-cs"/>
              </a:rPr>
              <a:t>illi </a:t>
            </a:r>
            <a:r>
              <a:rPr lang="en-IN" sz="2400" dirty="0"/>
              <a:t>L</a:t>
            </a:r>
            <a:r>
              <a:rPr lang="en-IN" sz="100" dirty="0">
                <a:solidFill>
                  <a:schemeClr val="bg1"/>
                </a:solidFill>
                <a:ea typeface="+mn-ea"/>
                <a:cs typeface="+mn-cs"/>
              </a:rPr>
              <a:t>iters</a:t>
            </a:r>
            <a:r>
              <a:rPr lang="en-IN" sz="2400" dirty="0"/>
              <a:t> of solution (conversion factor for volume percent)</a:t>
            </a:r>
          </a:p>
        </p:txBody>
      </p:sp>
      <p:graphicFrame>
        <p:nvGraphicFramePr>
          <p:cNvPr id="6" name="Object 5" descr="Volume percent (v/v) = start fraction milliliters of solute over 100 milliliters of solution end fraction.">
            <a:extLst>
              <a:ext uri="{FF2B5EF4-FFF2-40B4-BE49-F238E27FC236}">
                <a16:creationId xmlns:a16="http://schemas.microsoft.com/office/drawing/2014/main" id="{4E40D295-69F4-40E3-BDFA-8677AA8B7730}"/>
              </a:ext>
            </a:extLst>
          </p:cNvPr>
          <p:cNvGraphicFramePr>
            <a:graphicFrameLocks noChangeAspect="1"/>
          </p:cNvGraphicFramePr>
          <p:nvPr>
            <p:extLst/>
          </p:nvPr>
        </p:nvGraphicFramePr>
        <p:xfrm>
          <a:off x="1727200" y="5315977"/>
          <a:ext cx="5689600" cy="736600"/>
        </p:xfrm>
        <a:graphic>
          <a:graphicData uri="http://schemas.openxmlformats.org/presentationml/2006/ole">
            <mc:AlternateContent xmlns:mc="http://schemas.openxmlformats.org/markup-compatibility/2006">
              <mc:Choice xmlns:v="urn:schemas-microsoft-com:vml" Requires="v">
                <p:oleObj spid="_x0000_s47109" name="Equation" r:id="rId5" imgW="5689440" imgH="736560" progId="Equation.DSMT4">
                  <p:embed/>
                </p:oleObj>
              </mc:Choice>
              <mc:Fallback>
                <p:oleObj name="Equation" r:id="rId5" imgW="5689440" imgH="736560" progId="Equation.DSMT4">
                  <p:embed/>
                  <p:pic>
                    <p:nvPicPr>
                      <p:cNvPr id="6" name="Object 5" descr="Volume percent (v/v) = start fraction milliliters of solute over 100 milliliters of solution end fraction.">
                        <a:extLst>
                          <a:ext uri="{FF2B5EF4-FFF2-40B4-BE49-F238E27FC236}">
                            <a16:creationId xmlns:a16="http://schemas.microsoft.com/office/drawing/2014/main" id="{4E40D295-69F4-40E3-BDFA-8677AA8B7730}"/>
                          </a:ext>
                        </a:extLst>
                      </p:cNvPr>
                      <p:cNvPicPr/>
                      <p:nvPr/>
                    </p:nvPicPr>
                    <p:blipFill>
                      <a:blip r:embed="rId6"/>
                      <a:stretch>
                        <a:fillRect/>
                      </a:stretch>
                    </p:blipFill>
                    <p:spPr>
                      <a:xfrm>
                        <a:off x="1727200" y="5315977"/>
                        <a:ext cx="5689600" cy="736600"/>
                      </a:xfrm>
                      <a:prstGeom prst="rect">
                        <a:avLst/>
                      </a:prstGeom>
                    </p:spPr>
                  </p:pic>
                </p:oleObj>
              </mc:Fallback>
            </mc:AlternateContent>
          </a:graphicData>
        </a:graphic>
      </p:graphicFrame>
    </p:spTree>
    <p:extLst>
      <p:ext uri="{BB962C8B-B14F-4D97-AF65-F5344CB8AC3E}">
        <p14:creationId xmlns:p14="http://schemas.microsoft.com/office/powerpoint/2010/main" val="1397627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02CC-12EF-4E89-BBC9-158F4EDCC339}"/>
              </a:ext>
            </a:extLst>
          </p:cNvPr>
          <p:cNvSpPr>
            <a:spLocks noGrp="1"/>
          </p:cNvSpPr>
          <p:nvPr>
            <p:ph type="title"/>
          </p:nvPr>
        </p:nvSpPr>
        <p:spPr/>
        <p:txBody>
          <a:bodyPr/>
          <a:lstStyle/>
          <a:p>
            <a:r>
              <a:rPr lang="en-IN" dirty="0"/>
              <a:t>Mass/Volume Percent</a:t>
            </a:r>
          </a:p>
        </p:txBody>
      </p:sp>
      <p:sp>
        <p:nvSpPr>
          <p:cNvPr id="3" name="Content Placeholder 2">
            <a:extLst>
              <a:ext uri="{FF2B5EF4-FFF2-40B4-BE49-F238E27FC236}">
                <a16:creationId xmlns:a16="http://schemas.microsoft.com/office/drawing/2014/main" id="{3EC0B293-9CBD-4CAE-9EFA-F173D52085AE}"/>
              </a:ext>
            </a:extLst>
          </p:cNvPr>
          <p:cNvSpPr>
            <a:spLocks noGrp="1"/>
          </p:cNvSpPr>
          <p:nvPr>
            <p:ph sz="quarter" idx="13"/>
          </p:nvPr>
        </p:nvSpPr>
        <p:spPr>
          <a:xfrm>
            <a:off x="457200" y="1556327"/>
            <a:ext cx="8229600" cy="1097279"/>
          </a:xfrm>
        </p:spPr>
        <p:txBody>
          <a:bodyPr/>
          <a:lstStyle/>
          <a:p>
            <a:pPr marL="432" indent="0">
              <a:buNone/>
            </a:pPr>
            <a:r>
              <a:rPr lang="en-IN" sz="2400" dirty="0"/>
              <a:t>The </a:t>
            </a:r>
            <a:r>
              <a:rPr lang="en-IN" sz="2400" b="1" dirty="0"/>
              <a:t>mass/volume percent (m/v)</a:t>
            </a:r>
            <a:r>
              <a:rPr lang="en-IN" sz="2400" dirty="0"/>
              <a:t> is the</a:t>
            </a:r>
          </a:p>
          <a:p>
            <a:r>
              <a:rPr lang="en-IN" sz="2400" dirty="0"/>
              <a:t>percent mass (g</a:t>
            </a:r>
            <a:r>
              <a:rPr lang="en-IN" sz="100" dirty="0">
                <a:solidFill>
                  <a:schemeClr val="bg1"/>
                </a:solidFill>
                <a:ea typeface="+mn-ea"/>
                <a:cs typeface="+mn-cs"/>
              </a:rPr>
              <a:t>rams</a:t>
            </a:r>
            <a:r>
              <a:rPr lang="en-IN" sz="2400" dirty="0"/>
              <a:t>) of solute to volume (m</a:t>
            </a:r>
            <a:r>
              <a:rPr lang="en-IN" sz="100" dirty="0">
                <a:solidFill>
                  <a:schemeClr val="bg1"/>
                </a:solidFill>
                <a:ea typeface="+mn-ea"/>
                <a:cs typeface="+mn-cs"/>
              </a:rPr>
              <a:t>illi </a:t>
            </a:r>
            <a:r>
              <a:rPr lang="en-IN" sz="2400" dirty="0"/>
              <a:t>L</a:t>
            </a:r>
            <a:r>
              <a:rPr lang="en-IN" sz="100" dirty="0">
                <a:solidFill>
                  <a:schemeClr val="bg1"/>
                </a:solidFill>
                <a:ea typeface="+mn-ea"/>
                <a:cs typeface="+mn-cs"/>
              </a:rPr>
              <a:t>iters</a:t>
            </a:r>
            <a:r>
              <a:rPr lang="en-IN" sz="2400" dirty="0"/>
              <a:t>) of solution</a:t>
            </a:r>
          </a:p>
        </p:txBody>
      </p:sp>
      <p:graphicFrame>
        <p:nvGraphicFramePr>
          <p:cNvPr id="5" name="Object 4" descr="Mass over volume percent (m/v) = start fraction grams of solute over milliliters of solution end fraction times 100%.">
            <a:extLst>
              <a:ext uri="{FF2B5EF4-FFF2-40B4-BE49-F238E27FC236}">
                <a16:creationId xmlns:a16="http://schemas.microsoft.com/office/drawing/2014/main" id="{1F96099F-5C00-48FF-A490-4D4591D4DF43}"/>
              </a:ext>
            </a:extLst>
          </p:cNvPr>
          <p:cNvGraphicFramePr>
            <a:graphicFrameLocks noChangeAspect="1"/>
          </p:cNvGraphicFramePr>
          <p:nvPr>
            <p:extLst/>
          </p:nvPr>
        </p:nvGraphicFramePr>
        <p:xfrm>
          <a:off x="1060450" y="2985528"/>
          <a:ext cx="7023100" cy="736600"/>
        </p:xfrm>
        <a:graphic>
          <a:graphicData uri="http://schemas.openxmlformats.org/presentationml/2006/ole">
            <mc:AlternateContent xmlns:mc="http://schemas.openxmlformats.org/markup-compatibility/2006">
              <mc:Choice xmlns:v="urn:schemas-microsoft-com:vml" Requires="v">
                <p:oleObj spid="_x0000_s48132" name="Equation" r:id="rId3" imgW="7022880" imgH="736560" progId="Equation.DSMT4">
                  <p:embed/>
                </p:oleObj>
              </mc:Choice>
              <mc:Fallback>
                <p:oleObj name="Equation" r:id="rId3" imgW="7022880" imgH="736560" progId="Equation.DSMT4">
                  <p:embed/>
                  <p:pic>
                    <p:nvPicPr>
                      <p:cNvPr id="5" name="Object 4" descr="Mass over volume percent (m/v) = start fraction grams of solute over milliliters of solution end fraction times 100%.">
                        <a:extLst>
                          <a:ext uri="{FF2B5EF4-FFF2-40B4-BE49-F238E27FC236}">
                            <a16:creationId xmlns:a16="http://schemas.microsoft.com/office/drawing/2014/main" id="{1F96099F-5C00-48FF-A490-4D4591D4DF43}"/>
                          </a:ext>
                        </a:extLst>
                      </p:cNvPr>
                      <p:cNvPicPr/>
                      <p:nvPr/>
                    </p:nvPicPr>
                    <p:blipFill>
                      <a:blip r:embed="rId4"/>
                      <a:stretch>
                        <a:fillRect/>
                      </a:stretch>
                    </p:blipFill>
                    <p:spPr>
                      <a:xfrm>
                        <a:off x="1060450" y="2985528"/>
                        <a:ext cx="7023100" cy="7366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C17B320-A852-4513-B3AE-700F234F06E1}"/>
              </a:ext>
            </a:extLst>
          </p:cNvPr>
          <p:cNvSpPr>
            <a:spLocks noGrp="1"/>
          </p:cNvSpPr>
          <p:nvPr>
            <p:ph sz="quarter" idx="14"/>
          </p:nvPr>
        </p:nvSpPr>
        <p:spPr>
          <a:xfrm>
            <a:off x="457200" y="3971925"/>
            <a:ext cx="8407400" cy="824193"/>
          </a:xfrm>
        </p:spPr>
        <p:txBody>
          <a:bodyPr/>
          <a:lstStyle/>
          <a:p>
            <a:r>
              <a:rPr lang="en-IN" sz="2400" dirty="0"/>
              <a:t>mass of solute (g</a:t>
            </a:r>
            <a:r>
              <a:rPr lang="en-IN" sz="100" dirty="0">
                <a:solidFill>
                  <a:schemeClr val="bg1"/>
                </a:solidFill>
                <a:ea typeface="+mn-ea"/>
                <a:cs typeface="+mn-cs"/>
              </a:rPr>
              <a:t>rams</a:t>
            </a:r>
            <a:r>
              <a:rPr lang="en-IN" sz="2400" dirty="0"/>
              <a:t>) in 100 m</a:t>
            </a:r>
            <a:r>
              <a:rPr lang="en-IN" sz="100" dirty="0">
                <a:solidFill>
                  <a:schemeClr val="bg1"/>
                </a:solidFill>
                <a:ea typeface="+mn-ea"/>
                <a:cs typeface="+mn-cs"/>
              </a:rPr>
              <a:t>illi </a:t>
            </a:r>
            <a:r>
              <a:rPr lang="en-IN" sz="2400" dirty="0"/>
              <a:t>L</a:t>
            </a:r>
            <a:r>
              <a:rPr lang="en-IN" sz="100" dirty="0">
                <a:solidFill>
                  <a:schemeClr val="bg1"/>
                </a:solidFill>
                <a:ea typeface="+mn-ea"/>
                <a:cs typeface="+mn-cs"/>
              </a:rPr>
              <a:t>iters</a:t>
            </a:r>
            <a:r>
              <a:rPr lang="en-IN" sz="2400" dirty="0"/>
              <a:t> of solution (conversion factor for mass/volume percent)</a:t>
            </a:r>
          </a:p>
        </p:txBody>
      </p:sp>
      <p:graphicFrame>
        <p:nvGraphicFramePr>
          <p:cNvPr id="6" name="Object 5" descr="Mass over volume percent (m/v) = start fraction grams of solute over 100 milliliters of solution end fraction.">
            <a:extLst>
              <a:ext uri="{FF2B5EF4-FFF2-40B4-BE49-F238E27FC236}">
                <a16:creationId xmlns:a16="http://schemas.microsoft.com/office/drawing/2014/main" id="{4E40D295-69F4-40E3-BDFA-8677AA8B7730}"/>
              </a:ext>
            </a:extLst>
          </p:cNvPr>
          <p:cNvGraphicFramePr>
            <a:graphicFrameLocks noChangeAspect="1"/>
          </p:cNvGraphicFramePr>
          <p:nvPr>
            <p:extLst/>
          </p:nvPr>
        </p:nvGraphicFramePr>
        <p:xfrm>
          <a:off x="1060450" y="5075238"/>
          <a:ext cx="6591300" cy="736600"/>
        </p:xfrm>
        <a:graphic>
          <a:graphicData uri="http://schemas.openxmlformats.org/presentationml/2006/ole">
            <mc:AlternateContent xmlns:mc="http://schemas.openxmlformats.org/markup-compatibility/2006">
              <mc:Choice xmlns:v="urn:schemas-microsoft-com:vml" Requires="v">
                <p:oleObj spid="_x0000_s48133" name="Equation" r:id="rId5" imgW="6591240" imgH="736560" progId="Equation.DSMT4">
                  <p:embed/>
                </p:oleObj>
              </mc:Choice>
              <mc:Fallback>
                <p:oleObj name="Equation" r:id="rId5" imgW="6591240" imgH="736560" progId="Equation.DSMT4">
                  <p:embed/>
                  <p:pic>
                    <p:nvPicPr>
                      <p:cNvPr id="6" name="Object 5" descr="Mass over volume percent (m/v) = start fraction grams of solute over 100 milliliters of solution end fraction.">
                        <a:extLst>
                          <a:ext uri="{FF2B5EF4-FFF2-40B4-BE49-F238E27FC236}">
                            <a16:creationId xmlns:a16="http://schemas.microsoft.com/office/drawing/2014/main" id="{4E40D295-69F4-40E3-BDFA-8677AA8B7730}"/>
                          </a:ext>
                        </a:extLst>
                      </p:cNvPr>
                      <p:cNvPicPr/>
                      <p:nvPr/>
                    </p:nvPicPr>
                    <p:blipFill>
                      <a:blip r:embed="rId6"/>
                      <a:stretch>
                        <a:fillRect/>
                      </a:stretch>
                    </p:blipFill>
                    <p:spPr>
                      <a:xfrm>
                        <a:off x="1060450" y="5075238"/>
                        <a:ext cx="6591300" cy="736600"/>
                      </a:xfrm>
                      <a:prstGeom prst="rect">
                        <a:avLst/>
                      </a:prstGeom>
                    </p:spPr>
                  </p:pic>
                </p:oleObj>
              </mc:Fallback>
            </mc:AlternateContent>
          </a:graphicData>
        </a:graphic>
      </p:graphicFrame>
    </p:spTree>
    <p:extLst>
      <p:ext uri="{BB962C8B-B14F-4D97-AF65-F5344CB8AC3E}">
        <p14:creationId xmlns:p14="http://schemas.microsoft.com/office/powerpoint/2010/main" val="507603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674D-4FDA-4324-9A28-28CAC48A75A9}"/>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22DF1ED2-D3F1-4384-989B-BD406004CDD8}"/>
              </a:ext>
            </a:extLst>
          </p:cNvPr>
          <p:cNvSpPr>
            <a:spLocks noGrp="1"/>
          </p:cNvSpPr>
          <p:nvPr>
            <p:ph sz="quarter" idx="13"/>
          </p:nvPr>
        </p:nvSpPr>
        <p:spPr/>
        <p:txBody>
          <a:bodyPr/>
          <a:lstStyle/>
          <a:p>
            <a:pPr marL="432" indent="0">
              <a:buNone/>
            </a:pPr>
            <a:r>
              <a:rPr lang="en-IN" dirty="0">
                <a:solidFill>
                  <a:schemeClr val="tx1"/>
                </a:solidFill>
              </a:rPr>
              <a:t>Write two conversion factors for each solution.</a:t>
            </a:r>
          </a:p>
          <a:p>
            <a:pPr marL="432" indent="0">
              <a:buNone/>
            </a:pPr>
            <a:r>
              <a:rPr lang="en-IN" dirty="0">
                <a:solidFill>
                  <a:schemeClr val="tx2"/>
                </a:solidFill>
              </a:rPr>
              <a:t>A. </a:t>
            </a:r>
            <a:r>
              <a:rPr lang="en-IN" dirty="0">
                <a:solidFill>
                  <a:schemeClr val="tx1"/>
                </a:solidFill>
              </a:rPr>
              <a:t>8.50% (m</a:t>
            </a:r>
            <a:r>
              <a:rPr lang="en-IN" sz="100" dirty="0">
                <a:solidFill>
                  <a:schemeClr val="tx1"/>
                </a:solidFill>
                <a:ea typeface="+mn-ea"/>
                <a:cs typeface="+mn-cs"/>
              </a:rPr>
              <a:t>ass</a:t>
            </a:r>
            <a:r>
              <a:rPr lang="en-IN" dirty="0">
                <a:solidFill>
                  <a:schemeClr val="tx1"/>
                </a:solidFill>
              </a:rPr>
              <a:t>/m</a:t>
            </a:r>
            <a:r>
              <a:rPr lang="en-IN" sz="100" dirty="0">
                <a:solidFill>
                  <a:schemeClr val="tx1"/>
                </a:solidFill>
                <a:ea typeface="+mn-ea"/>
                <a:cs typeface="+mn-cs"/>
              </a:rPr>
              <a:t>ass</a:t>
            </a:r>
            <a:r>
              <a:rPr lang="en-IN" dirty="0">
                <a:solidFill>
                  <a:schemeClr val="tx1"/>
                </a:solidFill>
              </a:rPr>
              <a:t>) N</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O</a:t>
            </a:r>
            <a:r>
              <a:rPr lang="en-IN" sz="100" dirty="0">
                <a:solidFill>
                  <a:schemeClr val="tx1"/>
                </a:solidFill>
              </a:rPr>
              <a:t> </a:t>
            </a:r>
            <a:r>
              <a:rPr lang="en-IN" dirty="0">
                <a:solidFill>
                  <a:schemeClr val="tx1"/>
                </a:solidFill>
              </a:rPr>
              <a:t>H</a:t>
            </a:r>
          </a:p>
          <a:p>
            <a:pPr marL="432" indent="0">
              <a:buNone/>
            </a:pPr>
            <a:r>
              <a:rPr lang="en-IN" dirty="0">
                <a:solidFill>
                  <a:schemeClr val="tx2"/>
                </a:solidFill>
              </a:rPr>
              <a:t>B. </a:t>
            </a:r>
            <a:r>
              <a:rPr lang="en-IN" dirty="0">
                <a:solidFill>
                  <a:schemeClr val="tx1"/>
                </a:solidFill>
              </a:rPr>
              <a:t>5.75% (v</a:t>
            </a:r>
            <a:r>
              <a:rPr lang="en-IN" sz="100" dirty="0">
                <a:solidFill>
                  <a:schemeClr val="tx1"/>
                </a:solidFill>
                <a:ea typeface="+mn-ea"/>
                <a:cs typeface="+mn-cs"/>
              </a:rPr>
              <a:t>olume</a:t>
            </a:r>
            <a:r>
              <a:rPr lang="en-IN" dirty="0">
                <a:solidFill>
                  <a:schemeClr val="tx1"/>
                </a:solidFill>
              </a:rPr>
              <a:t>/v</a:t>
            </a:r>
            <a:r>
              <a:rPr lang="en-IN" sz="100" dirty="0">
                <a:solidFill>
                  <a:schemeClr val="tx1"/>
                </a:solidFill>
                <a:ea typeface="+mn-ea"/>
                <a:cs typeface="+mn-cs"/>
              </a:rPr>
              <a:t>olume</a:t>
            </a:r>
            <a:r>
              <a:rPr lang="en-IN" dirty="0">
                <a:solidFill>
                  <a:schemeClr val="tx1"/>
                </a:solidFill>
              </a:rPr>
              <a:t>) ethanol</a:t>
            </a:r>
          </a:p>
          <a:p>
            <a:pPr marL="432" indent="0">
              <a:buNone/>
            </a:pPr>
            <a:r>
              <a:rPr lang="en-IN" dirty="0">
                <a:solidFill>
                  <a:schemeClr val="tx2"/>
                </a:solidFill>
              </a:rPr>
              <a:t>C. </a:t>
            </a:r>
            <a:r>
              <a:rPr lang="en-IN" dirty="0">
                <a:solidFill>
                  <a:schemeClr val="tx1"/>
                </a:solidFill>
              </a:rPr>
              <a:t>4.8% (m</a:t>
            </a:r>
            <a:r>
              <a:rPr lang="en-IN" sz="100" dirty="0">
                <a:solidFill>
                  <a:schemeClr val="tx1"/>
                </a:solidFill>
                <a:ea typeface="+mn-ea"/>
                <a:cs typeface="+mn-cs"/>
              </a:rPr>
              <a:t>ass</a:t>
            </a:r>
            <a:r>
              <a:rPr lang="en-IN" dirty="0">
                <a:solidFill>
                  <a:schemeClr val="tx1"/>
                </a:solidFill>
              </a:rPr>
              <a:t>/v</a:t>
            </a:r>
            <a:r>
              <a:rPr lang="en-IN" sz="100" dirty="0">
                <a:solidFill>
                  <a:schemeClr val="tx1"/>
                </a:solidFill>
                <a:ea typeface="+mn-ea"/>
                <a:cs typeface="+mn-cs"/>
              </a:rPr>
              <a:t>olume</a:t>
            </a:r>
            <a:r>
              <a:rPr lang="en-IN" dirty="0">
                <a:solidFill>
                  <a:schemeClr val="tx1"/>
                </a:solidFill>
              </a:rPr>
              <a:t>) H</a:t>
            </a:r>
            <a:r>
              <a:rPr lang="en-IN" sz="100" dirty="0">
                <a:solidFill>
                  <a:schemeClr val="tx1"/>
                </a:solidFill>
              </a:rPr>
              <a:t> </a:t>
            </a:r>
            <a:r>
              <a:rPr lang="en-IN" dirty="0">
                <a:solidFill>
                  <a:schemeClr val="tx1"/>
                </a:solidFill>
              </a:rPr>
              <a:t>C</a:t>
            </a:r>
            <a:r>
              <a:rPr lang="en-IN" sz="100" dirty="0">
                <a:solidFill>
                  <a:schemeClr val="tx1"/>
                </a:solidFill>
              </a:rPr>
              <a:t> </a:t>
            </a:r>
            <a:r>
              <a:rPr lang="en-IN" dirty="0">
                <a:solidFill>
                  <a:schemeClr val="tx1"/>
                </a:solidFill>
              </a:rPr>
              <a:t>l</a:t>
            </a:r>
          </a:p>
        </p:txBody>
      </p:sp>
    </p:spTree>
    <p:extLst>
      <p:ext uri="{BB962C8B-B14F-4D97-AF65-F5344CB8AC3E}">
        <p14:creationId xmlns:p14="http://schemas.microsoft.com/office/powerpoint/2010/main" val="9125509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191C-DC17-4196-AA4E-370D5992151C}"/>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17F3F1DB-7DAC-46BC-8480-F72F6B58A750}"/>
              </a:ext>
            </a:extLst>
          </p:cNvPr>
          <p:cNvSpPr>
            <a:spLocks noGrp="1"/>
          </p:cNvSpPr>
          <p:nvPr>
            <p:ph sz="quarter" idx="16"/>
          </p:nvPr>
        </p:nvSpPr>
        <p:spPr>
          <a:xfrm>
            <a:off x="457200" y="1555750"/>
            <a:ext cx="8232128" cy="496215"/>
          </a:xfrm>
        </p:spPr>
        <p:txBody>
          <a:bodyPr/>
          <a:lstStyle/>
          <a:p>
            <a:pPr marL="432" indent="0">
              <a:buNone/>
            </a:pPr>
            <a:r>
              <a:rPr lang="en-IN" sz="2400" dirty="0">
                <a:solidFill>
                  <a:schemeClr val="tx2"/>
                </a:solidFill>
              </a:rPr>
              <a:t>A. </a:t>
            </a:r>
            <a:r>
              <a:rPr lang="en-IN" sz="2400" dirty="0">
                <a:solidFill>
                  <a:schemeClr val="tx1"/>
                </a:solidFill>
              </a:rPr>
              <a:t>8.50% (m</a:t>
            </a:r>
            <a:r>
              <a:rPr lang="en-IN" sz="100" dirty="0">
                <a:solidFill>
                  <a:schemeClr val="tx1"/>
                </a:solidFill>
              </a:rPr>
              <a:t>ass</a:t>
            </a:r>
            <a:r>
              <a:rPr lang="en-IN" sz="2400" dirty="0">
                <a:solidFill>
                  <a:schemeClr val="tx1"/>
                </a:solidFill>
              </a:rPr>
              <a:t>/m</a:t>
            </a:r>
            <a:r>
              <a:rPr lang="en-IN" sz="100" dirty="0">
                <a:solidFill>
                  <a:schemeClr val="tx1"/>
                </a:solidFill>
              </a:rPr>
              <a:t>ass</a:t>
            </a:r>
            <a:r>
              <a:rPr lang="en-IN" sz="2400" dirty="0">
                <a:solidFill>
                  <a:schemeClr val="tx1"/>
                </a:solidFill>
              </a:rPr>
              <a:t>) N</a:t>
            </a:r>
            <a:r>
              <a:rPr lang="en-IN" sz="100" dirty="0">
                <a:solidFill>
                  <a:schemeClr val="tx1"/>
                </a:solidFill>
              </a:rPr>
              <a:t> </a:t>
            </a:r>
            <a:r>
              <a:rPr lang="en-IN" sz="2400" dirty="0">
                <a:solidFill>
                  <a:schemeClr val="tx1"/>
                </a:solidFill>
              </a:rPr>
              <a:t>a</a:t>
            </a:r>
            <a:r>
              <a:rPr lang="en-IN" sz="100" dirty="0">
                <a:solidFill>
                  <a:schemeClr val="tx1"/>
                </a:solidFill>
              </a:rPr>
              <a:t> </a:t>
            </a:r>
            <a:r>
              <a:rPr lang="en-IN" sz="2400" dirty="0">
                <a:solidFill>
                  <a:schemeClr val="tx1"/>
                </a:solidFill>
              </a:rPr>
              <a:t>O</a:t>
            </a:r>
            <a:r>
              <a:rPr lang="en-IN" sz="100" dirty="0">
                <a:solidFill>
                  <a:schemeClr val="tx1"/>
                </a:solidFill>
              </a:rPr>
              <a:t> </a:t>
            </a:r>
            <a:r>
              <a:rPr lang="en-IN" sz="2400" dirty="0">
                <a:solidFill>
                  <a:schemeClr val="tx1"/>
                </a:solidFill>
              </a:rPr>
              <a:t>H</a:t>
            </a:r>
          </a:p>
        </p:txBody>
      </p:sp>
      <p:graphicFrame>
        <p:nvGraphicFramePr>
          <p:cNvPr id="6" name="Object 5" descr="8.50 grams N a O H over 100 grams solution, and 100 grams solution over 8.50 grams N a O H.">
            <a:extLst>
              <a:ext uri="{FF2B5EF4-FFF2-40B4-BE49-F238E27FC236}">
                <a16:creationId xmlns:a16="http://schemas.microsoft.com/office/drawing/2014/main" id="{1249B279-2F5A-4C0F-9AE4-A3AB8ECB6AAA}"/>
              </a:ext>
            </a:extLst>
          </p:cNvPr>
          <p:cNvGraphicFramePr>
            <a:graphicFrameLocks noChangeAspect="1"/>
          </p:cNvGraphicFramePr>
          <p:nvPr>
            <p:extLst/>
          </p:nvPr>
        </p:nvGraphicFramePr>
        <p:xfrm>
          <a:off x="2714812" y="2172504"/>
          <a:ext cx="4699000" cy="787400"/>
        </p:xfrm>
        <a:graphic>
          <a:graphicData uri="http://schemas.openxmlformats.org/presentationml/2006/ole">
            <mc:AlternateContent xmlns:mc="http://schemas.openxmlformats.org/markup-compatibility/2006">
              <mc:Choice xmlns:v="urn:schemas-microsoft-com:vml" Requires="v">
                <p:oleObj spid="_x0000_s49157" name="Equation" r:id="rId3" imgW="4698720" imgH="787320" progId="Equation.DSMT4">
                  <p:embed/>
                </p:oleObj>
              </mc:Choice>
              <mc:Fallback>
                <p:oleObj name="Equation" r:id="rId3" imgW="4698720" imgH="787320" progId="Equation.DSMT4">
                  <p:embed/>
                  <p:pic>
                    <p:nvPicPr>
                      <p:cNvPr id="6" name="Object 5" descr="8.50 grams N a O H over 100 grams solution, and 100 grams solution over 8.50 grams N a O H.">
                        <a:extLst>
                          <a:ext uri="{FF2B5EF4-FFF2-40B4-BE49-F238E27FC236}">
                            <a16:creationId xmlns:a16="http://schemas.microsoft.com/office/drawing/2014/main" id="{1249B279-2F5A-4C0F-9AE4-A3AB8ECB6AAA}"/>
                          </a:ext>
                        </a:extLst>
                      </p:cNvPr>
                      <p:cNvPicPr/>
                      <p:nvPr/>
                    </p:nvPicPr>
                    <p:blipFill>
                      <a:blip r:embed="rId4"/>
                      <a:stretch>
                        <a:fillRect/>
                      </a:stretch>
                    </p:blipFill>
                    <p:spPr>
                      <a:xfrm>
                        <a:off x="2714812" y="2172504"/>
                        <a:ext cx="4699000" cy="7874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B935831C-F462-4206-B5E8-69A0A24C423F}"/>
              </a:ext>
            </a:extLst>
          </p:cNvPr>
          <p:cNvSpPr>
            <a:spLocks noGrp="1"/>
          </p:cNvSpPr>
          <p:nvPr>
            <p:ph sz="quarter" idx="14"/>
          </p:nvPr>
        </p:nvSpPr>
        <p:spPr>
          <a:xfrm>
            <a:off x="457200" y="3188395"/>
            <a:ext cx="3442447" cy="439041"/>
          </a:xfrm>
        </p:spPr>
        <p:txBody>
          <a:bodyPr/>
          <a:lstStyle/>
          <a:p>
            <a:pPr marL="432" indent="0">
              <a:buNone/>
            </a:pPr>
            <a:r>
              <a:rPr lang="en-IN" sz="2400" dirty="0">
                <a:solidFill>
                  <a:schemeClr val="tx2"/>
                </a:solidFill>
              </a:rPr>
              <a:t>B. </a:t>
            </a:r>
            <a:r>
              <a:rPr lang="en-IN" sz="2400" dirty="0">
                <a:solidFill>
                  <a:schemeClr val="tx1"/>
                </a:solidFill>
              </a:rPr>
              <a:t>5.75% (v</a:t>
            </a:r>
            <a:r>
              <a:rPr lang="en-IN" sz="100" dirty="0">
                <a:solidFill>
                  <a:schemeClr val="tx1"/>
                </a:solidFill>
              </a:rPr>
              <a:t>olume</a:t>
            </a:r>
            <a:r>
              <a:rPr lang="en-IN" sz="2400" dirty="0">
                <a:solidFill>
                  <a:schemeClr val="tx1"/>
                </a:solidFill>
              </a:rPr>
              <a:t>/v</a:t>
            </a:r>
            <a:r>
              <a:rPr lang="en-IN" sz="100" dirty="0">
                <a:solidFill>
                  <a:schemeClr val="tx1"/>
                </a:solidFill>
              </a:rPr>
              <a:t>olume</a:t>
            </a:r>
            <a:r>
              <a:rPr lang="en-IN" sz="2400" dirty="0">
                <a:solidFill>
                  <a:schemeClr val="tx1"/>
                </a:solidFill>
              </a:rPr>
              <a:t>) ethanol</a:t>
            </a:r>
          </a:p>
        </p:txBody>
      </p:sp>
      <p:graphicFrame>
        <p:nvGraphicFramePr>
          <p:cNvPr id="7" name="Object 6" descr="5.75 milliliters ethanol over 100 milliliters solution, and 100 milliliters solution over 5.75 milliliters ethanol.">
            <a:extLst>
              <a:ext uri="{FF2B5EF4-FFF2-40B4-BE49-F238E27FC236}">
                <a16:creationId xmlns:a16="http://schemas.microsoft.com/office/drawing/2014/main" id="{282FA896-B020-412B-9CC5-80C91031BDE9}"/>
              </a:ext>
            </a:extLst>
          </p:cNvPr>
          <p:cNvGraphicFramePr>
            <a:graphicFrameLocks noChangeAspect="1"/>
          </p:cNvGraphicFramePr>
          <p:nvPr>
            <p:extLst/>
          </p:nvPr>
        </p:nvGraphicFramePr>
        <p:xfrm>
          <a:off x="2422525" y="3810000"/>
          <a:ext cx="5334000" cy="736600"/>
        </p:xfrm>
        <a:graphic>
          <a:graphicData uri="http://schemas.openxmlformats.org/presentationml/2006/ole">
            <mc:AlternateContent xmlns:mc="http://schemas.openxmlformats.org/markup-compatibility/2006">
              <mc:Choice xmlns:v="urn:schemas-microsoft-com:vml" Requires="v">
                <p:oleObj spid="_x0000_s49158" name="Equation" r:id="rId5" imgW="5333760" imgH="736560" progId="Equation.DSMT4">
                  <p:embed/>
                </p:oleObj>
              </mc:Choice>
              <mc:Fallback>
                <p:oleObj name="Equation" r:id="rId5" imgW="5333760" imgH="736560" progId="Equation.DSMT4">
                  <p:embed/>
                  <p:pic>
                    <p:nvPicPr>
                      <p:cNvPr id="7" name="Object 6" descr="5.75 milliliters ethanol over 100 milliliters solution, and 100 milliliters solution over 5.75 milliliters ethanol.">
                        <a:extLst>
                          <a:ext uri="{FF2B5EF4-FFF2-40B4-BE49-F238E27FC236}">
                            <a16:creationId xmlns:a16="http://schemas.microsoft.com/office/drawing/2014/main" id="{282FA896-B020-412B-9CC5-80C91031BDE9}"/>
                          </a:ext>
                        </a:extLst>
                      </p:cNvPr>
                      <p:cNvPicPr/>
                      <p:nvPr/>
                    </p:nvPicPr>
                    <p:blipFill>
                      <a:blip r:embed="rId6"/>
                      <a:stretch>
                        <a:fillRect/>
                      </a:stretch>
                    </p:blipFill>
                    <p:spPr>
                      <a:xfrm>
                        <a:off x="2422525" y="3810000"/>
                        <a:ext cx="5334000" cy="736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EB92F705-A4DD-4880-B67E-213BCA4EFAAD}"/>
              </a:ext>
            </a:extLst>
          </p:cNvPr>
          <p:cNvSpPr>
            <a:spLocks noGrp="1"/>
          </p:cNvSpPr>
          <p:nvPr>
            <p:ph sz="quarter" idx="15"/>
          </p:nvPr>
        </p:nvSpPr>
        <p:spPr>
          <a:xfrm>
            <a:off x="457200" y="4729162"/>
            <a:ext cx="2940424" cy="554037"/>
          </a:xfrm>
        </p:spPr>
        <p:txBody>
          <a:bodyPr/>
          <a:lstStyle/>
          <a:p>
            <a:pPr marL="0" indent="0">
              <a:buNone/>
            </a:pPr>
            <a:r>
              <a:rPr lang="en-IN" sz="2400" dirty="0">
                <a:solidFill>
                  <a:schemeClr val="tx2"/>
                </a:solidFill>
              </a:rPr>
              <a:t>C. </a:t>
            </a:r>
            <a:r>
              <a:rPr lang="en-IN" sz="2400" dirty="0">
                <a:solidFill>
                  <a:schemeClr val="tx1"/>
                </a:solidFill>
              </a:rPr>
              <a:t>4.8% (m</a:t>
            </a:r>
            <a:r>
              <a:rPr lang="en-IN" sz="100" dirty="0">
                <a:solidFill>
                  <a:schemeClr val="tx1"/>
                </a:solidFill>
              </a:rPr>
              <a:t>ass</a:t>
            </a:r>
            <a:r>
              <a:rPr lang="en-IN" sz="2400" dirty="0">
                <a:solidFill>
                  <a:schemeClr val="tx1"/>
                </a:solidFill>
              </a:rPr>
              <a:t>/v</a:t>
            </a:r>
            <a:r>
              <a:rPr lang="en-IN" sz="100" dirty="0">
                <a:solidFill>
                  <a:schemeClr val="tx1"/>
                </a:solidFill>
              </a:rPr>
              <a:t>olume</a:t>
            </a:r>
            <a:r>
              <a:rPr lang="en-IN" sz="2400" dirty="0">
                <a:solidFill>
                  <a:schemeClr val="tx1"/>
                </a:solidFill>
              </a:rPr>
              <a:t>) H</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a:t>
            </a:r>
          </a:p>
        </p:txBody>
      </p:sp>
      <p:graphicFrame>
        <p:nvGraphicFramePr>
          <p:cNvPr id="8" name="Object 7" descr="4.8 grams H C l over 100 milliliters solution, and 100 milliliters solution over 4.8 grams H C l.">
            <a:extLst>
              <a:ext uri="{FF2B5EF4-FFF2-40B4-BE49-F238E27FC236}">
                <a16:creationId xmlns:a16="http://schemas.microsoft.com/office/drawing/2014/main" id="{8769FC71-7469-48EA-AD0B-6BC27595CC99}"/>
              </a:ext>
            </a:extLst>
          </p:cNvPr>
          <p:cNvGraphicFramePr>
            <a:graphicFrameLocks noChangeAspect="1"/>
          </p:cNvGraphicFramePr>
          <p:nvPr>
            <p:extLst/>
          </p:nvPr>
        </p:nvGraphicFramePr>
        <p:xfrm>
          <a:off x="2479675" y="5384800"/>
          <a:ext cx="5219700" cy="787400"/>
        </p:xfrm>
        <a:graphic>
          <a:graphicData uri="http://schemas.openxmlformats.org/presentationml/2006/ole">
            <mc:AlternateContent xmlns:mc="http://schemas.openxmlformats.org/markup-compatibility/2006">
              <mc:Choice xmlns:v="urn:schemas-microsoft-com:vml" Requires="v">
                <p:oleObj spid="_x0000_s49159" name="Equation" r:id="rId7" imgW="5219640" imgH="787320" progId="Equation.DSMT4">
                  <p:embed/>
                </p:oleObj>
              </mc:Choice>
              <mc:Fallback>
                <p:oleObj name="Equation" r:id="rId7" imgW="5219640" imgH="787320" progId="Equation.DSMT4">
                  <p:embed/>
                  <p:pic>
                    <p:nvPicPr>
                      <p:cNvPr id="8" name="Object 7" descr="4.8 grams H C l over 100 milliliters solution, and 100 milliliters solution over 4.8 grams H C l.">
                        <a:extLst>
                          <a:ext uri="{FF2B5EF4-FFF2-40B4-BE49-F238E27FC236}">
                            <a16:creationId xmlns:a16="http://schemas.microsoft.com/office/drawing/2014/main" id="{8769FC71-7469-48EA-AD0B-6BC27595CC99}"/>
                          </a:ext>
                        </a:extLst>
                      </p:cNvPr>
                      <p:cNvPicPr/>
                      <p:nvPr/>
                    </p:nvPicPr>
                    <p:blipFill>
                      <a:blip r:embed="rId8"/>
                      <a:stretch>
                        <a:fillRect/>
                      </a:stretch>
                    </p:blipFill>
                    <p:spPr>
                      <a:xfrm>
                        <a:off x="2479675" y="5384800"/>
                        <a:ext cx="5219700" cy="787400"/>
                      </a:xfrm>
                      <a:prstGeom prst="rect">
                        <a:avLst/>
                      </a:prstGeom>
                    </p:spPr>
                  </p:pic>
                </p:oleObj>
              </mc:Fallback>
            </mc:AlternateContent>
          </a:graphicData>
        </a:graphic>
      </p:graphicFrame>
    </p:spTree>
    <p:extLst>
      <p:ext uri="{BB962C8B-B14F-4D97-AF65-F5344CB8AC3E}">
        <p14:creationId xmlns:p14="http://schemas.microsoft.com/office/powerpoint/2010/main" val="2348208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D00F9B-E2DE-4AF0-818A-89A5508274AF}"/>
              </a:ext>
            </a:extLst>
          </p:cNvPr>
          <p:cNvSpPr>
            <a:spLocks noGrp="1"/>
          </p:cNvSpPr>
          <p:nvPr>
            <p:ph type="title"/>
          </p:nvPr>
        </p:nvSpPr>
        <p:spPr/>
        <p:txBody>
          <a:bodyPr/>
          <a:lstStyle/>
          <a:p>
            <a:r>
              <a:rPr lang="en-IN" dirty="0"/>
              <a:t>Molarity</a:t>
            </a:r>
          </a:p>
        </p:txBody>
      </p:sp>
      <p:sp>
        <p:nvSpPr>
          <p:cNvPr id="5" name="Content Placeholder 4">
            <a:extLst>
              <a:ext uri="{FF2B5EF4-FFF2-40B4-BE49-F238E27FC236}">
                <a16:creationId xmlns:a16="http://schemas.microsoft.com/office/drawing/2014/main" id="{BC6E0009-0098-4AC3-A90F-F819BDBBDDC8}"/>
              </a:ext>
            </a:extLst>
          </p:cNvPr>
          <p:cNvSpPr>
            <a:spLocks noGrp="1"/>
          </p:cNvSpPr>
          <p:nvPr>
            <p:ph sz="quarter" idx="14"/>
          </p:nvPr>
        </p:nvSpPr>
        <p:spPr>
          <a:xfrm>
            <a:off x="457199" y="1555200"/>
            <a:ext cx="5029201" cy="1260000"/>
          </a:xfrm>
        </p:spPr>
        <p:txBody>
          <a:bodyPr/>
          <a:lstStyle/>
          <a:p>
            <a:pPr marL="432" indent="0">
              <a:buNone/>
            </a:pPr>
            <a:r>
              <a:rPr lang="en-IN" sz="2400" dirty="0"/>
              <a:t>Molarity </a:t>
            </a:r>
            <a:r>
              <a:rPr lang="en-IN" sz="2400" b="1" dirty="0"/>
              <a:t>(moles of solute/</a:t>
            </a:r>
            <a:r>
              <a:rPr lang="en-IN" sz="2400" b="1" dirty="0" err="1"/>
              <a:t>liter</a:t>
            </a:r>
            <a:r>
              <a:rPr lang="en-IN" sz="2400" b="1" dirty="0"/>
              <a:t> of solution)</a:t>
            </a:r>
            <a:r>
              <a:rPr lang="en-IN" sz="2400" dirty="0"/>
              <a:t> is defined as the moles of solute per volume (</a:t>
            </a:r>
            <a:r>
              <a:rPr lang="en-IN" sz="2400" dirty="0" err="1"/>
              <a:t>L</a:t>
            </a:r>
            <a:r>
              <a:rPr lang="en-IN" sz="100" dirty="0" err="1"/>
              <a:t>iter</a:t>
            </a:r>
            <a:r>
              <a:rPr lang="en-IN" sz="2400" dirty="0"/>
              <a:t>) of solution.</a:t>
            </a:r>
          </a:p>
        </p:txBody>
      </p:sp>
      <p:graphicFrame>
        <p:nvGraphicFramePr>
          <p:cNvPr id="8" name="Object 7" descr="M = moles of solute over liter of solution.">
            <a:extLst>
              <a:ext uri="{FF2B5EF4-FFF2-40B4-BE49-F238E27FC236}">
                <a16:creationId xmlns:a16="http://schemas.microsoft.com/office/drawing/2014/main" id="{60DB1D6B-BABB-4E29-9D62-CDF8C0C0AA6F}"/>
              </a:ext>
            </a:extLst>
          </p:cNvPr>
          <p:cNvGraphicFramePr>
            <a:graphicFrameLocks noChangeAspect="1"/>
          </p:cNvGraphicFramePr>
          <p:nvPr>
            <p:extLst/>
          </p:nvPr>
        </p:nvGraphicFramePr>
        <p:xfrm>
          <a:off x="1827306" y="3025121"/>
          <a:ext cx="2692400" cy="736600"/>
        </p:xfrm>
        <a:graphic>
          <a:graphicData uri="http://schemas.openxmlformats.org/presentationml/2006/ole">
            <mc:AlternateContent xmlns:mc="http://schemas.openxmlformats.org/markup-compatibility/2006">
              <mc:Choice xmlns:v="urn:schemas-microsoft-com:vml" Requires="v">
                <p:oleObj spid="_x0000_s50180" name="Equation" r:id="rId3" imgW="2692080" imgH="736560" progId="Equation.DSMT4">
                  <p:embed/>
                </p:oleObj>
              </mc:Choice>
              <mc:Fallback>
                <p:oleObj name="Equation" r:id="rId3" imgW="2692080" imgH="736560" progId="Equation.DSMT4">
                  <p:embed/>
                  <p:pic>
                    <p:nvPicPr>
                      <p:cNvPr id="8" name="Object 7" descr="M = moles of solute over liter of solution.">
                        <a:extLst>
                          <a:ext uri="{FF2B5EF4-FFF2-40B4-BE49-F238E27FC236}">
                            <a16:creationId xmlns:a16="http://schemas.microsoft.com/office/drawing/2014/main" id="{60DB1D6B-BABB-4E29-9D62-CDF8C0C0AA6F}"/>
                          </a:ext>
                        </a:extLst>
                      </p:cNvPr>
                      <p:cNvPicPr/>
                      <p:nvPr/>
                    </p:nvPicPr>
                    <p:blipFill>
                      <a:blip r:embed="rId4"/>
                      <a:stretch>
                        <a:fillRect/>
                      </a:stretch>
                    </p:blipFill>
                    <p:spPr>
                      <a:xfrm>
                        <a:off x="1827306" y="3025121"/>
                        <a:ext cx="2692400" cy="7366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B29DBEDF-6FEC-4446-9B32-CD18728C1EB6}"/>
              </a:ext>
            </a:extLst>
          </p:cNvPr>
          <p:cNvSpPr>
            <a:spLocks noGrp="1"/>
          </p:cNvSpPr>
          <p:nvPr>
            <p:ph sz="quarter" idx="15"/>
          </p:nvPr>
        </p:nvSpPr>
        <p:spPr>
          <a:xfrm>
            <a:off x="457200" y="4042801"/>
            <a:ext cx="5245200" cy="414000"/>
          </a:xfrm>
        </p:spPr>
        <p:txBody>
          <a:bodyPr/>
          <a:lstStyle/>
          <a:p>
            <a:pPr marL="432" indent="0">
              <a:buNone/>
            </a:pPr>
            <a:r>
              <a:rPr lang="en-IN" sz="2400" dirty="0"/>
              <a:t>A 1.0 M</a:t>
            </a:r>
            <a:r>
              <a:rPr lang="en-IN" sz="100" dirty="0"/>
              <a:t>olarity</a:t>
            </a:r>
            <a:r>
              <a:rPr lang="en-IN" sz="2400" dirty="0"/>
              <a:t> solution of N</a:t>
            </a:r>
            <a:r>
              <a:rPr lang="en-IN" sz="100" dirty="0"/>
              <a:t> </a:t>
            </a:r>
            <a:r>
              <a:rPr lang="en-IN" sz="2400" dirty="0"/>
              <a:t>a</a:t>
            </a:r>
            <a:r>
              <a:rPr lang="en-IN" sz="100" dirty="0"/>
              <a:t> </a:t>
            </a:r>
            <a:r>
              <a:rPr lang="en-IN" sz="2400" dirty="0"/>
              <a:t>C</a:t>
            </a:r>
            <a:r>
              <a:rPr lang="en-IN" sz="100" dirty="0"/>
              <a:t> </a:t>
            </a:r>
            <a:r>
              <a:rPr lang="en-IN" sz="2400" dirty="0"/>
              <a:t>l is defined as</a:t>
            </a:r>
          </a:p>
        </p:txBody>
      </p:sp>
      <p:graphicFrame>
        <p:nvGraphicFramePr>
          <p:cNvPr id="9" name="Object 8" descr="M = moles of solute over liter of solution = 1.0 mole N a C l over 1 liter solution.">
            <a:extLst>
              <a:ext uri="{FF2B5EF4-FFF2-40B4-BE49-F238E27FC236}">
                <a16:creationId xmlns:a16="http://schemas.microsoft.com/office/drawing/2014/main" id="{9682D3F5-D61F-4B17-B0F8-0F6B48484EE2}"/>
              </a:ext>
            </a:extLst>
          </p:cNvPr>
          <p:cNvGraphicFramePr>
            <a:graphicFrameLocks noChangeAspect="1"/>
          </p:cNvGraphicFramePr>
          <p:nvPr>
            <p:extLst/>
          </p:nvPr>
        </p:nvGraphicFramePr>
        <p:xfrm>
          <a:off x="677863" y="4920716"/>
          <a:ext cx="4991100" cy="736600"/>
        </p:xfrm>
        <a:graphic>
          <a:graphicData uri="http://schemas.openxmlformats.org/presentationml/2006/ole">
            <mc:AlternateContent xmlns:mc="http://schemas.openxmlformats.org/markup-compatibility/2006">
              <mc:Choice xmlns:v="urn:schemas-microsoft-com:vml" Requires="v">
                <p:oleObj spid="_x0000_s50181" name="Equation" r:id="rId5" imgW="4991040" imgH="736560" progId="Equation.DSMT4">
                  <p:embed/>
                </p:oleObj>
              </mc:Choice>
              <mc:Fallback>
                <p:oleObj name="Equation" r:id="rId5" imgW="4991040" imgH="736560" progId="Equation.DSMT4">
                  <p:embed/>
                  <p:pic>
                    <p:nvPicPr>
                      <p:cNvPr id="9" name="Object 8" descr="M = moles of solute over liter of solution = 1.0 mole N a C l over 1 liter solution.">
                        <a:extLst>
                          <a:ext uri="{FF2B5EF4-FFF2-40B4-BE49-F238E27FC236}">
                            <a16:creationId xmlns:a16="http://schemas.microsoft.com/office/drawing/2014/main" id="{9682D3F5-D61F-4B17-B0F8-0F6B48484EE2}"/>
                          </a:ext>
                        </a:extLst>
                      </p:cNvPr>
                      <p:cNvPicPr/>
                      <p:nvPr/>
                    </p:nvPicPr>
                    <p:blipFill>
                      <a:blip r:embed="rId6"/>
                      <a:stretch>
                        <a:fillRect/>
                      </a:stretch>
                    </p:blipFill>
                    <p:spPr>
                      <a:xfrm>
                        <a:off x="677863" y="4920716"/>
                        <a:ext cx="4991100" cy="736600"/>
                      </a:xfrm>
                      <a:prstGeom prst="rect">
                        <a:avLst/>
                      </a:prstGeom>
                    </p:spPr>
                  </p:pic>
                </p:oleObj>
              </mc:Fallback>
            </mc:AlternateContent>
          </a:graphicData>
        </a:graphic>
      </p:graphicFrame>
      <p:pic>
        <p:nvPicPr>
          <p:cNvPr id="16" name="Content Placeholder 15" descr="Steps to form of a 1.0 molar solution of N a C l are as follows. Add 1.0 mole of N a C l to a 1.0 liter volumetric flask. Add water to the flask until the 1 liter mark is reached. Mix the solution.">
            <a:extLst>
              <a:ext uri="{FF2B5EF4-FFF2-40B4-BE49-F238E27FC236}">
                <a16:creationId xmlns:a16="http://schemas.microsoft.com/office/drawing/2014/main" id="{2AD5DAED-7A7B-4EDB-91CD-DEF9C5EB90E4}"/>
              </a:ext>
            </a:extLst>
          </p:cNvPr>
          <p:cNvPicPr>
            <a:picLocks noGrp="1" noChangeAspect="1"/>
          </p:cNvPicPr>
          <p:nvPr>
            <p:ph sz="quarter" idx="16"/>
          </p:nvPr>
        </p:nvPicPr>
        <p:blipFill>
          <a:blip r:embed="rId7"/>
          <a:stretch>
            <a:fillRect/>
          </a:stretch>
        </p:blipFill>
        <p:spPr>
          <a:xfrm>
            <a:off x="6450760" y="1555200"/>
            <a:ext cx="2055479" cy="4555043"/>
          </a:xfrm>
          <a:prstGeom prst="rect">
            <a:avLst/>
          </a:prstGeom>
        </p:spPr>
      </p:pic>
    </p:spTree>
    <p:extLst>
      <p:ext uri="{BB962C8B-B14F-4D97-AF65-F5344CB8AC3E}">
        <p14:creationId xmlns:p14="http://schemas.microsoft.com/office/powerpoint/2010/main" val="3472591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A2A-4BB0-4EDF-B535-B87DA663EC69}"/>
              </a:ext>
            </a:extLst>
          </p:cNvPr>
          <p:cNvSpPr>
            <a:spLocks noGrp="1"/>
          </p:cNvSpPr>
          <p:nvPr>
            <p:ph type="title"/>
          </p:nvPr>
        </p:nvSpPr>
        <p:spPr/>
        <p:txBody>
          <a:bodyPr/>
          <a:lstStyle/>
          <a:p>
            <a:r>
              <a:rPr lang="en-IN" dirty="0"/>
              <a:t>Molarity Calculations </a:t>
            </a:r>
            <a:r>
              <a:rPr lang="en-IN" sz="2000" b="0" baseline="0" dirty="0"/>
              <a:t>(1 of 2)</a:t>
            </a:r>
          </a:p>
        </p:txBody>
      </p:sp>
      <p:sp>
        <p:nvSpPr>
          <p:cNvPr id="3" name="Content Placeholder 2">
            <a:extLst>
              <a:ext uri="{FF2B5EF4-FFF2-40B4-BE49-F238E27FC236}">
                <a16:creationId xmlns:a16="http://schemas.microsoft.com/office/drawing/2014/main" id="{AF2B2B1F-144D-4DCA-BB88-B5114D7D0D9D}"/>
              </a:ext>
            </a:extLst>
          </p:cNvPr>
          <p:cNvSpPr>
            <a:spLocks noGrp="1"/>
          </p:cNvSpPr>
          <p:nvPr>
            <p:ph sz="quarter" idx="14"/>
          </p:nvPr>
        </p:nvSpPr>
        <p:spPr>
          <a:xfrm>
            <a:off x="457199" y="1555200"/>
            <a:ext cx="8171689" cy="1681776"/>
          </a:xfrm>
        </p:spPr>
        <p:txBody>
          <a:bodyPr/>
          <a:lstStyle/>
          <a:p>
            <a:pPr marL="432" indent="0">
              <a:buNone/>
            </a:pPr>
            <a:r>
              <a:rPr lang="en-IN" sz="2000" dirty="0"/>
              <a:t>What is the molarity of 0.500 </a:t>
            </a:r>
            <a:r>
              <a:rPr lang="en-IN" sz="2000" dirty="0" err="1"/>
              <a:t>L</a:t>
            </a:r>
            <a:r>
              <a:rPr lang="en-IN" sz="100" dirty="0" err="1"/>
              <a:t>iters</a:t>
            </a:r>
            <a:r>
              <a:rPr lang="en-IN" sz="2000" dirty="0"/>
              <a:t> of N</a:t>
            </a:r>
            <a:r>
              <a:rPr lang="en-IN" sz="100" dirty="0"/>
              <a:t> </a:t>
            </a:r>
            <a:r>
              <a:rPr lang="en-IN" sz="2000" dirty="0"/>
              <a:t>a</a:t>
            </a:r>
            <a:r>
              <a:rPr lang="en-IN" sz="100" dirty="0"/>
              <a:t> </a:t>
            </a:r>
            <a:r>
              <a:rPr lang="en-IN" sz="2000" dirty="0"/>
              <a:t>O</a:t>
            </a:r>
            <a:r>
              <a:rPr lang="en-IN" sz="100" dirty="0"/>
              <a:t> </a:t>
            </a:r>
            <a:r>
              <a:rPr lang="en-IN" sz="2000" dirty="0"/>
              <a:t>H solution if it contains 6.00 g</a:t>
            </a:r>
            <a:r>
              <a:rPr lang="en-IN" sz="100" dirty="0"/>
              <a:t>rams</a:t>
            </a:r>
            <a:r>
              <a:rPr lang="en-IN" sz="2000" dirty="0"/>
              <a:t> of N</a:t>
            </a:r>
            <a:r>
              <a:rPr lang="en-IN" sz="100" dirty="0"/>
              <a:t> </a:t>
            </a:r>
            <a:r>
              <a:rPr lang="en-IN" sz="2000" dirty="0"/>
              <a:t>a</a:t>
            </a:r>
            <a:r>
              <a:rPr lang="en-IN" sz="100" dirty="0"/>
              <a:t> </a:t>
            </a:r>
            <a:r>
              <a:rPr lang="en-IN" sz="2000" dirty="0"/>
              <a:t>O</a:t>
            </a:r>
            <a:r>
              <a:rPr lang="en-IN" sz="100" dirty="0"/>
              <a:t> </a:t>
            </a:r>
            <a:r>
              <a:rPr lang="en-IN" sz="2000" dirty="0"/>
              <a:t>H?</a:t>
            </a:r>
          </a:p>
          <a:p>
            <a:pPr marL="432" indent="0">
              <a:buNone/>
            </a:pPr>
            <a:r>
              <a:rPr lang="en-IN" sz="2000" b="1" dirty="0"/>
              <a:t>Solution:</a:t>
            </a:r>
          </a:p>
          <a:p>
            <a:pPr marL="432" indent="0">
              <a:buNone/>
            </a:pPr>
            <a:r>
              <a:rPr lang="en-IN" sz="2000" b="1" dirty="0"/>
              <a:t>Step 1 State the given and needed quantities.</a:t>
            </a:r>
          </a:p>
        </p:txBody>
      </p:sp>
      <p:graphicFrame>
        <p:nvGraphicFramePr>
          <p:cNvPr id="17" name="Table 17">
            <a:extLst>
              <a:ext uri="{FF2B5EF4-FFF2-40B4-BE49-F238E27FC236}">
                <a16:creationId xmlns:a16="http://schemas.microsoft.com/office/drawing/2014/main" id="{3CC07166-D5F7-4AFE-AF88-EBF8D6DFD1B1}"/>
              </a:ext>
            </a:extLst>
          </p:cNvPr>
          <p:cNvGraphicFramePr>
            <a:graphicFrameLocks noGrp="1"/>
          </p:cNvGraphicFramePr>
          <p:nvPr>
            <p:ph sz="quarter" idx="15"/>
            <p:extLst/>
          </p:nvPr>
        </p:nvGraphicFramePr>
        <p:xfrm>
          <a:off x="514800" y="3393648"/>
          <a:ext cx="8114400" cy="140400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2277628642"/>
                    </a:ext>
                  </a:extLst>
                </a:gridCol>
                <a:gridCol w="2178000">
                  <a:extLst>
                    <a:ext uri="{9D8B030D-6E8A-4147-A177-3AD203B41FA5}">
                      <a16:colId xmlns:a16="http://schemas.microsoft.com/office/drawing/2014/main" val="4287719740"/>
                    </a:ext>
                  </a:extLst>
                </a:gridCol>
                <a:gridCol w="1497600">
                  <a:extLst>
                    <a:ext uri="{9D8B030D-6E8A-4147-A177-3AD203B41FA5}">
                      <a16:colId xmlns:a16="http://schemas.microsoft.com/office/drawing/2014/main" val="358979552"/>
                    </a:ext>
                  </a:extLst>
                </a:gridCol>
                <a:gridCol w="2728800">
                  <a:extLst>
                    <a:ext uri="{9D8B030D-6E8A-4147-A177-3AD203B41FA5}">
                      <a16:colId xmlns:a16="http://schemas.microsoft.com/office/drawing/2014/main" val="1475594103"/>
                    </a:ext>
                  </a:extLst>
                </a:gridCol>
              </a:tblGrid>
              <a:tr h="579600">
                <a:tc>
                  <a:txBody>
                    <a:bodyPr/>
                    <a:lstStyle/>
                    <a:p>
                      <a:r>
                        <a:rPr lang="en-IN" sz="1600" b="1" baseline="0" dirty="0">
                          <a:latin typeface="+mn-lt"/>
                        </a:rPr>
                        <a:t>Analyze the</a:t>
                      </a:r>
                    </a:p>
                    <a:p>
                      <a:r>
                        <a:rPr lang="en-IN" sz="1600" b="1" baseline="0" dirty="0">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1314"/>
                  </a:ext>
                </a:extLst>
              </a:tr>
              <a:tr h="8244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600" dirty="0">
                          <a:latin typeface="+mn-lt"/>
                        </a:rPr>
                        <a:t>6.00 g</a:t>
                      </a:r>
                      <a:r>
                        <a:rPr lang="en-US" altLang="en-US" sz="100" b="0" i="0" u="none" strike="noStrike" cap="none" dirty="0">
                          <a:solidFill>
                            <a:schemeClr val="bg1"/>
                          </a:solidFill>
                          <a:latin typeface="+mn-lt"/>
                          <a:ea typeface="Arial"/>
                          <a:cs typeface="Arial"/>
                          <a:sym typeface="Arial"/>
                        </a:rPr>
                        <a:t>rams</a:t>
                      </a:r>
                      <a:r>
                        <a:rPr lang="en-US" altLang="en-US" sz="1600" dirty="0">
                          <a:latin typeface="+mn-lt"/>
                        </a:rPr>
                        <a:t> of N</a:t>
                      </a:r>
                      <a:r>
                        <a:rPr lang="en-US" altLang="en-US" sz="100" baseline="0" dirty="0">
                          <a:latin typeface="+mn-lt"/>
                        </a:rPr>
                        <a:t> </a:t>
                      </a:r>
                      <a:r>
                        <a:rPr lang="en-US" altLang="en-US" sz="1600" dirty="0">
                          <a:latin typeface="+mn-lt"/>
                        </a:rPr>
                        <a:t>a</a:t>
                      </a:r>
                      <a:r>
                        <a:rPr lang="en-US" altLang="en-US" sz="100" baseline="0" dirty="0">
                          <a:latin typeface="+mn-lt"/>
                        </a:rPr>
                        <a:t> </a:t>
                      </a:r>
                      <a:r>
                        <a:rPr lang="en-US" altLang="en-US" sz="1600" dirty="0">
                          <a:latin typeface="+mn-lt"/>
                        </a:rPr>
                        <a:t>O</a:t>
                      </a:r>
                      <a:r>
                        <a:rPr lang="en-US" altLang="en-US" sz="100" baseline="0" dirty="0">
                          <a:latin typeface="+mn-lt"/>
                        </a:rPr>
                        <a:t> </a:t>
                      </a:r>
                      <a:r>
                        <a:rPr lang="en-US" altLang="en-US" sz="1600" dirty="0">
                          <a:latin typeface="+mn-lt"/>
                        </a:rPr>
                        <a:t>H </a:t>
                      </a:r>
                    </a:p>
                    <a:p>
                      <a:r>
                        <a:rPr lang="en-US" altLang="en-US" sz="1600" dirty="0">
                          <a:latin typeface="+mn-lt"/>
                        </a:rPr>
                        <a:t>0.500 L</a:t>
                      </a:r>
                      <a:r>
                        <a:rPr lang="en-US" altLang="en-US" sz="100" b="0" i="0" u="none" strike="noStrike" cap="none" dirty="0">
                          <a:solidFill>
                            <a:schemeClr val="bg1"/>
                          </a:solidFill>
                          <a:latin typeface="+mn-lt"/>
                          <a:ea typeface="Arial"/>
                          <a:cs typeface="Arial"/>
                          <a:sym typeface="Arial"/>
                        </a:rPr>
                        <a:t>iter</a:t>
                      </a:r>
                      <a:r>
                        <a:rPr lang="en-US" altLang="en-US" sz="1600" dirty="0">
                          <a:latin typeface="+mn-lt"/>
                        </a:rPr>
                        <a:t> of N</a:t>
                      </a:r>
                      <a:r>
                        <a:rPr lang="en-US" altLang="en-US" sz="100" baseline="0" dirty="0">
                          <a:latin typeface="+mn-lt"/>
                        </a:rPr>
                        <a:t> </a:t>
                      </a:r>
                      <a:r>
                        <a:rPr lang="en-US" altLang="en-US" sz="1600" dirty="0">
                          <a:latin typeface="+mn-lt"/>
                        </a:rPr>
                        <a:t>a</a:t>
                      </a:r>
                      <a:r>
                        <a:rPr lang="en-US" altLang="en-US" sz="100" baseline="0" dirty="0">
                          <a:latin typeface="+mn-lt"/>
                        </a:rPr>
                        <a:t> </a:t>
                      </a:r>
                      <a:r>
                        <a:rPr lang="en-US" altLang="en-US" sz="1600" dirty="0">
                          <a:latin typeface="+mn-lt"/>
                        </a:rPr>
                        <a:t>O</a:t>
                      </a:r>
                      <a:r>
                        <a:rPr lang="en-US" altLang="en-US" sz="100" baseline="0" dirty="0">
                          <a:latin typeface="+mn-lt"/>
                        </a:rPr>
                        <a:t> </a:t>
                      </a:r>
                      <a:r>
                        <a:rPr lang="en-US" altLang="en-US" sz="1600" dirty="0">
                          <a:latin typeface="+mn-lt"/>
                        </a:rPr>
                        <a:t>H solution</a:t>
                      </a:r>
                      <a:endParaRPr lang="en-IN" sz="16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600" dirty="0">
                          <a:latin typeface="+mn-lt"/>
                        </a:rPr>
                        <a:t>molarity (mole/L</a:t>
                      </a:r>
                      <a:r>
                        <a:rPr lang="en-US" altLang="en-US" sz="100" b="0" i="0" u="none" strike="noStrike" cap="none" dirty="0">
                          <a:solidFill>
                            <a:schemeClr val="bg1"/>
                          </a:solidFill>
                          <a:latin typeface="+mn-lt"/>
                          <a:ea typeface="Arial"/>
                          <a:cs typeface="Arial"/>
                          <a:sym typeface="Arial"/>
                        </a:rPr>
                        <a:t>iter</a:t>
                      </a:r>
                      <a:r>
                        <a:rPr lang="en-US" altLang="en-US" sz="1600" dirty="0">
                          <a:latin typeface="+mn-lt"/>
                        </a:rPr>
                        <a:t>)</a:t>
                      </a:r>
                      <a:endParaRPr lang="en-IN" sz="16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600" dirty="0">
                          <a:latin typeface="+mn-lt"/>
                        </a:rPr>
                        <a:t>molar mass of N</a:t>
                      </a:r>
                      <a:r>
                        <a:rPr lang="en-US" altLang="en-US" sz="100" baseline="0" dirty="0">
                          <a:latin typeface="+mn-lt"/>
                        </a:rPr>
                        <a:t> </a:t>
                      </a:r>
                      <a:r>
                        <a:rPr lang="en-US" altLang="en-US" sz="1600" dirty="0">
                          <a:latin typeface="+mn-lt"/>
                        </a:rPr>
                        <a:t>a</a:t>
                      </a:r>
                      <a:r>
                        <a:rPr lang="en-US" altLang="en-US" sz="100" baseline="0" dirty="0">
                          <a:latin typeface="+mn-lt"/>
                        </a:rPr>
                        <a:t> </a:t>
                      </a:r>
                      <a:r>
                        <a:rPr lang="en-US" altLang="en-US" sz="1600" dirty="0">
                          <a:latin typeface="+mn-lt"/>
                        </a:rPr>
                        <a:t>O</a:t>
                      </a:r>
                      <a:r>
                        <a:rPr lang="en-US" altLang="en-US" sz="100" baseline="0" dirty="0">
                          <a:latin typeface="+mn-lt"/>
                        </a:rPr>
                        <a:t> </a:t>
                      </a:r>
                      <a:r>
                        <a:rPr lang="en-US" altLang="en-US" sz="1600" dirty="0">
                          <a:latin typeface="+mn-lt"/>
                        </a:rPr>
                        <a:t>H,</a:t>
                      </a:r>
                    </a:p>
                    <a:p>
                      <a:endParaRPr lang="en-US" altLang="en-US" sz="1600" dirty="0">
                        <a:solidFill>
                          <a:schemeClr val="tx1"/>
                        </a:solidFill>
                        <a:latin typeface="+mn-lt"/>
                      </a:endParaRPr>
                    </a:p>
                    <a:p>
                      <a:pPr algn="ctr"/>
                      <a:r>
                        <a:rPr lang="en-US" altLang="en-US" sz="100" dirty="0">
                          <a:solidFill>
                            <a:schemeClr val="tx1"/>
                          </a:solidFill>
                          <a:latin typeface="+mn-lt"/>
                        </a:rPr>
                        <a:t> start fraction moles of solute over liter of solution end fraction</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5361041"/>
                  </a:ext>
                </a:extLst>
              </a:tr>
            </a:tbl>
          </a:graphicData>
        </a:graphic>
      </p:graphicFrame>
      <p:graphicFrame>
        <p:nvGraphicFramePr>
          <p:cNvPr id="8" name="Object 7">
            <a:extLst>
              <a:ext uri="{FF2B5EF4-FFF2-40B4-BE49-F238E27FC236}">
                <a16:creationId xmlns:a16="http://schemas.microsoft.com/office/drawing/2014/main" id="{11B5BE69-B970-4F78-8D94-839D1A529487}"/>
              </a:ext>
              <a:ext uri="{C183D7F6-B498-43B3-948B-1728B52AA6E4}">
                <adec:decorative xmlns:adec="http://schemas.microsoft.com/office/drawing/2017/decorative" val="1"/>
              </a:ext>
            </a:extLst>
          </p:cNvPr>
          <p:cNvGraphicFramePr>
            <a:graphicFrameLocks noChangeAspect="1"/>
          </p:cNvGraphicFramePr>
          <p:nvPr>
            <p:extLst/>
          </p:nvPr>
        </p:nvGraphicFramePr>
        <p:xfrm>
          <a:off x="6425118" y="4291161"/>
          <a:ext cx="1375353" cy="471920"/>
        </p:xfrm>
        <a:graphic>
          <a:graphicData uri="http://schemas.openxmlformats.org/presentationml/2006/ole">
            <mc:AlternateContent xmlns:mc="http://schemas.openxmlformats.org/markup-compatibility/2006">
              <mc:Choice xmlns:v="urn:schemas-microsoft-com:vml" Requires="v">
                <p:oleObj spid="_x0000_s51205" name="Equation" r:id="rId3" imgW="1663560" imgH="571320" progId="Equation.DSMT4">
                  <p:embed/>
                </p:oleObj>
              </mc:Choice>
              <mc:Fallback>
                <p:oleObj name="Equation" r:id="rId3" imgW="1663560" imgH="571320" progId="Equation.DSMT4">
                  <p:embed/>
                  <p:pic>
                    <p:nvPicPr>
                      <p:cNvPr id="8" name="Object 7">
                        <a:extLst>
                          <a:ext uri="{FF2B5EF4-FFF2-40B4-BE49-F238E27FC236}">
                            <a16:creationId xmlns:a16="http://schemas.microsoft.com/office/drawing/2014/main" id="{11B5BE69-B970-4F78-8D94-839D1A529487}"/>
                          </a:ext>
                          <a:ext uri="{C183D7F6-B498-43B3-948B-1728B52AA6E4}">
                            <adec:decorative xmlns:adec="http://schemas.microsoft.com/office/drawing/2017/decorative" val="1"/>
                          </a:ext>
                        </a:extLst>
                      </p:cNvPr>
                      <p:cNvPicPr/>
                      <p:nvPr/>
                    </p:nvPicPr>
                    <p:blipFill>
                      <a:blip r:embed="rId4"/>
                      <a:stretch>
                        <a:fillRect/>
                      </a:stretch>
                    </p:blipFill>
                    <p:spPr>
                      <a:xfrm>
                        <a:off x="6425118" y="4291161"/>
                        <a:ext cx="1375353" cy="471920"/>
                      </a:xfrm>
                      <a:prstGeom prst="rect">
                        <a:avLst/>
                      </a:prstGeom>
                      <a:solidFill>
                        <a:schemeClr val="bg1"/>
                      </a:solidFill>
                    </p:spPr>
                  </p:pic>
                </p:oleObj>
              </mc:Fallback>
            </mc:AlternateContent>
          </a:graphicData>
        </a:graphic>
      </p:graphicFrame>
      <p:sp>
        <p:nvSpPr>
          <p:cNvPr id="4" name="Content Placeholder 3">
            <a:extLst>
              <a:ext uri="{FF2B5EF4-FFF2-40B4-BE49-F238E27FC236}">
                <a16:creationId xmlns:a16="http://schemas.microsoft.com/office/drawing/2014/main" id="{84323E79-8DD9-4177-B963-6BEC09B02D34}"/>
              </a:ext>
            </a:extLst>
          </p:cNvPr>
          <p:cNvSpPr>
            <a:spLocks noGrp="1"/>
          </p:cNvSpPr>
          <p:nvPr>
            <p:ph sz="quarter" idx="16"/>
          </p:nvPr>
        </p:nvSpPr>
        <p:spPr>
          <a:xfrm>
            <a:off x="457200" y="5119867"/>
            <a:ext cx="3636000" cy="414000"/>
          </a:xfrm>
          <a:noFill/>
          <a:ln>
            <a:noFill/>
          </a:ln>
        </p:spPr>
        <p:txBody>
          <a:bodyPr lIns="0" tIns="0" rIns="0" bIns="0" anchor="t" anchorCtr="0"/>
          <a:lstStyle/>
          <a:p>
            <a:pPr marL="432" indent="0">
              <a:buNone/>
            </a:pPr>
            <a:r>
              <a:rPr lang="pt-BR" sz="2000" dirty="0"/>
              <a:t>1 mole N</a:t>
            </a:r>
            <a:r>
              <a:rPr lang="pt-BR" sz="100" dirty="0"/>
              <a:t> </a:t>
            </a:r>
            <a:r>
              <a:rPr lang="pt-BR" sz="2000" dirty="0"/>
              <a:t>a</a:t>
            </a:r>
            <a:r>
              <a:rPr lang="pt-BR" sz="100" dirty="0"/>
              <a:t> </a:t>
            </a:r>
            <a:r>
              <a:rPr lang="pt-BR" sz="2000" dirty="0"/>
              <a:t>O</a:t>
            </a:r>
            <a:r>
              <a:rPr lang="pt-BR" sz="100" dirty="0"/>
              <a:t> </a:t>
            </a:r>
            <a:r>
              <a:rPr lang="pt-BR" sz="2000" dirty="0"/>
              <a:t>H = 40.00 g</a:t>
            </a:r>
            <a:r>
              <a:rPr lang="pt-BR" sz="100" dirty="0"/>
              <a:t>rams</a:t>
            </a:r>
            <a:r>
              <a:rPr lang="pt-BR" sz="2000" dirty="0"/>
              <a:t> N</a:t>
            </a:r>
            <a:r>
              <a:rPr lang="pt-BR" sz="100" dirty="0"/>
              <a:t> </a:t>
            </a:r>
            <a:r>
              <a:rPr lang="pt-BR" sz="2000" dirty="0"/>
              <a:t>a</a:t>
            </a:r>
            <a:r>
              <a:rPr lang="pt-BR" sz="100" dirty="0"/>
              <a:t> </a:t>
            </a:r>
            <a:r>
              <a:rPr lang="pt-BR" sz="2000" dirty="0"/>
              <a:t>O</a:t>
            </a:r>
            <a:r>
              <a:rPr lang="pt-BR" sz="100" dirty="0"/>
              <a:t> </a:t>
            </a:r>
            <a:r>
              <a:rPr lang="pt-BR" sz="2000" dirty="0"/>
              <a:t>H</a:t>
            </a:r>
          </a:p>
        </p:txBody>
      </p:sp>
      <p:graphicFrame>
        <p:nvGraphicFramePr>
          <p:cNvPr id="11" name="Object 10" descr="1 mole N a O H over 40.00 grams N a O H, and 40.00 grams N a O H over 1 mole N a O H.">
            <a:extLst>
              <a:ext uri="{FF2B5EF4-FFF2-40B4-BE49-F238E27FC236}">
                <a16:creationId xmlns:a16="http://schemas.microsoft.com/office/drawing/2014/main" id="{5BFA4CFB-C946-4880-99B2-ADFCDE4C5BA8}"/>
              </a:ext>
            </a:extLst>
          </p:cNvPr>
          <p:cNvGraphicFramePr>
            <a:graphicFrameLocks noChangeAspect="1"/>
          </p:cNvGraphicFramePr>
          <p:nvPr>
            <p:extLst/>
          </p:nvPr>
        </p:nvGraphicFramePr>
        <p:xfrm>
          <a:off x="4225361" y="5009062"/>
          <a:ext cx="3563478" cy="605119"/>
        </p:xfrm>
        <a:graphic>
          <a:graphicData uri="http://schemas.openxmlformats.org/presentationml/2006/ole">
            <mc:AlternateContent xmlns:mc="http://schemas.openxmlformats.org/markup-compatibility/2006">
              <mc:Choice xmlns:v="urn:schemas-microsoft-com:vml" Requires="v">
                <p:oleObj spid="_x0000_s51206" name="Equation" r:id="rId5" imgW="4038480" imgH="685800" progId="Equation.DSMT4">
                  <p:embed/>
                </p:oleObj>
              </mc:Choice>
              <mc:Fallback>
                <p:oleObj name="Equation" r:id="rId5" imgW="4038480" imgH="685800" progId="Equation.DSMT4">
                  <p:embed/>
                  <p:pic>
                    <p:nvPicPr>
                      <p:cNvPr id="11" name="Object 10" descr="1 mole N a O H over 40.00 grams N a O H, and 40.00 grams N a O H over 1 mole N a O H.">
                        <a:extLst>
                          <a:ext uri="{FF2B5EF4-FFF2-40B4-BE49-F238E27FC236}">
                            <a16:creationId xmlns:a16="http://schemas.microsoft.com/office/drawing/2014/main" id="{5BFA4CFB-C946-4880-99B2-ADFCDE4C5BA8}"/>
                          </a:ext>
                        </a:extLst>
                      </p:cNvPr>
                      <p:cNvPicPr/>
                      <p:nvPr/>
                    </p:nvPicPr>
                    <p:blipFill>
                      <a:blip r:embed="rId6"/>
                      <a:stretch>
                        <a:fillRect/>
                      </a:stretch>
                    </p:blipFill>
                    <p:spPr>
                      <a:xfrm>
                        <a:off x="4225361" y="5009062"/>
                        <a:ext cx="3563478" cy="605119"/>
                      </a:xfrm>
                      <a:prstGeom prst="rect">
                        <a:avLst/>
                      </a:prstGeom>
                    </p:spPr>
                  </p:pic>
                </p:oleObj>
              </mc:Fallback>
            </mc:AlternateContent>
          </a:graphicData>
        </a:graphic>
      </p:graphicFrame>
      <p:graphicFrame>
        <p:nvGraphicFramePr>
          <p:cNvPr id="12" name="Object 11" descr="6.00 grams N a O H times start fraction 1 mole N a O H over 40.00 grams N a O H end fraction, with grams N a O H cancelled, = 0.150 mole N a O H.">
            <a:extLst>
              <a:ext uri="{FF2B5EF4-FFF2-40B4-BE49-F238E27FC236}">
                <a16:creationId xmlns:a16="http://schemas.microsoft.com/office/drawing/2014/main" id="{59E7313D-2AC0-4D4D-B057-2DD1F8116C08}"/>
              </a:ext>
            </a:extLst>
          </p:cNvPr>
          <p:cNvGraphicFramePr>
            <a:graphicFrameLocks noChangeAspect="1"/>
          </p:cNvGraphicFramePr>
          <p:nvPr>
            <p:extLst/>
          </p:nvPr>
        </p:nvGraphicFramePr>
        <p:xfrm>
          <a:off x="2087180" y="5741328"/>
          <a:ext cx="4911725" cy="609600"/>
        </p:xfrm>
        <a:graphic>
          <a:graphicData uri="http://schemas.openxmlformats.org/presentationml/2006/ole">
            <mc:AlternateContent xmlns:mc="http://schemas.openxmlformats.org/markup-compatibility/2006">
              <mc:Choice xmlns:v="urn:schemas-microsoft-com:vml" Requires="v">
                <p:oleObj spid="_x0000_s51207" name="Equation" r:id="rId7" imgW="5943600" imgH="736560" progId="Equation.DSMT4">
                  <p:embed/>
                </p:oleObj>
              </mc:Choice>
              <mc:Fallback>
                <p:oleObj name="Equation" r:id="rId7" imgW="5943600" imgH="736560" progId="Equation.DSMT4">
                  <p:embed/>
                  <p:pic>
                    <p:nvPicPr>
                      <p:cNvPr id="12" name="Object 11" descr="6.00 grams N a O H times start fraction 1 mole N a O H over 40.00 grams N a O H end fraction, with grams N a O H cancelled, = 0.150 mole N a O H.">
                        <a:extLst>
                          <a:ext uri="{FF2B5EF4-FFF2-40B4-BE49-F238E27FC236}">
                            <a16:creationId xmlns:a16="http://schemas.microsoft.com/office/drawing/2014/main" id="{59E7313D-2AC0-4D4D-B057-2DD1F8116C08}"/>
                          </a:ext>
                        </a:extLst>
                      </p:cNvPr>
                      <p:cNvPicPr/>
                      <p:nvPr/>
                    </p:nvPicPr>
                    <p:blipFill>
                      <a:blip r:embed="rId8"/>
                      <a:stretch>
                        <a:fillRect/>
                      </a:stretch>
                    </p:blipFill>
                    <p:spPr>
                      <a:xfrm>
                        <a:off x="2087180" y="5741328"/>
                        <a:ext cx="4911725" cy="609600"/>
                      </a:xfrm>
                      <a:prstGeom prst="rect">
                        <a:avLst/>
                      </a:prstGeom>
                    </p:spPr>
                  </p:pic>
                </p:oleObj>
              </mc:Fallback>
            </mc:AlternateContent>
          </a:graphicData>
        </a:graphic>
      </p:graphicFrame>
    </p:spTree>
    <p:extLst>
      <p:ext uri="{BB962C8B-B14F-4D97-AF65-F5344CB8AC3E}">
        <p14:creationId xmlns:p14="http://schemas.microsoft.com/office/powerpoint/2010/main" val="2358248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D8DC-4155-4A68-A17C-A79C520F8F1A}"/>
              </a:ext>
            </a:extLst>
          </p:cNvPr>
          <p:cNvSpPr>
            <a:spLocks noGrp="1"/>
          </p:cNvSpPr>
          <p:nvPr>
            <p:ph type="title"/>
          </p:nvPr>
        </p:nvSpPr>
        <p:spPr/>
        <p:txBody>
          <a:bodyPr/>
          <a:lstStyle/>
          <a:p>
            <a:r>
              <a:rPr lang="en-IN" dirty="0"/>
              <a:t>Molarity Calculations </a:t>
            </a:r>
            <a:r>
              <a:rPr lang="en-IN" sz="2000" b="0" dirty="0"/>
              <a:t>(2 of 2)</a:t>
            </a:r>
            <a:endParaRPr lang="en-IN" dirty="0"/>
          </a:p>
        </p:txBody>
      </p:sp>
      <p:sp>
        <p:nvSpPr>
          <p:cNvPr id="3" name="Content Placeholder 2">
            <a:extLst>
              <a:ext uri="{FF2B5EF4-FFF2-40B4-BE49-F238E27FC236}">
                <a16:creationId xmlns:a16="http://schemas.microsoft.com/office/drawing/2014/main" id="{25C6E512-EF7D-4195-9AC8-50B728C23D18}"/>
              </a:ext>
            </a:extLst>
          </p:cNvPr>
          <p:cNvSpPr>
            <a:spLocks noGrp="1"/>
          </p:cNvSpPr>
          <p:nvPr>
            <p:ph sz="quarter" idx="16"/>
          </p:nvPr>
        </p:nvSpPr>
        <p:spPr>
          <a:xfrm>
            <a:off x="457200" y="1555750"/>
            <a:ext cx="8489576" cy="819897"/>
          </a:xfrm>
        </p:spPr>
        <p:txBody>
          <a:bodyPr/>
          <a:lstStyle/>
          <a:p>
            <a:pPr marL="432" indent="0">
              <a:buNone/>
            </a:pPr>
            <a:r>
              <a:rPr lang="en-IN" sz="2400" dirty="0">
                <a:solidFill>
                  <a:schemeClr val="tx1"/>
                </a:solidFill>
                <a:ea typeface="ＭＳ Ｐゴシック" charset="0"/>
                <a:cs typeface="ＭＳ Ｐゴシック" charset="0"/>
              </a:rPr>
              <a:t>What is the molarity of 0.500 L</a:t>
            </a:r>
            <a:r>
              <a:rPr lang="en-IN" sz="100" dirty="0">
                <a:solidFill>
                  <a:schemeClr val="tx1"/>
                </a:solidFill>
              </a:rPr>
              <a:t>iter</a:t>
            </a:r>
            <a:r>
              <a:rPr lang="en-IN" sz="2400" dirty="0">
                <a:solidFill>
                  <a:schemeClr val="tx1"/>
                </a:solidFill>
                <a:ea typeface="ＭＳ Ｐゴシック" charset="0"/>
                <a:cs typeface="ＭＳ Ｐゴシック" charset="0"/>
              </a:rPr>
              <a:t> of N</a:t>
            </a:r>
            <a:r>
              <a:rPr lang="en-IN" sz="100" dirty="0">
                <a:solidFill>
                  <a:schemeClr val="tx1"/>
                </a:solidFill>
                <a:ea typeface="ＭＳ Ｐゴシック" charset="0"/>
                <a:cs typeface="ＭＳ Ｐゴシック" charset="0"/>
              </a:rPr>
              <a:t> </a:t>
            </a:r>
            <a:r>
              <a:rPr lang="en-IN" sz="2400" dirty="0">
                <a:solidFill>
                  <a:schemeClr val="tx1"/>
                </a:solidFill>
                <a:ea typeface="ＭＳ Ｐゴシック" charset="0"/>
                <a:cs typeface="ＭＳ Ｐゴシック" charset="0"/>
              </a:rPr>
              <a:t>a</a:t>
            </a:r>
            <a:r>
              <a:rPr lang="en-IN" sz="100" dirty="0">
                <a:solidFill>
                  <a:schemeClr val="tx1"/>
                </a:solidFill>
                <a:ea typeface="ＭＳ Ｐゴシック" charset="0"/>
                <a:cs typeface="ＭＳ Ｐゴシック" charset="0"/>
              </a:rPr>
              <a:t> </a:t>
            </a:r>
            <a:r>
              <a:rPr lang="en-IN" sz="2400" dirty="0">
                <a:solidFill>
                  <a:schemeClr val="tx1"/>
                </a:solidFill>
                <a:ea typeface="ＭＳ Ｐゴシック" charset="0"/>
                <a:cs typeface="ＭＳ Ｐゴシック" charset="0"/>
              </a:rPr>
              <a:t>O</a:t>
            </a:r>
            <a:r>
              <a:rPr lang="en-IN" sz="100" dirty="0">
                <a:solidFill>
                  <a:schemeClr val="tx1"/>
                </a:solidFill>
                <a:ea typeface="ＭＳ Ｐゴシック" charset="0"/>
                <a:cs typeface="ＭＳ Ｐゴシック" charset="0"/>
              </a:rPr>
              <a:t> </a:t>
            </a:r>
            <a:r>
              <a:rPr lang="en-IN" sz="2400" dirty="0">
                <a:solidFill>
                  <a:schemeClr val="tx1"/>
                </a:solidFill>
                <a:ea typeface="ＭＳ Ｐゴシック" charset="0"/>
                <a:cs typeface="ＭＳ Ｐゴシック" charset="0"/>
              </a:rPr>
              <a:t>H solution if it contains 6.00 g</a:t>
            </a:r>
            <a:r>
              <a:rPr lang="en-IN" sz="100" dirty="0">
                <a:solidFill>
                  <a:schemeClr val="tx1"/>
                </a:solidFill>
              </a:rPr>
              <a:t>rams</a:t>
            </a:r>
            <a:r>
              <a:rPr lang="en-IN" sz="2400" dirty="0">
                <a:solidFill>
                  <a:schemeClr val="tx1"/>
                </a:solidFill>
                <a:ea typeface="ＭＳ Ｐゴシック" charset="0"/>
                <a:cs typeface="ＭＳ Ｐゴシック" charset="0"/>
              </a:rPr>
              <a:t> of N</a:t>
            </a:r>
            <a:r>
              <a:rPr lang="en-IN" sz="100" dirty="0">
                <a:solidFill>
                  <a:schemeClr val="tx1"/>
                </a:solidFill>
                <a:ea typeface="ＭＳ Ｐゴシック" charset="0"/>
                <a:cs typeface="ＭＳ Ｐゴシック" charset="0"/>
              </a:rPr>
              <a:t> </a:t>
            </a:r>
            <a:r>
              <a:rPr lang="en-IN" sz="2400" dirty="0">
                <a:solidFill>
                  <a:schemeClr val="tx1"/>
                </a:solidFill>
                <a:ea typeface="ＭＳ Ｐゴシック" charset="0"/>
                <a:cs typeface="ＭＳ Ｐゴシック" charset="0"/>
              </a:rPr>
              <a:t>a</a:t>
            </a:r>
            <a:r>
              <a:rPr lang="en-IN" sz="100" dirty="0">
                <a:solidFill>
                  <a:schemeClr val="tx1"/>
                </a:solidFill>
                <a:ea typeface="ＭＳ Ｐゴシック" charset="0"/>
                <a:cs typeface="ＭＳ Ｐゴシック" charset="0"/>
              </a:rPr>
              <a:t> </a:t>
            </a:r>
            <a:r>
              <a:rPr lang="en-IN" sz="2400" dirty="0">
                <a:solidFill>
                  <a:schemeClr val="tx1"/>
                </a:solidFill>
                <a:ea typeface="ＭＳ Ｐゴシック" charset="0"/>
                <a:cs typeface="ＭＳ Ｐゴシック" charset="0"/>
              </a:rPr>
              <a:t>O</a:t>
            </a:r>
            <a:r>
              <a:rPr lang="en-IN" sz="100" dirty="0">
                <a:solidFill>
                  <a:schemeClr val="tx1"/>
                </a:solidFill>
                <a:ea typeface="ＭＳ Ｐゴシック" charset="0"/>
                <a:cs typeface="ＭＳ Ｐゴシック" charset="0"/>
              </a:rPr>
              <a:t> </a:t>
            </a:r>
            <a:r>
              <a:rPr lang="en-IN" sz="2400" dirty="0">
                <a:solidFill>
                  <a:schemeClr val="tx1"/>
                </a:solidFill>
                <a:ea typeface="ＭＳ Ｐゴシック" charset="0"/>
                <a:cs typeface="ＭＳ Ｐゴシック" charset="0"/>
              </a:rPr>
              <a:t>H?</a:t>
            </a:r>
            <a:endParaRPr lang="en-IN" dirty="0">
              <a:solidFill>
                <a:schemeClr val="tx1"/>
              </a:solidFill>
            </a:endParaRPr>
          </a:p>
        </p:txBody>
      </p:sp>
      <p:sp>
        <p:nvSpPr>
          <p:cNvPr id="4" name="Content Placeholder 3">
            <a:extLst>
              <a:ext uri="{FF2B5EF4-FFF2-40B4-BE49-F238E27FC236}">
                <a16:creationId xmlns:a16="http://schemas.microsoft.com/office/drawing/2014/main" id="{D5578319-F6E5-474C-93F0-01F3F8F9E31B}"/>
              </a:ext>
            </a:extLst>
          </p:cNvPr>
          <p:cNvSpPr>
            <a:spLocks noGrp="1"/>
          </p:cNvSpPr>
          <p:nvPr>
            <p:ph sz="quarter" idx="14"/>
          </p:nvPr>
        </p:nvSpPr>
        <p:spPr>
          <a:xfrm>
            <a:off x="457200" y="2594437"/>
            <a:ext cx="8229600" cy="444770"/>
          </a:xfrm>
        </p:spPr>
        <p:txBody>
          <a:bodyPr/>
          <a:lstStyle/>
          <a:p>
            <a:pPr marL="432" indent="0">
              <a:buNone/>
            </a:pPr>
            <a:r>
              <a:rPr lang="en-IN" sz="2400" b="1" dirty="0"/>
              <a:t>Step 2 Write the concentration expression.</a:t>
            </a:r>
          </a:p>
        </p:txBody>
      </p:sp>
      <p:graphicFrame>
        <p:nvGraphicFramePr>
          <p:cNvPr id="6" name="Object 5" descr="M = moles of solute over liter of solution.">
            <a:extLst>
              <a:ext uri="{FF2B5EF4-FFF2-40B4-BE49-F238E27FC236}">
                <a16:creationId xmlns:a16="http://schemas.microsoft.com/office/drawing/2014/main" id="{E90BF477-1AD9-41C9-8A7A-CF972D070347}"/>
              </a:ext>
            </a:extLst>
          </p:cNvPr>
          <p:cNvGraphicFramePr>
            <a:graphicFrameLocks noChangeAspect="1"/>
          </p:cNvGraphicFramePr>
          <p:nvPr>
            <p:extLst/>
          </p:nvPr>
        </p:nvGraphicFramePr>
        <p:xfrm>
          <a:off x="3225800" y="3222150"/>
          <a:ext cx="2692400" cy="736600"/>
        </p:xfrm>
        <a:graphic>
          <a:graphicData uri="http://schemas.openxmlformats.org/presentationml/2006/ole">
            <mc:AlternateContent xmlns:mc="http://schemas.openxmlformats.org/markup-compatibility/2006">
              <mc:Choice xmlns:v="urn:schemas-microsoft-com:vml" Requires="v">
                <p:oleObj spid="_x0000_s52228" name="Equation" r:id="rId3" imgW="2692080" imgH="736560" progId="Equation.DSMT4">
                  <p:embed/>
                </p:oleObj>
              </mc:Choice>
              <mc:Fallback>
                <p:oleObj name="Equation" r:id="rId3" imgW="2692080" imgH="736560" progId="Equation.DSMT4">
                  <p:embed/>
                  <p:pic>
                    <p:nvPicPr>
                      <p:cNvPr id="6" name="Object 5" descr="M = moles of solute over liter of solution.">
                        <a:extLst>
                          <a:ext uri="{FF2B5EF4-FFF2-40B4-BE49-F238E27FC236}">
                            <a16:creationId xmlns:a16="http://schemas.microsoft.com/office/drawing/2014/main" id="{E90BF477-1AD9-41C9-8A7A-CF972D070347}"/>
                          </a:ext>
                        </a:extLst>
                      </p:cNvPr>
                      <p:cNvPicPr/>
                      <p:nvPr/>
                    </p:nvPicPr>
                    <p:blipFill>
                      <a:blip r:embed="rId4"/>
                      <a:stretch>
                        <a:fillRect/>
                      </a:stretch>
                    </p:blipFill>
                    <p:spPr>
                      <a:xfrm>
                        <a:off x="3225800" y="3222150"/>
                        <a:ext cx="2692400" cy="736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B90D719A-F1E7-4E1B-9721-A54716D06416}"/>
              </a:ext>
            </a:extLst>
          </p:cNvPr>
          <p:cNvSpPr>
            <a:spLocks noGrp="1"/>
          </p:cNvSpPr>
          <p:nvPr>
            <p:ph sz="quarter" idx="15"/>
          </p:nvPr>
        </p:nvSpPr>
        <p:spPr>
          <a:xfrm>
            <a:off x="457199" y="4141694"/>
            <a:ext cx="8373035" cy="819897"/>
          </a:xfrm>
        </p:spPr>
        <p:txBody>
          <a:bodyPr/>
          <a:lstStyle/>
          <a:p>
            <a:pPr marL="990600" indent="-990600">
              <a:buNone/>
            </a:pPr>
            <a:r>
              <a:rPr lang="en-IN" sz="2400" b="1" dirty="0"/>
              <a:t>Step 3 Substitute solute and solution quantities into the expression and calculate.</a:t>
            </a:r>
          </a:p>
        </p:txBody>
      </p:sp>
      <p:graphicFrame>
        <p:nvGraphicFramePr>
          <p:cNvPr id="7" name="Object 6" descr="M = 0.150 moles N a O H over 0.500 liters of solution = 0.300 molarity N a O H.">
            <a:extLst>
              <a:ext uri="{FF2B5EF4-FFF2-40B4-BE49-F238E27FC236}">
                <a16:creationId xmlns:a16="http://schemas.microsoft.com/office/drawing/2014/main" id="{CAF1C81D-C367-4DC0-B949-4D87AB055B89}"/>
              </a:ext>
            </a:extLst>
          </p:cNvPr>
          <p:cNvGraphicFramePr>
            <a:graphicFrameLocks noChangeAspect="1"/>
          </p:cNvGraphicFramePr>
          <p:nvPr>
            <p:extLst/>
          </p:nvPr>
        </p:nvGraphicFramePr>
        <p:xfrm>
          <a:off x="1778000" y="5302250"/>
          <a:ext cx="5588000" cy="736600"/>
        </p:xfrm>
        <a:graphic>
          <a:graphicData uri="http://schemas.openxmlformats.org/presentationml/2006/ole">
            <mc:AlternateContent xmlns:mc="http://schemas.openxmlformats.org/markup-compatibility/2006">
              <mc:Choice xmlns:v="urn:schemas-microsoft-com:vml" Requires="v">
                <p:oleObj spid="_x0000_s52229" name="Equation" r:id="rId5" imgW="5587920" imgH="736560" progId="Equation.DSMT4">
                  <p:embed/>
                </p:oleObj>
              </mc:Choice>
              <mc:Fallback>
                <p:oleObj name="Equation" r:id="rId5" imgW="5587920" imgH="736560" progId="Equation.DSMT4">
                  <p:embed/>
                  <p:pic>
                    <p:nvPicPr>
                      <p:cNvPr id="7" name="Object 6" descr="M = 0.150 moles N a O H over 0.500 liters of solution = 0.300 molarity N a O H.">
                        <a:extLst>
                          <a:ext uri="{FF2B5EF4-FFF2-40B4-BE49-F238E27FC236}">
                            <a16:creationId xmlns:a16="http://schemas.microsoft.com/office/drawing/2014/main" id="{CAF1C81D-C367-4DC0-B949-4D87AB055B89}"/>
                          </a:ext>
                        </a:extLst>
                      </p:cNvPr>
                      <p:cNvPicPr/>
                      <p:nvPr/>
                    </p:nvPicPr>
                    <p:blipFill>
                      <a:blip r:embed="rId6"/>
                      <a:stretch>
                        <a:fillRect/>
                      </a:stretch>
                    </p:blipFill>
                    <p:spPr>
                      <a:xfrm>
                        <a:off x="1778000" y="5302250"/>
                        <a:ext cx="5588000" cy="736600"/>
                      </a:xfrm>
                      <a:prstGeom prst="rect">
                        <a:avLst/>
                      </a:prstGeom>
                    </p:spPr>
                  </p:pic>
                </p:oleObj>
              </mc:Fallback>
            </mc:AlternateContent>
          </a:graphicData>
        </a:graphic>
      </p:graphicFrame>
    </p:spTree>
    <p:extLst>
      <p:ext uri="{BB962C8B-B14F-4D97-AF65-F5344CB8AC3E}">
        <p14:creationId xmlns:p14="http://schemas.microsoft.com/office/powerpoint/2010/main" val="3367408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CC3B5-7575-4804-86A8-B1C2AE34A3D5}"/>
              </a:ext>
            </a:extLst>
          </p:cNvPr>
          <p:cNvSpPr>
            <a:spLocks noGrp="1"/>
          </p:cNvSpPr>
          <p:nvPr>
            <p:ph type="title"/>
          </p:nvPr>
        </p:nvSpPr>
        <p:spPr/>
        <p:txBody>
          <a:bodyPr/>
          <a:lstStyle/>
          <a:p>
            <a:r>
              <a:rPr lang="en-IN" dirty="0"/>
              <a:t>Water as a Solvent</a:t>
            </a:r>
          </a:p>
        </p:txBody>
      </p:sp>
      <p:sp>
        <p:nvSpPr>
          <p:cNvPr id="4" name="Content Placeholder 3">
            <a:extLst>
              <a:ext uri="{FF2B5EF4-FFF2-40B4-BE49-F238E27FC236}">
                <a16:creationId xmlns:a16="http://schemas.microsoft.com/office/drawing/2014/main" id="{2FBF6FEA-AFFD-4888-9E1F-8AA80B43C027}"/>
              </a:ext>
            </a:extLst>
          </p:cNvPr>
          <p:cNvSpPr>
            <a:spLocks noGrp="1"/>
          </p:cNvSpPr>
          <p:nvPr>
            <p:ph sz="quarter" idx="14"/>
          </p:nvPr>
        </p:nvSpPr>
        <p:spPr>
          <a:xfrm>
            <a:off x="457199" y="1555200"/>
            <a:ext cx="8229600" cy="908082"/>
          </a:xfrm>
        </p:spPr>
        <p:txBody>
          <a:bodyPr/>
          <a:lstStyle/>
          <a:p>
            <a:pPr marL="432" indent="0">
              <a:buNone/>
            </a:pPr>
            <a:r>
              <a:rPr lang="en-IN" sz="2200" dirty="0"/>
              <a:t>Water</a:t>
            </a:r>
          </a:p>
          <a:p>
            <a:r>
              <a:rPr lang="en-IN" sz="2200" dirty="0"/>
              <a:t>is one of the most common solvents in nature</a:t>
            </a:r>
          </a:p>
        </p:txBody>
      </p:sp>
      <p:sp>
        <p:nvSpPr>
          <p:cNvPr id="5" name="Content Placeholder 4">
            <a:extLst>
              <a:ext uri="{FF2B5EF4-FFF2-40B4-BE49-F238E27FC236}">
                <a16:creationId xmlns:a16="http://schemas.microsoft.com/office/drawing/2014/main" id="{6BC909DA-22D4-4246-995E-879B37A39F7D}"/>
              </a:ext>
            </a:extLst>
          </p:cNvPr>
          <p:cNvSpPr>
            <a:spLocks noGrp="1"/>
          </p:cNvSpPr>
          <p:nvPr>
            <p:ph sz="quarter" idx="15"/>
          </p:nvPr>
        </p:nvSpPr>
        <p:spPr>
          <a:xfrm>
            <a:off x="454672" y="2532209"/>
            <a:ext cx="4886585" cy="414000"/>
          </a:xfrm>
        </p:spPr>
        <p:txBody>
          <a:bodyPr/>
          <a:lstStyle/>
          <a:p>
            <a:r>
              <a:rPr lang="en-IN" sz="2200" dirty="0"/>
              <a:t>is a polar molecule because of polar</a:t>
            </a:r>
          </a:p>
        </p:txBody>
      </p:sp>
      <p:graphicFrame>
        <p:nvGraphicFramePr>
          <p:cNvPr id="9" name="Object 8" descr="O, single bond, H, bonds.">
            <a:extLst>
              <a:ext uri="{FF2B5EF4-FFF2-40B4-BE49-F238E27FC236}">
                <a16:creationId xmlns:a16="http://schemas.microsoft.com/office/drawing/2014/main" id="{17133389-47DB-42AA-BC6C-48D506F6E812}"/>
              </a:ext>
            </a:extLst>
          </p:cNvPr>
          <p:cNvGraphicFramePr>
            <a:graphicFrameLocks noChangeAspect="1"/>
          </p:cNvGraphicFramePr>
          <p:nvPr>
            <p:extLst>
              <p:ext uri="{D42A27DB-BD31-4B8C-83A1-F6EECF244321}">
                <p14:modId xmlns:p14="http://schemas.microsoft.com/office/powerpoint/2010/main" val="2846793327"/>
              </p:ext>
            </p:extLst>
          </p:nvPr>
        </p:nvGraphicFramePr>
        <p:xfrm>
          <a:off x="5429166" y="2618506"/>
          <a:ext cx="1532396" cy="241405"/>
        </p:xfrm>
        <a:graphic>
          <a:graphicData uri="http://schemas.openxmlformats.org/presentationml/2006/ole">
            <mc:AlternateContent xmlns:mc="http://schemas.openxmlformats.org/markup-compatibility/2006">
              <mc:Choice xmlns:v="urn:schemas-microsoft-com:vml" Requires="v">
                <p:oleObj spid="_x0000_s3086" name="Equation" r:id="rId3" imgW="1854000" imgH="291960" progId="Equation.DSMT4">
                  <p:embed/>
                </p:oleObj>
              </mc:Choice>
              <mc:Fallback>
                <p:oleObj name="Equation" r:id="rId3" imgW="1854000" imgH="291960" progId="Equation.DSMT4">
                  <p:embed/>
                  <p:pic>
                    <p:nvPicPr>
                      <p:cNvPr id="0" name=""/>
                      <p:cNvPicPr/>
                      <p:nvPr/>
                    </p:nvPicPr>
                    <p:blipFill>
                      <a:blip r:embed="rId4"/>
                      <a:stretch>
                        <a:fillRect/>
                      </a:stretch>
                    </p:blipFill>
                    <p:spPr>
                      <a:xfrm>
                        <a:off x="5429166" y="2618506"/>
                        <a:ext cx="1532396" cy="24140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C023D676-704D-4531-93DA-FA72708163D6}"/>
              </a:ext>
            </a:extLst>
          </p:cNvPr>
          <p:cNvSpPr>
            <a:spLocks noGrp="1"/>
          </p:cNvSpPr>
          <p:nvPr>
            <p:ph sz="quarter" idx="16"/>
          </p:nvPr>
        </p:nvSpPr>
        <p:spPr>
          <a:xfrm>
            <a:off x="454672" y="3031356"/>
            <a:ext cx="8229600" cy="756872"/>
          </a:xfrm>
        </p:spPr>
        <p:txBody>
          <a:bodyPr/>
          <a:lstStyle/>
          <a:p>
            <a:r>
              <a:rPr lang="en-IN" sz="2200" dirty="0"/>
              <a:t>molecules form hydrogen bonds important in many biological compounds</a:t>
            </a:r>
          </a:p>
        </p:txBody>
      </p:sp>
      <p:pic>
        <p:nvPicPr>
          <p:cNvPr id="15" name="Content Placeholder 14" descr="Water consists of H 2 O molecules bonded together by hydrogen bonds between the partial negative charge, lower delta minus, on O atoms, and the partial positive charge, lower delta plus, on H atoms.">
            <a:extLst>
              <a:ext uri="{FF2B5EF4-FFF2-40B4-BE49-F238E27FC236}">
                <a16:creationId xmlns:a16="http://schemas.microsoft.com/office/drawing/2014/main" id="{5E7C88E4-FD69-4EED-9559-B305CF296068}"/>
              </a:ext>
            </a:extLst>
          </p:cNvPr>
          <p:cNvPicPr>
            <a:picLocks noGrp="1" noChangeAspect="1"/>
          </p:cNvPicPr>
          <p:nvPr>
            <p:ph sz="quarter" idx="17"/>
          </p:nvPr>
        </p:nvPicPr>
        <p:blipFill>
          <a:blip r:embed="rId5"/>
          <a:stretch>
            <a:fillRect/>
          </a:stretch>
        </p:blipFill>
        <p:spPr>
          <a:xfrm>
            <a:off x="1901720" y="3908150"/>
            <a:ext cx="5340559" cy="2316681"/>
          </a:xfrm>
          <a:prstGeom prst="rect">
            <a:avLst/>
          </a:prstGeom>
        </p:spPr>
      </p:pic>
    </p:spTree>
    <p:extLst>
      <p:ext uri="{BB962C8B-B14F-4D97-AF65-F5344CB8AC3E}">
        <p14:creationId xmlns:p14="http://schemas.microsoft.com/office/powerpoint/2010/main" val="829976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EF8F-F12A-45B8-B839-F135513EB5FF}"/>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6AE509D6-8602-4BDC-8B46-9D4C187126EF}"/>
              </a:ext>
            </a:extLst>
          </p:cNvPr>
          <p:cNvSpPr>
            <a:spLocks noGrp="1"/>
          </p:cNvSpPr>
          <p:nvPr>
            <p:ph sz="quarter" idx="14"/>
          </p:nvPr>
        </p:nvSpPr>
        <p:spPr>
          <a:xfrm>
            <a:off x="457200" y="1555200"/>
            <a:ext cx="4860000" cy="414000"/>
          </a:xfrm>
        </p:spPr>
        <p:txBody>
          <a:bodyPr/>
          <a:lstStyle/>
          <a:p>
            <a:pPr marL="0" indent="0" eaLnBrk="1" hangingPunct="1">
              <a:buFont typeface="Wingdings" pitchFamily="2" charset="2"/>
              <a:buNone/>
            </a:pPr>
            <a:r>
              <a:rPr lang="en-IN" sz="2400" dirty="0">
                <a:solidFill>
                  <a:schemeClr val="tx1"/>
                </a:solidFill>
              </a:rPr>
              <a:t>What is the molarity of 0.225 </a:t>
            </a:r>
            <a:r>
              <a:rPr lang="en-IN" sz="2400" dirty="0" err="1">
                <a:solidFill>
                  <a:schemeClr val="tx1"/>
                </a:solidFill>
              </a:rPr>
              <a:t>L</a:t>
            </a:r>
            <a:r>
              <a:rPr lang="en-IN" sz="100" dirty="0" err="1">
                <a:solidFill>
                  <a:schemeClr val="tx1"/>
                </a:solidFill>
              </a:rPr>
              <a:t>iter</a:t>
            </a:r>
            <a:r>
              <a:rPr lang="en-IN" sz="2400" dirty="0">
                <a:solidFill>
                  <a:schemeClr val="tx1"/>
                </a:solidFill>
              </a:rPr>
              <a:t> of a</a:t>
            </a:r>
            <a:endParaRPr lang="en-US" sz="2400" dirty="0">
              <a:solidFill>
                <a:schemeClr val="tx1"/>
              </a:solidFill>
            </a:endParaRPr>
          </a:p>
        </p:txBody>
      </p:sp>
      <p:graphicFrame>
        <p:nvGraphicFramePr>
          <p:cNvPr id="13" name="Object 12" descr="K N O sub 3&#10;">
            <a:extLst>
              <a:ext uri="{FF2B5EF4-FFF2-40B4-BE49-F238E27FC236}">
                <a16:creationId xmlns:a16="http://schemas.microsoft.com/office/drawing/2014/main" id="{A7A72F06-9B3F-488C-9F47-ED230A06AF23}"/>
              </a:ext>
            </a:extLst>
          </p:cNvPr>
          <p:cNvGraphicFramePr>
            <a:graphicFrameLocks noChangeAspect="1"/>
          </p:cNvGraphicFramePr>
          <p:nvPr>
            <p:extLst/>
          </p:nvPr>
        </p:nvGraphicFramePr>
        <p:xfrm>
          <a:off x="5409005" y="1573488"/>
          <a:ext cx="800100" cy="381000"/>
        </p:xfrm>
        <a:graphic>
          <a:graphicData uri="http://schemas.openxmlformats.org/presentationml/2006/ole">
            <mc:AlternateContent xmlns:mc="http://schemas.openxmlformats.org/markup-compatibility/2006">
              <mc:Choice xmlns:v="urn:schemas-microsoft-com:vml" Requires="v">
                <p:oleObj spid="_x0000_s53252" name="Equation" r:id="rId3" imgW="799920" imgH="380880" progId="Equation.DSMT4">
                  <p:embed/>
                </p:oleObj>
              </mc:Choice>
              <mc:Fallback>
                <p:oleObj name="Equation" r:id="rId3" imgW="799920" imgH="380880" progId="Equation.DSMT4">
                  <p:embed/>
                  <p:pic>
                    <p:nvPicPr>
                      <p:cNvPr id="13" name="Object 12" descr="K N O sub 3&#10;">
                        <a:extLst>
                          <a:ext uri="{FF2B5EF4-FFF2-40B4-BE49-F238E27FC236}">
                            <a16:creationId xmlns:a16="http://schemas.microsoft.com/office/drawing/2014/main" id="{A7A72F06-9B3F-488C-9F47-ED230A06AF23}"/>
                          </a:ext>
                        </a:extLst>
                      </p:cNvPr>
                      <p:cNvPicPr/>
                      <p:nvPr/>
                    </p:nvPicPr>
                    <p:blipFill>
                      <a:blip r:embed="rId4"/>
                      <a:stretch>
                        <a:fillRect/>
                      </a:stretch>
                    </p:blipFill>
                    <p:spPr>
                      <a:xfrm>
                        <a:off x="5409005" y="1573488"/>
                        <a:ext cx="8001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9C057531-5EE2-4F3B-8C95-63E9831B8883}"/>
              </a:ext>
            </a:extLst>
          </p:cNvPr>
          <p:cNvSpPr>
            <a:spLocks noGrp="1"/>
          </p:cNvSpPr>
          <p:nvPr>
            <p:ph sz="quarter" idx="15"/>
          </p:nvPr>
        </p:nvSpPr>
        <p:spPr>
          <a:xfrm>
            <a:off x="6300910" y="1555200"/>
            <a:ext cx="2385891" cy="414000"/>
          </a:xfrm>
          <a:noFill/>
          <a:ln>
            <a:noFill/>
          </a:ln>
        </p:spPr>
        <p:txBody>
          <a:bodyPr lIns="0" tIns="0" rIns="0" bIns="0" anchor="t" anchorCtr="0"/>
          <a:lstStyle/>
          <a:p>
            <a:pPr marL="0" indent="0">
              <a:buFont typeface="Wingdings" pitchFamily="2" charset="2"/>
              <a:buNone/>
            </a:pPr>
            <a:r>
              <a:rPr lang="en-IN" sz="2400" dirty="0">
                <a:solidFill>
                  <a:schemeClr val="tx1"/>
                </a:solidFill>
              </a:rPr>
              <a:t>solution</a:t>
            </a:r>
          </a:p>
        </p:txBody>
      </p:sp>
      <p:sp>
        <p:nvSpPr>
          <p:cNvPr id="5" name="Content Placeholder 4">
            <a:extLst>
              <a:ext uri="{FF2B5EF4-FFF2-40B4-BE49-F238E27FC236}">
                <a16:creationId xmlns:a16="http://schemas.microsoft.com/office/drawing/2014/main" id="{101364F0-EB3A-4B36-9EB8-3E25527C29D6}"/>
              </a:ext>
            </a:extLst>
          </p:cNvPr>
          <p:cNvSpPr>
            <a:spLocks noGrp="1"/>
          </p:cNvSpPr>
          <p:nvPr>
            <p:ph sz="quarter" idx="16"/>
          </p:nvPr>
        </p:nvSpPr>
        <p:spPr>
          <a:xfrm>
            <a:off x="457201" y="2039617"/>
            <a:ext cx="2808513" cy="414000"/>
          </a:xfrm>
          <a:noFill/>
          <a:ln>
            <a:noFill/>
          </a:ln>
        </p:spPr>
        <p:txBody>
          <a:bodyPr lIns="0" tIns="0" rIns="0" bIns="0" anchor="t" anchorCtr="0"/>
          <a:lstStyle/>
          <a:p>
            <a:pPr marL="0" indent="0">
              <a:buFont typeface="Wingdings" pitchFamily="2" charset="2"/>
              <a:buNone/>
            </a:pPr>
            <a:r>
              <a:rPr lang="en-IN" sz="2400" dirty="0">
                <a:solidFill>
                  <a:schemeClr val="tx1"/>
                </a:solidFill>
              </a:rPr>
              <a:t>containing 34.8 g</a:t>
            </a:r>
            <a:r>
              <a:rPr lang="en-IN" sz="100" dirty="0">
                <a:solidFill>
                  <a:schemeClr val="tx1"/>
                </a:solidFill>
              </a:rPr>
              <a:t>rams</a:t>
            </a:r>
            <a:r>
              <a:rPr lang="en-IN" sz="2400" dirty="0">
                <a:solidFill>
                  <a:schemeClr val="tx1"/>
                </a:solidFill>
              </a:rPr>
              <a:t> of</a:t>
            </a:r>
          </a:p>
        </p:txBody>
      </p:sp>
      <p:graphicFrame>
        <p:nvGraphicFramePr>
          <p:cNvPr id="14" name="Object 13" descr="K N O sub 3?">
            <a:extLst>
              <a:ext uri="{FF2B5EF4-FFF2-40B4-BE49-F238E27FC236}">
                <a16:creationId xmlns:a16="http://schemas.microsoft.com/office/drawing/2014/main" id="{EE21ED9C-27F3-4916-9FD4-BFEAB14794DC}"/>
              </a:ext>
            </a:extLst>
          </p:cNvPr>
          <p:cNvGraphicFramePr>
            <a:graphicFrameLocks noChangeAspect="1"/>
          </p:cNvGraphicFramePr>
          <p:nvPr>
            <p:extLst/>
          </p:nvPr>
        </p:nvGraphicFramePr>
        <p:xfrm>
          <a:off x="3382571" y="2070327"/>
          <a:ext cx="1028700" cy="381000"/>
        </p:xfrm>
        <a:graphic>
          <a:graphicData uri="http://schemas.openxmlformats.org/presentationml/2006/ole">
            <mc:AlternateContent xmlns:mc="http://schemas.openxmlformats.org/markup-compatibility/2006">
              <mc:Choice xmlns:v="urn:schemas-microsoft-com:vml" Requires="v">
                <p:oleObj spid="_x0000_s53253" name="Equation" r:id="rId5" imgW="1028520" imgH="380880" progId="Equation.DSMT4">
                  <p:embed/>
                </p:oleObj>
              </mc:Choice>
              <mc:Fallback>
                <p:oleObj name="Equation" r:id="rId5" imgW="1028520" imgH="380880" progId="Equation.DSMT4">
                  <p:embed/>
                  <p:pic>
                    <p:nvPicPr>
                      <p:cNvPr id="14" name="Object 13" descr="K N O sub 3?">
                        <a:extLst>
                          <a:ext uri="{FF2B5EF4-FFF2-40B4-BE49-F238E27FC236}">
                            <a16:creationId xmlns:a16="http://schemas.microsoft.com/office/drawing/2014/main" id="{EE21ED9C-27F3-4916-9FD4-BFEAB14794DC}"/>
                          </a:ext>
                        </a:extLst>
                      </p:cNvPr>
                      <p:cNvPicPr/>
                      <p:nvPr/>
                    </p:nvPicPr>
                    <p:blipFill>
                      <a:blip r:embed="rId6"/>
                      <a:stretch>
                        <a:fillRect/>
                      </a:stretch>
                    </p:blipFill>
                    <p:spPr>
                      <a:xfrm>
                        <a:off x="3382571" y="2070327"/>
                        <a:ext cx="10287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D865454-7850-485D-B84B-77ABE4F19DC4}"/>
              </a:ext>
            </a:extLst>
          </p:cNvPr>
          <p:cNvSpPr>
            <a:spLocks noGrp="1"/>
          </p:cNvSpPr>
          <p:nvPr>
            <p:ph sz="quarter" idx="17"/>
          </p:nvPr>
        </p:nvSpPr>
        <p:spPr>
          <a:xfrm>
            <a:off x="457200" y="2626326"/>
            <a:ext cx="8229600" cy="3372138"/>
          </a:xfrm>
          <a:noFill/>
          <a:ln>
            <a:noFill/>
          </a:ln>
        </p:spPr>
        <p:txBody>
          <a:bodyPr lIns="0" tIns="0" rIns="0" bIns="0" anchor="t" anchorCtr="0"/>
          <a:lstStyle/>
          <a:p>
            <a:pPr marL="0" indent="0">
              <a:buFont typeface="Wingdings" pitchFamily="2" charset="2"/>
              <a:buNone/>
            </a:pPr>
            <a:r>
              <a:rPr lang="en-IN" sz="2400" dirty="0">
                <a:solidFill>
                  <a:srgbClr val="007FA3"/>
                </a:solidFill>
              </a:rPr>
              <a:t>A.</a:t>
            </a:r>
            <a:r>
              <a:rPr lang="en-IN" sz="2400" dirty="0">
                <a:solidFill>
                  <a:schemeClr val="tx1"/>
                </a:solidFill>
              </a:rPr>
              <a:t> 0.344 M</a:t>
            </a:r>
            <a:r>
              <a:rPr lang="en-IN" sz="100" dirty="0">
                <a:solidFill>
                  <a:schemeClr val="tx1"/>
                </a:solidFill>
              </a:rPr>
              <a:t>olarity</a:t>
            </a:r>
          </a:p>
          <a:p>
            <a:pPr marL="0" indent="0">
              <a:buFont typeface="Wingdings" pitchFamily="2" charset="2"/>
              <a:buNone/>
            </a:pPr>
            <a:r>
              <a:rPr lang="en-IN" sz="2400" dirty="0">
                <a:solidFill>
                  <a:srgbClr val="007FA3"/>
                </a:solidFill>
              </a:rPr>
              <a:t>B.</a:t>
            </a:r>
            <a:r>
              <a:rPr lang="en-IN" sz="2400" dirty="0">
                <a:solidFill>
                  <a:schemeClr val="tx1"/>
                </a:solidFill>
              </a:rPr>
              <a:t> 1.53 M</a:t>
            </a:r>
            <a:r>
              <a:rPr lang="en-IN" sz="100" dirty="0">
                <a:solidFill>
                  <a:schemeClr val="tx1"/>
                </a:solidFill>
              </a:rPr>
              <a:t>olarity</a:t>
            </a:r>
          </a:p>
          <a:p>
            <a:pPr marL="0" indent="0">
              <a:buFont typeface="Wingdings" pitchFamily="2" charset="2"/>
              <a:buNone/>
            </a:pPr>
            <a:r>
              <a:rPr lang="en-IN" sz="2400" dirty="0">
                <a:solidFill>
                  <a:srgbClr val="007FA3"/>
                </a:solidFill>
              </a:rPr>
              <a:t>C.</a:t>
            </a:r>
            <a:r>
              <a:rPr lang="en-IN" sz="2400" dirty="0">
                <a:solidFill>
                  <a:schemeClr val="tx1"/>
                </a:solidFill>
              </a:rPr>
              <a:t> 15.5 M</a:t>
            </a:r>
            <a:r>
              <a:rPr lang="en-IN" sz="100" dirty="0">
                <a:solidFill>
                  <a:schemeClr val="tx1"/>
                </a:solidFill>
              </a:rPr>
              <a:t>olarity</a:t>
            </a:r>
          </a:p>
        </p:txBody>
      </p:sp>
    </p:spTree>
    <p:extLst>
      <p:ext uri="{BB962C8B-B14F-4D97-AF65-F5344CB8AC3E}">
        <p14:creationId xmlns:p14="http://schemas.microsoft.com/office/powerpoint/2010/main" val="1734909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EF8F-F12A-45B8-B839-F135513EB5FF}"/>
              </a:ext>
            </a:extLst>
          </p:cNvPr>
          <p:cNvSpPr>
            <a:spLocks noGrp="1"/>
          </p:cNvSpPr>
          <p:nvPr>
            <p:ph type="title"/>
          </p:nvPr>
        </p:nvSpPr>
        <p:spPr/>
        <p:txBody>
          <a:bodyPr/>
          <a:lstStyle/>
          <a:p>
            <a:r>
              <a:rPr lang="en-IN" dirty="0"/>
              <a:t>Solution 3 </a:t>
            </a:r>
            <a:r>
              <a:rPr lang="en-IN" sz="2000" b="0" dirty="0"/>
              <a:t>(1 of 2)</a:t>
            </a:r>
            <a:endParaRPr lang="en-IN" b="0" dirty="0"/>
          </a:p>
        </p:txBody>
      </p:sp>
      <p:sp>
        <p:nvSpPr>
          <p:cNvPr id="3" name="Content Placeholder 2">
            <a:extLst>
              <a:ext uri="{FF2B5EF4-FFF2-40B4-BE49-F238E27FC236}">
                <a16:creationId xmlns:a16="http://schemas.microsoft.com/office/drawing/2014/main" id="{6AE509D6-8602-4BDC-8B46-9D4C187126EF}"/>
              </a:ext>
            </a:extLst>
          </p:cNvPr>
          <p:cNvSpPr>
            <a:spLocks noGrp="1"/>
          </p:cNvSpPr>
          <p:nvPr>
            <p:ph sz="quarter" idx="14"/>
          </p:nvPr>
        </p:nvSpPr>
        <p:spPr>
          <a:xfrm>
            <a:off x="457199" y="1555200"/>
            <a:ext cx="4860000" cy="414000"/>
          </a:xfrm>
        </p:spPr>
        <p:txBody>
          <a:bodyPr/>
          <a:lstStyle/>
          <a:p>
            <a:pPr marL="0" indent="0" eaLnBrk="1" hangingPunct="1">
              <a:buFont typeface="Wingdings" pitchFamily="2" charset="2"/>
              <a:buNone/>
            </a:pPr>
            <a:r>
              <a:rPr lang="en-IN" sz="2400" dirty="0">
                <a:solidFill>
                  <a:schemeClr val="tx1"/>
                </a:solidFill>
              </a:rPr>
              <a:t>What is the molarity of 0.225 </a:t>
            </a:r>
            <a:r>
              <a:rPr lang="en-IN" sz="2400" dirty="0" err="1">
                <a:solidFill>
                  <a:schemeClr val="tx1"/>
                </a:solidFill>
              </a:rPr>
              <a:t>L</a:t>
            </a:r>
            <a:r>
              <a:rPr lang="en-IN" sz="100" dirty="0" err="1">
                <a:solidFill>
                  <a:schemeClr val="tx1"/>
                </a:solidFill>
              </a:rPr>
              <a:t>iter</a:t>
            </a:r>
            <a:r>
              <a:rPr lang="en-IN" sz="2400" dirty="0">
                <a:solidFill>
                  <a:schemeClr val="tx1"/>
                </a:solidFill>
              </a:rPr>
              <a:t> of a</a:t>
            </a:r>
            <a:endParaRPr lang="en-US" sz="2400" dirty="0">
              <a:solidFill>
                <a:schemeClr val="tx1"/>
              </a:solidFill>
            </a:endParaRPr>
          </a:p>
        </p:txBody>
      </p:sp>
      <p:graphicFrame>
        <p:nvGraphicFramePr>
          <p:cNvPr id="13" name="Object 12" descr="K N O sub 3&#10;">
            <a:extLst>
              <a:ext uri="{FF2B5EF4-FFF2-40B4-BE49-F238E27FC236}">
                <a16:creationId xmlns:a16="http://schemas.microsoft.com/office/drawing/2014/main" id="{A7A72F06-9B3F-488C-9F47-ED230A06AF23}"/>
              </a:ext>
            </a:extLst>
          </p:cNvPr>
          <p:cNvGraphicFramePr>
            <a:graphicFrameLocks noChangeAspect="1"/>
          </p:cNvGraphicFramePr>
          <p:nvPr>
            <p:extLst/>
          </p:nvPr>
        </p:nvGraphicFramePr>
        <p:xfrm>
          <a:off x="5409005" y="1573488"/>
          <a:ext cx="800100" cy="381000"/>
        </p:xfrm>
        <a:graphic>
          <a:graphicData uri="http://schemas.openxmlformats.org/presentationml/2006/ole">
            <mc:AlternateContent xmlns:mc="http://schemas.openxmlformats.org/markup-compatibility/2006">
              <mc:Choice xmlns:v="urn:schemas-microsoft-com:vml" Requires="v">
                <p:oleObj spid="_x0000_s54281" name="Equation" r:id="rId3" imgW="799920" imgH="380880" progId="Equation.DSMT4">
                  <p:embed/>
                </p:oleObj>
              </mc:Choice>
              <mc:Fallback>
                <p:oleObj name="Equation" r:id="rId3" imgW="799920" imgH="380880" progId="Equation.DSMT4">
                  <p:embed/>
                  <p:pic>
                    <p:nvPicPr>
                      <p:cNvPr id="13" name="Object 12" descr="K N O sub 3&#10;">
                        <a:extLst>
                          <a:ext uri="{FF2B5EF4-FFF2-40B4-BE49-F238E27FC236}">
                            <a16:creationId xmlns:a16="http://schemas.microsoft.com/office/drawing/2014/main" id="{A7A72F06-9B3F-488C-9F47-ED230A06AF23}"/>
                          </a:ext>
                        </a:extLst>
                      </p:cNvPr>
                      <p:cNvPicPr/>
                      <p:nvPr/>
                    </p:nvPicPr>
                    <p:blipFill>
                      <a:blip r:embed="rId4"/>
                      <a:stretch>
                        <a:fillRect/>
                      </a:stretch>
                    </p:blipFill>
                    <p:spPr>
                      <a:xfrm>
                        <a:off x="5409005" y="1573488"/>
                        <a:ext cx="8001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9C057531-5EE2-4F3B-8C95-63E9831B8883}"/>
              </a:ext>
            </a:extLst>
          </p:cNvPr>
          <p:cNvSpPr>
            <a:spLocks noGrp="1"/>
          </p:cNvSpPr>
          <p:nvPr>
            <p:ph sz="quarter" idx="15"/>
          </p:nvPr>
        </p:nvSpPr>
        <p:spPr>
          <a:xfrm>
            <a:off x="6300911" y="1555200"/>
            <a:ext cx="2386800" cy="414000"/>
          </a:xfrm>
          <a:noFill/>
          <a:ln>
            <a:noFill/>
          </a:ln>
        </p:spPr>
        <p:txBody>
          <a:bodyPr lIns="0" tIns="0" rIns="0" bIns="0" anchor="t" anchorCtr="0"/>
          <a:lstStyle/>
          <a:p>
            <a:pPr marL="0" indent="0">
              <a:buFont typeface="Wingdings" pitchFamily="2" charset="2"/>
              <a:buNone/>
            </a:pPr>
            <a:r>
              <a:rPr lang="en-IN" sz="2400" dirty="0">
                <a:solidFill>
                  <a:schemeClr val="tx1"/>
                </a:solidFill>
              </a:rPr>
              <a:t>solution</a:t>
            </a:r>
          </a:p>
        </p:txBody>
      </p:sp>
      <p:sp>
        <p:nvSpPr>
          <p:cNvPr id="5" name="Content Placeholder 4">
            <a:extLst>
              <a:ext uri="{FF2B5EF4-FFF2-40B4-BE49-F238E27FC236}">
                <a16:creationId xmlns:a16="http://schemas.microsoft.com/office/drawing/2014/main" id="{101364F0-EB3A-4B36-9EB8-3E25527C29D6}"/>
              </a:ext>
            </a:extLst>
          </p:cNvPr>
          <p:cNvSpPr>
            <a:spLocks noGrp="1"/>
          </p:cNvSpPr>
          <p:nvPr>
            <p:ph sz="quarter" idx="16"/>
          </p:nvPr>
        </p:nvSpPr>
        <p:spPr>
          <a:xfrm>
            <a:off x="457200" y="2041200"/>
            <a:ext cx="2808000" cy="414000"/>
          </a:xfrm>
          <a:noFill/>
          <a:ln>
            <a:noFill/>
          </a:ln>
        </p:spPr>
        <p:txBody>
          <a:bodyPr lIns="0" tIns="0" rIns="0" bIns="0" anchor="t" anchorCtr="0"/>
          <a:lstStyle/>
          <a:p>
            <a:pPr marL="0" indent="0">
              <a:buFont typeface="Wingdings" pitchFamily="2" charset="2"/>
              <a:buNone/>
            </a:pPr>
            <a:r>
              <a:rPr lang="en-IN" sz="2400" dirty="0">
                <a:solidFill>
                  <a:schemeClr val="tx1"/>
                </a:solidFill>
              </a:rPr>
              <a:t>containing 34.8 g</a:t>
            </a:r>
            <a:r>
              <a:rPr lang="en-IN" sz="100" dirty="0">
                <a:solidFill>
                  <a:schemeClr val="tx1"/>
                </a:solidFill>
              </a:rPr>
              <a:t>rams</a:t>
            </a:r>
            <a:r>
              <a:rPr lang="en-IN" sz="2400" dirty="0">
                <a:solidFill>
                  <a:schemeClr val="tx1"/>
                </a:solidFill>
              </a:rPr>
              <a:t> of</a:t>
            </a:r>
          </a:p>
        </p:txBody>
      </p:sp>
      <p:graphicFrame>
        <p:nvGraphicFramePr>
          <p:cNvPr id="14" name="Object 13" descr="K N O sub 3&#10;">
            <a:extLst>
              <a:ext uri="{FF2B5EF4-FFF2-40B4-BE49-F238E27FC236}">
                <a16:creationId xmlns:a16="http://schemas.microsoft.com/office/drawing/2014/main" id="{EE21ED9C-27F3-4916-9FD4-BFEAB14794DC}"/>
              </a:ext>
            </a:extLst>
          </p:cNvPr>
          <p:cNvGraphicFramePr>
            <a:graphicFrameLocks noChangeAspect="1"/>
          </p:cNvGraphicFramePr>
          <p:nvPr>
            <p:extLst/>
          </p:nvPr>
        </p:nvGraphicFramePr>
        <p:xfrm>
          <a:off x="3382571" y="2070327"/>
          <a:ext cx="1028700" cy="381000"/>
        </p:xfrm>
        <a:graphic>
          <a:graphicData uri="http://schemas.openxmlformats.org/presentationml/2006/ole">
            <mc:AlternateContent xmlns:mc="http://schemas.openxmlformats.org/markup-compatibility/2006">
              <mc:Choice xmlns:v="urn:schemas-microsoft-com:vml" Requires="v">
                <p:oleObj spid="_x0000_s54282" name="Equation" r:id="rId5" imgW="1028520" imgH="380880" progId="Equation.DSMT4">
                  <p:embed/>
                </p:oleObj>
              </mc:Choice>
              <mc:Fallback>
                <p:oleObj name="Equation" r:id="rId5" imgW="1028520" imgH="380880" progId="Equation.DSMT4">
                  <p:embed/>
                  <p:pic>
                    <p:nvPicPr>
                      <p:cNvPr id="14" name="Object 13" descr="K N O sub 3&#10;">
                        <a:extLst>
                          <a:ext uri="{FF2B5EF4-FFF2-40B4-BE49-F238E27FC236}">
                            <a16:creationId xmlns:a16="http://schemas.microsoft.com/office/drawing/2014/main" id="{EE21ED9C-27F3-4916-9FD4-BFEAB14794DC}"/>
                          </a:ext>
                        </a:extLst>
                      </p:cNvPr>
                      <p:cNvPicPr/>
                      <p:nvPr/>
                    </p:nvPicPr>
                    <p:blipFill>
                      <a:blip r:embed="rId6"/>
                      <a:stretch>
                        <a:fillRect/>
                      </a:stretch>
                    </p:blipFill>
                    <p:spPr>
                      <a:xfrm>
                        <a:off x="3382571" y="2070327"/>
                        <a:ext cx="10287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D865454-7850-485D-B84B-77ABE4F19DC4}"/>
              </a:ext>
            </a:extLst>
          </p:cNvPr>
          <p:cNvSpPr>
            <a:spLocks noGrp="1"/>
          </p:cNvSpPr>
          <p:nvPr>
            <p:ph sz="quarter" idx="17"/>
          </p:nvPr>
        </p:nvSpPr>
        <p:spPr>
          <a:xfrm>
            <a:off x="457200" y="2534886"/>
            <a:ext cx="8229600" cy="414000"/>
          </a:xfrm>
          <a:noFill/>
          <a:ln>
            <a:noFill/>
          </a:ln>
        </p:spPr>
        <p:txBody>
          <a:bodyPr lIns="0" tIns="0" rIns="0" bIns="0" anchor="t" anchorCtr="0"/>
          <a:lstStyle/>
          <a:p>
            <a:pPr marL="0" indent="0">
              <a:buFont typeface="Wingdings" pitchFamily="2" charset="2"/>
              <a:buNone/>
            </a:pPr>
            <a:r>
              <a:rPr lang="en-IN" sz="2400" b="1" dirty="0">
                <a:solidFill>
                  <a:schemeClr val="tx1"/>
                </a:solidFill>
              </a:rPr>
              <a:t>Step 1 State the given and needed quantities.</a:t>
            </a:r>
          </a:p>
        </p:txBody>
      </p:sp>
      <p:graphicFrame>
        <p:nvGraphicFramePr>
          <p:cNvPr id="15" name="Table 15">
            <a:extLst>
              <a:ext uri="{FF2B5EF4-FFF2-40B4-BE49-F238E27FC236}">
                <a16:creationId xmlns:a16="http://schemas.microsoft.com/office/drawing/2014/main" id="{2C111D42-86C8-44F5-AD0A-52E2ED9739F5}"/>
              </a:ext>
            </a:extLst>
          </p:cNvPr>
          <p:cNvGraphicFramePr>
            <a:graphicFrameLocks noGrp="1"/>
          </p:cNvGraphicFramePr>
          <p:nvPr>
            <p:ph sz="quarter" idx="18"/>
            <p:extLst/>
          </p:nvPr>
        </p:nvGraphicFramePr>
        <p:xfrm>
          <a:off x="514800" y="3024144"/>
          <a:ext cx="8049600" cy="1555200"/>
        </p:xfrm>
        <a:graphic>
          <a:graphicData uri="http://schemas.openxmlformats.org/drawingml/2006/table">
            <a:tbl>
              <a:tblPr firstRow="1" bandRow="1">
                <a:tableStyleId>{2D5ABB26-0587-4C30-8999-92F81FD0307C}</a:tableStyleId>
              </a:tblPr>
              <a:tblGrid>
                <a:gridCol w="1645200">
                  <a:extLst>
                    <a:ext uri="{9D8B030D-6E8A-4147-A177-3AD203B41FA5}">
                      <a16:colId xmlns:a16="http://schemas.microsoft.com/office/drawing/2014/main" val="256571096"/>
                    </a:ext>
                  </a:extLst>
                </a:gridCol>
                <a:gridCol w="2178000">
                  <a:extLst>
                    <a:ext uri="{9D8B030D-6E8A-4147-A177-3AD203B41FA5}">
                      <a16:colId xmlns:a16="http://schemas.microsoft.com/office/drawing/2014/main" val="1364730894"/>
                    </a:ext>
                  </a:extLst>
                </a:gridCol>
                <a:gridCol w="1497600">
                  <a:extLst>
                    <a:ext uri="{9D8B030D-6E8A-4147-A177-3AD203B41FA5}">
                      <a16:colId xmlns:a16="http://schemas.microsoft.com/office/drawing/2014/main" val="3928431331"/>
                    </a:ext>
                  </a:extLst>
                </a:gridCol>
                <a:gridCol w="2728800">
                  <a:extLst>
                    <a:ext uri="{9D8B030D-6E8A-4147-A177-3AD203B41FA5}">
                      <a16:colId xmlns:a16="http://schemas.microsoft.com/office/drawing/2014/main" val="4149020940"/>
                    </a:ext>
                  </a:extLst>
                </a:gridCol>
              </a:tblGrid>
              <a:tr h="64080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1785441"/>
                  </a:ext>
                </a:extLst>
              </a:tr>
              <a:tr h="9144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 b="0" i="0" u="none" strike="noStrike" dirty="0">
                          <a:solidFill>
                            <a:srgbClr val="000000"/>
                          </a:solidFill>
                          <a:effectLst/>
                          <a:latin typeface="+mn-lt"/>
                        </a:rPr>
                        <a:t>34.8 grams of K N O sub 3</a:t>
                      </a:r>
                      <a:br>
                        <a:rPr lang="en-US" sz="100" b="0" i="0" u="none" strike="noStrike" dirty="0">
                          <a:solidFill>
                            <a:srgbClr val="000000"/>
                          </a:solidFill>
                          <a:effectLst/>
                          <a:latin typeface="+mn-lt"/>
                        </a:rPr>
                      </a:br>
                      <a:r>
                        <a:rPr lang="en-US" sz="100" b="0" i="0" u="none" strike="noStrike" dirty="0">
                          <a:solidFill>
                            <a:srgbClr val="000000"/>
                          </a:solidFill>
                          <a:effectLst/>
                          <a:latin typeface="+mn-lt"/>
                        </a:rPr>
                        <a:t>0.255 liters of K N O sub 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800" dirty="0">
                          <a:solidFill>
                            <a:schemeClr val="tx1"/>
                          </a:solidFill>
                          <a:latin typeface="+mn-lt"/>
                        </a:rPr>
                        <a:t>molarity (mole/L</a:t>
                      </a:r>
                      <a:r>
                        <a:rPr lang="en-US" altLang="en-US" sz="100" b="0" i="0" u="none" strike="noStrike" cap="none" dirty="0">
                          <a:solidFill>
                            <a:schemeClr val="tx1"/>
                          </a:solidFill>
                          <a:latin typeface="+mn-lt"/>
                          <a:ea typeface="Arial"/>
                          <a:cs typeface="Arial"/>
                          <a:sym typeface="Arial"/>
                        </a:rPr>
                        <a:t>iter</a:t>
                      </a:r>
                      <a:r>
                        <a:rPr lang="en-US" altLang="en-US" sz="1800" dirty="0">
                          <a:solidFill>
                            <a:schemeClr val="tx1"/>
                          </a:solidFill>
                          <a:latin typeface="+mn-lt"/>
                        </a:rPr>
                        <a:t>)</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latin typeface="+mn-lt"/>
                        </a:rPr>
                        <a:t>molar mass of</a:t>
                      </a:r>
                      <a:r>
                        <a:rPr lang="en-US" altLang="en-US" sz="100" dirty="0">
                          <a:solidFill>
                            <a:schemeClr val="tx1"/>
                          </a:solidFill>
                          <a:latin typeface="+mn-lt"/>
                        </a:rPr>
                        <a:t> start fraction moles of solute over liter of solution end fraction</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5802525"/>
                  </a:ext>
                </a:extLst>
              </a:tr>
            </a:tbl>
          </a:graphicData>
        </a:graphic>
      </p:graphicFrame>
      <p:graphicFrame>
        <p:nvGraphicFramePr>
          <p:cNvPr id="17" name="Object 16">
            <a:extLst>
              <a:ext uri="{FF2B5EF4-FFF2-40B4-BE49-F238E27FC236}">
                <a16:creationId xmlns:a16="http://schemas.microsoft.com/office/drawing/2014/main" id="{F1B19507-9E15-42CB-A1C5-0A37337B51FD}"/>
              </a:ext>
              <a:ext uri="{C183D7F6-B498-43B3-948B-1728B52AA6E4}">
                <adec:decorative xmlns:adec="http://schemas.microsoft.com/office/drawing/2017/decorative" val="1"/>
              </a:ext>
            </a:extLst>
          </p:cNvPr>
          <p:cNvGraphicFramePr>
            <a:graphicFrameLocks noChangeAspect="1"/>
          </p:cNvGraphicFramePr>
          <p:nvPr>
            <p:extLst/>
          </p:nvPr>
        </p:nvGraphicFramePr>
        <p:xfrm>
          <a:off x="2231697" y="3721226"/>
          <a:ext cx="1701800" cy="736600"/>
        </p:xfrm>
        <a:graphic>
          <a:graphicData uri="http://schemas.openxmlformats.org/presentationml/2006/ole">
            <mc:AlternateContent xmlns:mc="http://schemas.openxmlformats.org/markup-compatibility/2006">
              <mc:Choice xmlns:v="urn:schemas-microsoft-com:vml" Requires="v">
                <p:oleObj spid="_x0000_s54283" name="Equation" r:id="rId7" imgW="1701720" imgH="736560" progId="Equation.DSMT4">
                  <p:embed/>
                </p:oleObj>
              </mc:Choice>
              <mc:Fallback>
                <p:oleObj name="Equation" r:id="rId7" imgW="1701720" imgH="736560" progId="Equation.DSMT4">
                  <p:embed/>
                  <p:pic>
                    <p:nvPicPr>
                      <p:cNvPr id="17" name="Object 16">
                        <a:extLst>
                          <a:ext uri="{FF2B5EF4-FFF2-40B4-BE49-F238E27FC236}">
                            <a16:creationId xmlns:a16="http://schemas.microsoft.com/office/drawing/2014/main" id="{F1B19507-9E15-42CB-A1C5-0A37337B51FD}"/>
                          </a:ext>
                          <a:ext uri="{C183D7F6-B498-43B3-948B-1728B52AA6E4}">
                            <adec:decorative xmlns:adec="http://schemas.microsoft.com/office/drawing/2017/decorative" val="1"/>
                          </a:ext>
                        </a:extLst>
                      </p:cNvPr>
                      <p:cNvPicPr/>
                      <p:nvPr/>
                    </p:nvPicPr>
                    <p:blipFill>
                      <a:blip r:embed="rId8"/>
                      <a:stretch>
                        <a:fillRect/>
                      </a:stretch>
                    </p:blipFill>
                    <p:spPr>
                      <a:xfrm>
                        <a:off x="2231697" y="3721226"/>
                        <a:ext cx="1701800" cy="736600"/>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4C152360-D1C5-4501-92CA-9FC8C1BCD017}"/>
              </a:ext>
              <a:ext uri="{C183D7F6-B498-43B3-948B-1728B52AA6E4}">
                <adec:decorative xmlns:adec="http://schemas.microsoft.com/office/drawing/2017/decorative" val="1"/>
              </a:ext>
            </a:extLst>
          </p:cNvPr>
          <p:cNvGraphicFramePr>
            <a:graphicFrameLocks noChangeAspect="1"/>
          </p:cNvGraphicFramePr>
          <p:nvPr>
            <p:extLst/>
          </p:nvPr>
        </p:nvGraphicFramePr>
        <p:xfrm>
          <a:off x="6136894" y="4010911"/>
          <a:ext cx="1512888" cy="519112"/>
        </p:xfrm>
        <a:graphic>
          <a:graphicData uri="http://schemas.openxmlformats.org/presentationml/2006/ole">
            <mc:AlternateContent xmlns:mc="http://schemas.openxmlformats.org/markup-compatibility/2006">
              <mc:Choice xmlns:v="urn:schemas-microsoft-com:vml" Requires="v">
                <p:oleObj spid="_x0000_s54284" name="Equation" r:id="rId9" imgW="1663560" imgH="571320" progId="Equation.DSMT4">
                  <p:embed/>
                </p:oleObj>
              </mc:Choice>
              <mc:Fallback>
                <p:oleObj name="Equation" r:id="rId9" imgW="1663560" imgH="571320" progId="Equation.DSMT4">
                  <p:embed/>
                  <p:pic>
                    <p:nvPicPr>
                      <p:cNvPr id="18" name="Object 17">
                        <a:extLst>
                          <a:ext uri="{FF2B5EF4-FFF2-40B4-BE49-F238E27FC236}">
                            <a16:creationId xmlns:a16="http://schemas.microsoft.com/office/drawing/2014/main" id="{4C152360-D1C5-4501-92CA-9FC8C1BCD017}"/>
                          </a:ext>
                          <a:ext uri="{C183D7F6-B498-43B3-948B-1728B52AA6E4}">
                            <adec:decorative xmlns:adec="http://schemas.microsoft.com/office/drawing/2017/decorative" val="1"/>
                          </a:ext>
                        </a:extLst>
                      </p:cNvPr>
                      <p:cNvPicPr/>
                      <p:nvPr/>
                    </p:nvPicPr>
                    <p:blipFill>
                      <a:blip r:embed="rId10"/>
                      <a:stretch>
                        <a:fillRect/>
                      </a:stretch>
                    </p:blipFill>
                    <p:spPr>
                      <a:xfrm>
                        <a:off x="6136894" y="4010911"/>
                        <a:ext cx="1512888" cy="519112"/>
                      </a:xfrm>
                      <a:prstGeom prst="rect">
                        <a:avLst/>
                      </a:prstGeom>
                      <a:solidFill>
                        <a:schemeClr val="bg1"/>
                      </a:solidFill>
                    </p:spPr>
                  </p:pic>
                </p:oleObj>
              </mc:Fallback>
            </mc:AlternateContent>
          </a:graphicData>
        </a:graphic>
      </p:graphicFrame>
      <p:sp>
        <p:nvSpPr>
          <p:cNvPr id="8" name="Content Placeholder 7">
            <a:extLst>
              <a:ext uri="{FF2B5EF4-FFF2-40B4-BE49-F238E27FC236}">
                <a16:creationId xmlns:a16="http://schemas.microsoft.com/office/drawing/2014/main" id="{E0393020-F1E3-40F8-AD60-057A2211C89A}"/>
              </a:ext>
            </a:extLst>
          </p:cNvPr>
          <p:cNvSpPr>
            <a:spLocks noGrp="1"/>
          </p:cNvSpPr>
          <p:nvPr>
            <p:ph sz="quarter" idx="19"/>
          </p:nvPr>
        </p:nvSpPr>
        <p:spPr>
          <a:xfrm>
            <a:off x="457200" y="4669781"/>
            <a:ext cx="1404000" cy="414000"/>
          </a:xfrm>
          <a:noFill/>
          <a:ln>
            <a:noFill/>
          </a:ln>
        </p:spPr>
        <p:txBody>
          <a:bodyPr lIns="0" tIns="0" rIns="0" bIns="0" anchor="t" anchorCtr="0"/>
          <a:lstStyle/>
          <a:p>
            <a:pPr marL="0" indent="0">
              <a:buFont typeface="Wingdings" pitchFamily="2" charset="2"/>
              <a:buNone/>
            </a:pPr>
            <a:r>
              <a:rPr lang="pt-BR" sz="2400" dirty="0">
                <a:solidFill>
                  <a:schemeClr val="tx1"/>
                </a:solidFill>
              </a:rPr>
              <a:t>1 mole of</a:t>
            </a:r>
          </a:p>
        </p:txBody>
      </p:sp>
      <p:graphicFrame>
        <p:nvGraphicFramePr>
          <p:cNvPr id="19" name="Object 18" descr="K N O sub 3 = 101.11 grams K N O 3 over 1 mole K N O 3.&#10;">
            <a:extLst>
              <a:ext uri="{FF2B5EF4-FFF2-40B4-BE49-F238E27FC236}">
                <a16:creationId xmlns:a16="http://schemas.microsoft.com/office/drawing/2014/main" id="{833BEA63-A8C8-4353-B236-D11AD0746515}"/>
              </a:ext>
            </a:extLst>
          </p:cNvPr>
          <p:cNvGraphicFramePr>
            <a:graphicFrameLocks noChangeAspect="1"/>
          </p:cNvGraphicFramePr>
          <p:nvPr>
            <p:extLst/>
          </p:nvPr>
        </p:nvGraphicFramePr>
        <p:xfrm>
          <a:off x="1934352" y="4669061"/>
          <a:ext cx="3098800" cy="381000"/>
        </p:xfrm>
        <a:graphic>
          <a:graphicData uri="http://schemas.openxmlformats.org/presentationml/2006/ole">
            <mc:AlternateContent xmlns:mc="http://schemas.openxmlformats.org/markup-compatibility/2006">
              <mc:Choice xmlns:v="urn:schemas-microsoft-com:vml" Requires="v">
                <p:oleObj spid="_x0000_s54285" name="Equation" r:id="rId11" imgW="3098520" imgH="380880" progId="Equation.DSMT4">
                  <p:embed/>
                </p:oleObj>
              </mc:Choice>
              <mc:Fallback>
                <p:oleObj name="Equation" r:id="rId11" imgW="3098520" imgH="380880" progId="Equation.DSMT4">
                  <p:embed/>
                  <p:pic>
                    <p:nvPicPr>
                      <p:cNvPr id="19" name="Object 18" descr="K N O sub 3 = 101.11 grams K N O 3 over 1 mole K N O 3.&#10;">
                        <a:extLst>
                          <a:ext uri="{FF2B5EF4-FFF2-40B4-BE49-F238E27FC236}">
                            <a16:creationId xmlns:a16="http://schemas.microsoft.com/office/drawing/2014/main" id="{833BEA63-A8C8-4353-B236-D11AD0746515}"/>
                          </a:ext>
                        </a:extLst>
                      </p:cNvPr>
                      <p:cNvPicPr/>
                      <p:nvPr/>
                    </p:nvPicPr>
                    <p:blipFill>
                      <a:blip r:embed="rId12"/>
                      <a:stretch>
                        <a:fillRect/>
                      </a:stretch>
                    </p:blipFill>
                    <p:spPr>
                      <a:xfrm>
                        <a:off x="1934352" y="4669061"/>
                        <a:ext cx="3098800" cy="381000"/>
                      </a:xfrm>
                      <a:prstGeom prst="rect">
                        <a:avLst/>
                      </a:prstGeom>
                    </p:spPr>
                  </p:pic>
                </p:oleObj>
              </mc:Fallback>
            </mc:AlternateContent>
          </a:graphicData>
        </a:graphic>
      </p:graphicFrame>
      <p:graphicFrame>
        <p:nvGraphicFramePr>
          <p:cNvPr id="20" name="Object 19" descr="1 mole K N O 3 over 101.11 grams K N O 3, and 101.11 grams K N O 3 over 1 mole K N O 3.">
            <a:extLst>
              <a:ext uri="{FF2B5EF4-FFF2-40B4-BE49-F238E27FC236}">
                <a16:creationId xmlns:a16="http://schemas.microsoft.com/office/drawing/2014/main" id="{C7A9A814-6E0F-4135-A426-6AC11DAAED2A}"/>
              </a:ext>
            </a:extLst>
          </p:cNvPr>
          <p:cNvGraphicFramePr>
            <a:graphicFrameLocks noChangeAspect="1"/>
          </p:cNvGraphicFramePr>
          <p:nvPr>
            <p:extLst/>
          </p:nvPr>
        </p:nvGraphicFramePr>
        <p:xfrm>
          <a:off x="4755988" y="5084914"/>
          <a:ext cx="3808412" cy="647700"/>
        </p:xfrm>
        <a:graphic>
          <a:graphicData uri="http://schemas.openxmlformats.org/presentationml/2006/ole">
            <mc:AlternateContent xmlns:mc="http://schemas.openxmlformats.org/markup-compatibility/2006">
              <mc:Choice xmlns:v="urn:schemas-microsoft-com:vml" Requires="v">
                <p:oleObj spid="_x0000_s54286" name="Equation" r:id="rId13" imgW="4190760" imgH="711000" progId="Equation.DSMT4">
                  <p:embed/>
                </p:oleObj>
              </mc:Choice>
              <mc:Fallback>
                <p:oleObj name="Equation" r:id="rId13" imgW="4190760" imgH="711000" progId="Equation.DSMT4">
                  <p:embed/>
                  <p:pic>
                    <p:nvPicPr>
                      <p:cNvPr id="20" name="Object 19" descr="1 mole K N O 3 over 101.11 grams K N O 3, and 101.11 grams K N O 3 over 1 mole K N O 3.">
                        <a:extLst>
                          <a:ext uri="{FF2B5EF4-FFF2-40B4-BE49-F238E27FC236}">
                            <a16:creationId xmlns:a16="http://schemas.microsoft.com/office/drawing/2014/main" id="{C7A9A814-6E0F-4135-A426-6AC11DAAED2A}"/>
                          </a:ext>
                        </a:extLst>
                      </p:cNvPr>
                      <p:cNvPicPr/>
                      <p:nvPr/>
                    </p:nvPicPr>
                    <p:blipFill>
                      <a:blip r:embed="rId14"/>
                      <a:stretch>
                        <a:fillRect/>
                      </a:stretch>
                    </p:blipFill>
                    <p:spPr>
                      <a:xfrm>
                        <a:off x="4755988" y="5084914"/>
                        <a:ext cx="3808412" cy="647700"/>
                      </a:xfrm>
                      <a:prstGeom prst="rect">
                        <a:avLst/>
                      </a:prstGeom>
                    </p:spPr>
                  </p:pic>
                </p:oleObj>
              </mc:Fallback>
            </mc:AlternateContent>
          </a:graphicData>
        </a:graphic>
      </p:graphicFrame>
      <p:graphicFrame>
        <p:nvGraphicFramePr>
          <p:cNvPr id="21" name="Object 20" descr="34.8 grams K N O 3 times start fraction 1 mole K N O 3 over 101.11 grams K N O 3 end fraction, with grams K N O 3 cancelled, = 0.344 mole K N O 3.">
            <a:extLst>
              <a:ext uri="{FF2B5EF4-FFF2-40B4-BE49-F238E27FC236}">
                <a16:creationId xmlns:a16="http://schemas.microsoft.com/office/drawing/2014/main" id="{6CA8325A-CB2D-4A9E-A2CD-AF63A2CE9711}"/>
              </a:ext>
            </a:extLst>
          </p:cNvPr>
          <p:cNvGraphicFramePr>
            <a:graphicFrameLocks noChangeAspect="1"/>
          </p:cNvGraphicFramePr>
          <p:nvPr>
            <p:extLst/>
          </p:nvPr>
        </p:nvGraphicFramePr>
        <p:xfrm>
          <a:off x="1009650" y="5774563"/>
          <a:ext cx="5414963" cy="679450"/>
        </p:xfrm>
        <a:graphic>
          <a:graphicData uri="http://schemas.openxmlformats.org/presentationml/2006/ole">
            <mc:AlternateContent xmlns:mc="http://schemas.openxmlformats.org/markup-compatibility/2006">
              <mc:Choice xmlns:v="urn:schemas-microsoft-com:vml" Requires="v">
                <p:oleObj spid="_x0000_s54287" name="Equation" r:id="rId15" imgW="5956200" imgH="749160" progId="Equation.DSMT4">
                  <p:embed/>
                </p:oleObj>
              </mc:Choice>
              <mc:Fallback>
                <p:oleObj name="Equation" r:id="rId15" imgW="5956200" imgH="749160" progId="Equation.DSMT4">
                  <p:embed/>
                  <p:pic>
                    <p:nvPicPr>
                      <p:cNvPr id="21" name="Object 20" descr="34.8 grams K N O 3 times start fraction 1 mole K N O 3 over 101.11 grams K N O 3 end fraction, with grams K N O 3 cancelled, = 0.344 mole K N O 3.">
                        <a:extLst>
                          <a:ext uri="{FF2B5EF4-FFF2-40B4-BE49-F238E27FC236}">
                            <a16:creationId xmlns:a16="http://schemas.microsoft.com/office/drawing/2014/main" id="{6CA8325A-CB2D-4A9E-A2CD-AF63A2CE9711}"/>
                          </a:ext>
                        </a:extLst>
                      </p:cNvPr>
                      <p:cNvPicPr/>
                      <p:nvPr/>
                    </p:nvPicPr>
                    <p:blipFill>
                      <a:blip r:embed="rId16"/>
                      <a:stretch>
                        <a:fillRect/>
                      </a:stretch>
                    </p:blipFill>
                    <p:spPr>
                      <a:xfrm>
                        <a:off x="1009650" y="5774563"/>
                        <a:ext cx="5414963" cy="679450"/>
                      </a:xfrm>
                      <a:prstGeom prst="rect">
                        <a:avLst/>
                      </a:prstGeom>
                    </p:spPr>
                  </p:pic>
                </p:oleObj>
              </mc:Fallback>
            </mc:AlternateContent>
          </a:graphicData>
        </a:graphic>
      </p:graphicFrame>
    </p:spTree>
    <p:extLst>
      <p:ext uri="{BB962C8B-B14F-4D97-AF65-F5344CB8AC3E}">
        <p14:creationId xmlns:p14="http://schemas.microsoft.com/office/powerpoint/2010/main" val="2404422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EF8F-F12A-45B8-B839-F135513EB5FF}"/>
              </a:ext>
            </a:extLst>
          </p:cNvPr>
          <p:cNvSpPr>
            <a:spLocks noGrp="1"/>
          </p:cNvSpPr>
          <p:nvPr>
            <p:ph type="title"/>
          </p:nvPr>
        </p:nvSpPr>
        <p:spPr/>
        <p:txBody>
          <a:bodyPr/>
          <a:lstStyle/>
          <a:p>
            <a:r>
              <a:rPr lang="en-IN" dirty="0"/>
              <a:t>Solution 3 </a:t>
            </a:r>
            <a:r>
              <a:rPr lang="en-IN" sz="2000" b="0" dirty="0"/>
              <a:t>(2 of 2)</a:t>
            </a:r>
            <a:endParaRPr lang="en-IN" b="0" dirty="0"/>
          </a:p>
        </p:txBody>
      </p:sp>
      <p:sp>
        <p:nvSpPr>
          <p:cNvPr id="3" name="Content Placeholder 2">
            <a:extLst>
              <a:ext uri="{FF2B5EF4-FFF2-40B4-BE49-F238E27FC236}">
                <a16:creationId xmlns:a16="http://schemas.microsoft.com/office/drawing/2014/main" id="{6AE509D6-8602-4BDC-8B46-9D4C187126EF}"/>
              </a:ext>
            </a:extLst>
          </p:cNvPr>
          <p:cNvSpPr>
            <a:spLocks noGrp="1"/>
          </p:cNvSpPr>
          <p:nvPr>
            <p:ph sz="quarter" idx="14"/>
          </p:nvPr>
        </p:nvSpPr>
        <p:spPr>
          <a:xfrm>
            <a:off x="457199" y="1555200"/>
            <a:ext cx="4860000" cy="414000"/>
          </a:xfrm>
        </p:spPr>
        <p:txBody>
          <a:bodyPr/>
          <a:lstStyle/>
          <a:p>
            <a:pPr marL="0" indent="0" eaLnBrk="1" hangingPunct="1">
              <a:buFont typeface="Wingdings" pitchFamily="2" charset="2"/>
              <a:buNone/>
            </a:pPr>
            <a:r>
              <a:rPr lang="en-IN" sz="2400" dirty="0">
                <a:solidFill>
                  <a:schemeClr val="tx1"/>
                </a:solidFill>
              </a:rPr>
              <a:t>What is the molarity of 0.225 </a:t>
            </a:r>
            <a:r>
              <a:rPr lang="en-IN" sz="2400" dirty="0" err="1">
                <a:solidFill>
                  <a:schemeClr val="tx1"/>
                </a:solidFill>
              </a:rPr>
              <a:t>L</a:t>
            </a:r>
            <a:r>
              <a:rPr lang="en-IN" sz="100" dirty="0" err="1">
                <a:solidFill>
                  <a:schemeClr val="tx1"/>
                </a:solidFill>
              </a:rPr>
              <a:t>iter</a:t>
            </a:r>
            <a:r>
              <a:rPr lang="en-IN" sz="2400" dirty="0">
                <a:solidFill>
                  <a:schemeClr val="tx1"/>
                </a:solidFill>
              </a:rPr>
              <a:t> of a</a:t>
            </a:r>
            <a:endParaRPr lang="en-US" sz="2400" dirty="0">
              <a:solidFill>
                <a:schemeClr val="tx1"/>
              </a:solidFill>
            </a:endParaRPr>
          </a:p>
        </p:txBody>
      </p:sp>
      <p:graphicFrame>
        <p:nvGraphicFramePr>
          <p:cNvPr id="13" name="Object 12" descr="K N O sub 3&#10;">
            <a:extLst>
              <a:ext uri="{FF2B5EF4-FFF2-40B4-BE49-F238E27FC236}">
                <a16:creationId xmlns:a16="http://schemas.microsoft.com/office/drawing/2014/main" id="{A7A72F06-9B3F-488C-9F47-ED230A06AF23}"/>
              </a:ext>
            </a:extLst>
          </p:cNvPr>
          <p:cNvGraphicFramePr>
            <a:graphicFrameLocks noChangeAspect="1"/>
          </p:cNvGraphicFramePr>
          <p:nvPr>
            <p:extLst/>
          </p:nvPr>
        </p:nvGraphicFramePr>
        <p:xfrm>
          <a:off x="5409005" y="1573488"/>
          <a:ext cx="800100" cy="381000"/>
        </p:xfrm>
        <a:graphic>
          <a:graphicData uri="http://schemas.openxmlformats.org/presentationml/2006/ole">
            <mc:AlternateContent xmlns:mc="http://schemas.openxmlformats.org/markup-compatibility/2006">
              <mc:Choice xmlns:v="urn:schemas-microsoft-com:vml" Requires="v">
                <p:oleObj spid="_x0000_s55303" name="Equation" r:id="rId3" imgW="799920" imgH="380880" progId="Equation.DSMT4">
                  <p:embed/>
                </p:oleObj>
              </mc:Choice>
              <mc:Fallback>
                <p:oleObj name="Equation" r:id="rId3" imgW="799920" imgH="380880" progId="Equation.DSMT4">
                  <p:embed/>
                  <p:pic>
                    <p:nvPicPr>
                      <p:cNvPr id="13" name="Object 12" descr="K N O sub 3&#10;">
                        <a:extLst>
                          <a:ext uri="{FF2B5EF4-FFF2-40B4-BE49-F238E27FC236}">
                            <a16:creationId xmlns:a16="http://schemas.microsoft.com/office/drawing/2014/main" id="{A7A72F06-9B3F-488C-9F47-ED230A06AF23}"/>
                          </a:ext>
                        </a:extLst>
                      </p:cNvPr>
                      <p:cNvPicPr/>
                      <p:nvPr/>
                    </p:nvPicPr>
                    <p:blipFill>
                      <a:blip r:embed="rId4"/>
                      <a:stretch>
                        <a:fillRect/>
                      </a:stretch>
                    </p:blipFill>
                    <p:spPr>
                      <a:xfrm>
                        <a:off x="5409005" y="1573488"/>
                        <a:ext cx="8001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9C057531-5EE2-4F3B-8C95-63E9831B8883}"/>
              </a:ext>
            </a:extLst>
          </p:cNvPr>
          <p:cNvSpPr>
            <a:spLocks noGrp="1"/>
          </p:cNvSpPr>
          <p:nvPr>
            <p:ph sz="quarter" idx="15"/>
          </p:nvPr>
        </p:nvSpPr>
        <p:spPr>
          <a:xfrm>
            <a:off x="6300911" y="1555200"/>
            <a:ext cx="2386800" cy="414000"/>
          </a:xfrm>
          <a:noFill/>
          <a:ln>
            <a:noFill/>
          </a:ln>
        </p:spPr>
        <p:txBody>
          <a:bodyPr lIns="0" tIns="0" rIns="0" bIns="0" anchor="t" anchorCtr="0"/>
          <a:lstStyle/>
          <a:p>
            <a:pPr marL="0" indent="0">
              <a:buFont typeface="Wingdings" pitchFamily="2" charset="2"/>
              <a:buNone/>
            </a:pPr>
            <a:r>
              <a:rPr lang="en-IN" sz="2400" dirty="0">
                <a:solidFill>
                  <a:schemeClr val="tx1"/>
                </a:solidFill>
              </a:rPr>
              <a:t>solution</a:t>
            </a:r>
          </a:p>
        </p:txBody>
      </p:sp>
      <p:sp>
        <p:nvSpPr>
          <p:cNvPr id="5" name="Content Placeholder 4">
            <a:extLst>
              <a:ext uri="{FF2B5EF4-FFF2-40B4-BE49-F238E27FC236}">
                <a16:creationId xmlns:a16="http://schemas.microsoft.com/office/drawing/2014/main" id="{101364F0-EB3A-4B36-9EB8-3E25527C29D6}"/>
              </a:ext>
            </a:extLst>
          </p:cNvPr>
          <p:cNvSpPr>
            <a:spLocks noGrp="1"/>
          </p:cNvSpPr>
          <p:nvPr>
            <p:ph sz="quarter" idx="16"/>
          </p:nvPr>
        </p:nvSpPr>
        <p:spPr>
          <a:xfrm>
            <a:off x="457200" y="2041200"/>
            <a:ext cx="2808000" cy="414000"/>
          </a:xfrm>
          <a:noFill/>
          <a:ln>
            <a:noFill/>
          </a:ln>
        </p:spPr>
        <p:txBody>
          <a:bodyPr lIns="0" tIns="0" rIns="0" bIns="0" anchor="t" anchorCtr="0"/>
          <a:lstStyle/>
          <a:p>
            <a:pPr marL="0" indent="0">
              <a:buFont typeface="Wingdings" pitchFamily="2" charset="2"/>
              <a:buNone/>
            </a:pPr>
            <a:r>
              <a:rPr lang="en-IN" sz="2400" dirty="0">
                <a:solidFill>
                  <a:schemeClr val="tx1"/>
                </a:solidFill>
              </a:rPr>
              <a:t>containing 34.8 g</a:t>
            </a:r>
            <a:r>
              <a:rPr lang="en-IN" sz="100" dirty="0">
                <a:solidFill>
                  <a:schemeClr val="tx1"/>
                </a:solidFill>
              </a:rPr>
              <a:t>rams</a:t>
            </a:r>
            <a:r>
              <a:rPr lang="en-IN" sz="2400" dirty="0">
                <a:solidFill>
                  <a:schemeClr val="tx1"/>
                </a:solidFill>
              </a:rPr>
              <a:t> of</a:t>
            </a:r>
          </a:p>
        </p:txBody>
      </p:sp>
      <p:graphicFrame>
        <p:nvGraphicFramePr>
          <p:cNvPr id="14" name="Object 13" descr="K N O sub 3?">
            <a:extLst>
              <a:ext uri="{FF2B5EF4-FFF2-40B4-BE49-F238E27FC236}">
                <a16:creationId xmlns:a16="http://schemas.microsoft.com/office/drawing/2014/main" id="{EE21ED9C-27F3-4916-9FD4-BFEAB14794DC}"/>
              </a:ext>
            </a:extLst>
          </p:cNvPr>
          <p:cNvGraphicFramePr>
            <a:graphicFrameLocks noChangeAspect="1"/>
          </p:cNvGraphicFramePr>
          <p:nvPr>
            <p:extLst/>
          </p:nvPr>
        </p:nvGraphicFramePr>
        <p:xfrm>
          <a:off x="3382571" y="2070327"/>
          <a:ext cx="1028700" cy="381000"/>
        </p:xfrm>
        <a:graphic>
          <a:graphicData uri="http://schemas.openxmlformats.org/presentationml/2006/ole">
            <mc:AlternateContent xmlns:mc="http://schemas.openxmlformats.org/markup-compatibility/2006">
              <mc:Choice xmlns:v="urn:schemas-microsoft-com:vml" Requires="v">
                <p:oleObj spid="_x0000_s55304" name="Equation" r:id="rId5" imgW="1028520" imgH="380880" progId="Equation.DSMT4">
                  <p:embed/>
                </p:oleObj>
              </mc:Choice>
              <mc:Fallback>
                <p:oleObj name="Equation" r:id="rId5" imgW="1028520" imgH="380880" progId="Equation.DSMT4">
                  <p:embed/>
                  <p:pic>
                    <p:nvPicPr>
                      <p:cNvPr id="14" name="Object 13" descr="K N O sub 3?">
                        <a:extLst>
                          <a:ext uri="{FF2B5EF4-FFF2-40B4-BE49-F238E27FC236}">
                            <a16:creationId xmlns:a16="http://schemas.microsoft.com/office/drawing/2014/main" id="{EE21ED9C-27F3-4916-9FD4-BFEAB14794DC}"/>
                          </a:ext>
                        </a:extLst>
                      </p:cNvPr>
                      <p:cNvPicPr/>
                      <p:nvPr/>
                    </p:nvPicPr>
                    <p:blipFill>
                      <a:blip r:embed="rId6"/>
                      <a:stretch>
                        <a:fillRect/>
                      </a:stretch>
                    </p:blipFill>
                    <p:spPr>
                      <a:xfrm>
                        <a:off x="3382571" y="2070327"/>
                        <a:ext cx="10287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D865454-7850-485D-B84B-77ABE4F19DC4}"/>
              </a:ext>
            </a:extLst>
          </p:cNvPr>
          <p:cNvSpPr>
            <a:spLocks noGrp="1"/>
          </p:cNvSpPr>
          <p:nvPr>
            <p:ph sz="quarter" idx="17"/>
          </p:nvPr>
        </p:nvSpPr>
        <p:spPr>
          <a:xfrm>
            <a:off x="457200" y="2534886"/>
            <a:ext cx="8229600" cy="414000"/>
          </a:xfrm>
          <a:noFill/>
          <a:ln>
            <a:noFill/>
          </a:ln>
        </p:spPr>
        <p:txBody>
          <a:bodyPr lIns="0" tIns="0" rIns="0" bIns="0" anchor="t" anchorCtr="0"/>
          <a:lstStyle/>
          <a:p>
            <a:pPr marL="0" indent="0">
              <a:buFont typeface="Wingdings" pitchFamily="2" charset="2"/>
              <a:buNone/>
            </a:pPr>
            <a:r>
              <a:rPr lang="en-IN" sz="2400" b="1" dirty="0">
                <a:solidFill>
                  <a:schemeClr val="tx1"/>
                </a:solidFill>
              </a:rPr>
              <a:t>Step 2 Write the concentration expression.</a:t>
            </a:r>
          </a:p>
        </p:txBody>
      </p:sp>
      <p:graphicFrame>
        <p:nvGraphicFramePr>
          <p:cNvPr id="22" name="Object 21" descr="M = moles of solute over liter of solution.">
            <a:extLst>
              <a:ext uri="{FF2B5EF4-FFF2-40B4-BE49-F238E27FC236}">
                <a16:creationId xmlns:a16="http://schemas.microsoft.com/office/drawing/2014/main" id="{CAA34A16-8FA9-45F9-B6AD-466A93929328}"/>
              </a:ext>
            </a:extLst>
          </p:cNvPr>
          <p:cNvGraphicFramePr>
            <a:graphicFrameLocks noChangeAspect="1"/>
          </p:cNvGraphicFramePr>
          <p:nvPr>
            <p:extLst/>
          </p:nvPr>
        </p:nvGraphicFramePr>
        <p:xfrm>
          <a:off x="3225800" y="3032457"/>
          <a:ext cx="2692400" cy="736600"/>
        </p:xfrm>
        <a:graphic>
          <a:graphicData uri="http://schemas.openxmlformats.org/presentationml/2006/ole">
            <mc:AlternateContent xmlns:mc="http://schemas.openxmlformats.org/markup-compatibility/2006">
              <mc:Choice xmlns:v="urn:schemas-microsoft-com:vml" Requires="v">
                <p:oleObj spid="_x0000_s55305" name="Equation" r:id="rId7" imgW="2692080" imgH="736560" progId="Equation.DSMT4">
                  <p:embed/>
                </p:oleObj>
              </mc:Choice>
              <mc:Fallback>
                <p:oleObj name="Equation" r:id="rId7" imgW="2692080" imgH="736560" progId="Equation.DSMT4">
                  <p:embed/>
                  <p:pic>
                    <p:nvPicPr>
                      <p:cNvPr id="22" name="Object 21" descr="M = moles of solute over liter of solution.">
                        <a:extLst>
                          <a:ext uri="{FF2B5EF4-FFF2-40B4-BE49-F238E27FC236}">
                            <a16:creationId xmlns:a16="http://schemas.microsoft.com/office/drawing/2014/main" id="{CAA34A16-8FA9-45F9-B6AD-466A93929328}"/>
                          </a:ext>
                        </a:extLst>
                      </p:cNvPr>
                      <p:cNvPicPr/>
                      <p:nvPr/>
                    </p:nvPicPr>
                    <p:blipFill>
                      <a:blip r:embed="rId8"/>
                      <a:stretch>
                        <a:fillRect/>
                      </a:stretch>
                    </p:blipFill>
                    <p:spPr>
                      <a:xfrm>
                        <a:off x="3225800" y="3032457"/>
                        <a:ext cx="2692400" cy="7366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E0393020-F1E3-40F8-AD60-057A2211C89A}"/>
              </a:ext>
            </a:extLst>
          </p:cNvPr>
          <p:cNvSpPr>
            <a:spLocks noGrp="1"/>
          </p:cNvSpPr>
          <p:nvPr>
            <p:ph sz="quarter" idx="19"/>
          </p:nvPr>
        </p:nvSpPr>
        <p:spPr>
          <a:xfrm>
            <a:off x="457199" y="3913112"/>
            <a:ext cx="8229600" cy="786903"/>
          </a:xfrm>
          <a:noFill/>
          <a:ln>
            <a:noFill/>
          </a:ln>
        </p:spPr>
        <p:txBody>
          <a:bodyPr lIns="0" tIns="0" rIns="0" bIns="0" anchor="t" anchorCtr="0"/>
          <a:lstStyle/>
          <a:p>
            <a:pPr marL="0" indent="0">
              <a:buFont typeface="Wingdings" pitchFamily="2" charset="2"/>
              <a:buNone/>
            </a:pPr>
            <a:r>
              <a:rPr lang="en-IN" sz="2400" b="1" dirty="0">
                <a:solidFill>
                  <a:schemeClr val="tx1"/>
                </a:solidFill>
              </a:rPr>
              <a:t>Step 3 Substitute solute and solution quantities into the expression and calculate.</a:t>
            </a:r>
          </a:p>
        </p:txBody>
      </p:sp>
      <p:graphicFrame>
        <p:nvGraphicFramePr>
          <p:cNvPr id="23" name="Object 22" descr="M = moles of solute over liter of solution = 0.344 mole K N O 3 over 0.225 liters solution = 1.53 molarity K N O 3.">
            <a:extLst>
              <a:ext uri="{FF2B5EF4-FFF2-40B4-BE49-F238E27FC236}">
                <a16:creationId xmlns:a16="http://schemas.microsoft.com/office/drawing/2014/main" id="{6C1F9EFA-4749-4E42-BB49-FE52E6BC03E0}"/>
              </a:ext>
            </a:extLst>
          </p:cNvPr>
          <p:cNvGraphicFramePr>
            <a:graphicFrameLocks noChangeAspect="1"/>
          </p:cNvGraphicFramePr>
          <p:nvPr>
            <p:extLst/>
          </p:nvPr>
        </p:nvGraphicFramePr>
        <p:xfrm>
          <a:off x="762000" y="4829683"/>
          <a:ext cx="7620000" cy="749300"/>
        </p:xfrm>
        <a:graphic>
          <a:graphicData uri="http://schemas.openxmlformats.org/presentationml/2006/ole">
            <mc:AlternateContent xmlns:mc="http://schemas.openxmlformats.org/markup-compatibility/2006">
              <mc:Choice xmlns:v="urn:schemas-microsoft-com:vml" Requires="v">
                <p:oleObj spid="_x0000_s55306" name="Equation" r:id="rId9" imgW="7619760" imgH="749160" progId="Equation.DSMT4">
                  <p:embed/>
                </p:oleObj>
              </mc:Choice>
              <mc:Fallback>
                <p:oleObj name="Equation" r:id="rId9" imgW="7619760" imgH="749160" progId="Equation.DSMT4">
                  <p:embed/>
                  <p:pic>
                    <p:nvPicPr>
                      <p:cNvPr id="23" name="Object 22" descr="M = moles of solute over liter of solution = 0.344 mole K N O 3 over 0.225 liters solution = 1.53 molarity K N O 3.">
                        <a:extLst>
                          <a:ext uri="{FF2B5EF4-FFF2-40B4-BE49-F238E27FC236}">
                            <a16:creationId xmlns:a16="http://schemas.microsoft.com/office/drawing/2014/main" id="{6C1F9EFA-4749-4E42-BB49-FE52E6BC03E0}"/>
                          </a:ext>
                        </a:extLst>
                      </p:cNvPr>
                      <p:cNvPicPr/>
                      <p:nvPr/>
                    </p:nvPicPr>
                    <p:blipFill>
                      <a:blip r:embed="rId10"/>
                      <a:stretch>
                        <a:fillRect/>
                      </a:stretch>
                    </p:blipFill>
                    <p:spPr>
                      <a:xfrm>
                        <a:off x="762000" y="4829683"/>
                        <a:ext cx="7620000" cy="7493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AE87550-4C0C-43A8-8D28-ECECBF04CECC}"/>
              </a:ext>
            </a:extLst>
          </p:cNvPr>
          <p:cNvSpPr>
            <a:spLocks noGrp="1"/>
          </p:cNvSpPr>
          <p:nvPr>
            <p:ph sz="quarter" idx="18"/>
          </p:nvPr>
        </p:nvSpPr>
        <p:spPr>
          <a:xfrm>
            <a:off x="1972799" y="5798791"/>
            <a:ext cx="3420000" cy="414000"/>
          </a:xfrm>
          <a:noFill/>
          <a:ln>
            <a:noFill/>
          </a:ln>
        </p:spPr>
        <p:txBody>
          <a:bodyPr lIns="0" tIns="0" rIns="0" bIns="0" anchor="t" anchorCtr="0"/>
          <a:lstStyle/>
          <a:p>
            <a:pPr marL="0" indent="0">
              <a:buFont typeface="Wingdings" pitchFamily="2" charset="2"/>
              <a:buNone/>
            </a:pPr>
            <a:r>
              <a:rPr lang="en-IN" sz="2400" dirty="0">
                <a:solidFill>
                  <a:schemeClr val="tx1"/>
                </a:solidFill>
              </a:rPr>
              <a:t>The answer is B, 1.53 M</a:t>
            </a:r>
            <a:r>
              <a:rPr lang="en-IN" sz="100" dirty="0">
                <a:solidFill>
                  <a:schemeClr val="tx1"/>
                </a:solidFill>
              </a:rPr>
              <a:t>olarity</a:t>
            </a:r>
          </a:p>
        </p:txBody>
      </p:sp>
      <p:graphicFrame>
        <p:nvGraphicFramePr>
          <p:cNvPr id="24" name="Object 23" descr="K N O sub 3.">
            <a:extLst>
              <a:ext uri="{FF2B5EF4-FFF2-40B4-BE49-F238E27FC236}">
                <a16:creationId xmlns:a16="http://schemas.microsoft.com/office/drawing/2014/main" id="{D568A7BA-6A4B-44FD-AA71-F095FD455D5C}"/>
              </a:ext>
            </a:extLst>
          </p:cNvPr>
          <p:cNvGraphicFramePr>
            <a:graphicFrameLocks noChangeAspect="1"/>
          </p:cNvGraphicFramePr>
          <p:nvPr>
            <p:extLst/>
          </p:nvPr>
        </p:nvGraphicFramePr>
        <p:xfrm>
          <a:off x="5455412" y="5813489"/>
          <a:ext cx="889000" cy="381000"/>
        </p:xfrm>
        <a:graphic>
          <a:graphicData uri="http://schemas.openxmlformats.org/presentationml/2006/ole">
            <mc:AlternateContent xmlns:mc="http://schemas.openxmlformats.org/markup-compatibility/2006">
              <mc:Choice xmlns:v="urn:schemas-microsoft-com:vml" Requires="v">
                <p:oleObj spid="_x0000_s55307" name="Equation" r:id="rId11" imgW="888840" imgH="380880" progId="Equation.DSMT4">
                  <p:embed/>
                </p:oleObj>
              </mc:Choice>
              <mc:Fallback>
                <p:oleObj name="Equation" r:id="rId11" imgW="888840" imgH="380880" progId="Equation.DSMT4">
                  <p:embed/>
                  <p:pic>
                    <p:nvPicPr>
                      <p:cNvPr id="24" name="Object 23" descr="K N O sub 3.">
                        <a:extLst>
                          <a:ext uri="{FF2B5EF4-FFF2-40B4-BE49-F238E27FC236}">
                            <a16:creationId xmlns:a16="http://schemas.microsoft.com/office/drawing/2014/main" id="{D568A7BA-6A4B-44FD-AA71-F095FD455D5C}"/>
                          </a:ext>
                        </a:extLst>
                      </p:cNvPr>
                      <p:cNvPicPr/>
                      <p:nvPr/>
                    </p:nvPicPr>
                    <p:blipFill>
                      <a:blip r:embed="rId12"/>
                      <a:stretch>
                        <a:fillRect/>
                      </a:stretch>
                    </p:blipFill>
                    <p:spPr>
                      <a:xfrm>
                        <a:off x="5455412" y="5813489"/>
                        <a:ext cx="889000" cy="381000"/>
                      </a:xfrm>
                      <a:prstGeom prst="rect">
                        <a:avLst/>
                      </a:prstGeom>
                    </p:spPr>
                  </p:pic>
                </p:oleObj>
              </mc:Fallback>
            </mc:AlternateContent>
          </a:graphicData>
        </a:graphic>
      </p:graphicFrame>
    </p:spTree>
    <p:extLst>
      <p:ext uri="{BB962C8B-B14F-4D97-AF65-F5344CB8AC3E}">
        <p14:creationId xmlns:p14="http://schemas.microsoft.com/office/powerpoint/2010/main" val="2038131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6CED-114F-4BA2-B228-44DB05624739}"/>
              </a:ext>
            </a:extLst>
          </p:cNvPr>
          <p:cNvSpPr>
            <a:spLocks noGrp="1"/>
          </p:cNvSpPr>
          <p:nvPr>
            <p:ph type="title"/>
          </p:nvPr>
        </p:nvSpPr>
        <p:spPr/>
        <p:txBody>
          <a:bodyPr/>
          <a:lstStyle/>
          <a:p>
            <a:r>
              <a:rPr lang="en-IN" dirty="0"/>
              <a:t>Molarity as a Conversion Factor</a:t>
            </a:r>
          </a:p>
        </p:txBody>
      </p:sp>
      <p:sp>
        <p:nvSpPr>
          <p:cNvPr id="3" name="Content Placeholder 2">
            <a:extLst>
              <a:ext uri="{FF2B5EF4-FFF2-40B4-BE49-F238E27FC236}">
                <a16:creationId xmlns:a16="http://schemas.microsoft.com/office/drawing/2014/main" id="{C92A3CB9-99A9-45D2-BCB4-C12D04445E77}"/>
              </a:ext>
            </a:extLst>
          </p:cNvPr>
          <p:cNvSpPr>
            <a:spLocks noGrp="1"/>
          </p:cNvSpPr>
          <p:nvPr>
            <p:ph sz="quarter" idx="16"/>
          </p:nvPr>
        </p:nvSpPr>
        <p:spPr>
          <a:xfrm>
            <a:off x="457200" y="1555750"/>
            <a:ext cx="8232128" cy="806450"/>
          </a:xfrm>
        </p:spPr>
        <p:txBody>
          <a:bodyPr/>
          <a:lstStyle/>
          <a:p>
            <a:pPr marL="432" indent="0">
              <a:buNone/>
            </a:pPr>
            <a:r>
              <a:rPr lang="en-IN" sz="2400" dirty="0"/>
              <a:t>The units of molarity are used as conversion factors in calculations with solutions.</a:t>
            </a:r>
          </a:p>
        </p:txBody>
      </p:sp>
      <p:graphicFrame>
        <p:nvGraphicFramePr>
          <p:cNvPr id="7" name="Table 6">
            <a:extLst>
              <a:ext uri="{FF2B5EF4-FFF2-40B4-BE49-F238E27FC236}">
                <a16:creationId xmlns:a16="http://schemas.microsoft.com/office/drawing/2014/main" id="{35614B84-EC81-4836-B80F-9111F5A39263}"/>
              </a:ext>
            </a:extLst>
          </p:cNvPr>
          <p:cNvGraphicFramePr>
            <a:graphicFrameLocks noGrp="1"/>
          </p:cNvGraphicFramePr>
          <p:nvPr>
            <p:extLst/>
          </p:nvPr>
        </p:nvGraphicFramePr>
        <p:xfrm>
          <a:off x="1219200" y="2616201"/>
          <a:ext cx="6705600" cy="741680"/>
        </p:xfrm>
        <a:graphic>
          <a:graphicData uri="http://schemas.openxmlformats.org/drawingml/2006/table">
            <a:tbl>
              <a:tblPr firstRow="1" bandRow="1">
                <a:tableStyleId>{2D5ABB26-0587-4C30-8999-92F81FD0307C}</a:tableStyleId>
              </a:tblPr>
              <a:tblGrid>
                <a:gridCol w="3352800">
                  <a:extLst>
                    <a:ext uri="{9D8B030D-6E8A-4147-A177-3AD203B41FA5}">
                      <a16:colId xmlns:a16="http://schemas.microsoft.com/office/drawing/2014/main" val="3643978172"/>
                    </a:ext>
                  </a:extLst>
                </a:gridCol>
                <a:gridCol w="3352800">
                  <a:extLst>
                    <a:ext uri="{9D8B030D-6E8A-4147-A177-3AD203B41FA5}">
                      <a16:colId xmlns:a16="http://schemas.microsoft.com/office/drawing/2014/main" val="1047385437"/>
                    </a:ext>
                  </a:extLst>
                </a:gridCol>
              </a:tblGrid>
              <a:tr h="370840">
                <a:tc>
                  <a:txBody>
                    <a:bodyPr/>
                    <a:lstStyle/>
                    <a:p>
                      <a:r>
                        <a:rPr lang="en-IN" sz="1800" baseline="0" dirty="0"/>
                        <a:t>Molarity</a:t>
                      </a:r>
                    </a:p>
                  </a:txBody>
                  <a:tcPr marL="100584" marR="1005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800" baseline="0" dirty="0"/>
                        <a:t>Equality</a:t>
                      </a:r>
                    </a:p>
                  </a:txBody>
                  <a:tcPr marL="100584" marR="1005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1821813"/>
                  </a:ext>
                </a:extLst>
              </a:tr>
              <a:tr h="370840">
                <a:tc>
                  <a:txBody>
                    <a:bodyPr/>
                    <a:lstStyle/>
                    <a:p>
                      <a:r>
                        <a:rPr lang="en-IN" sz="1800" baseline="0" dirty="0"/>
                        <a:t>3.5 M</a:t>
                      </a:r>
                      <a:r>
                        <a:rPr lang="en-IN" sz="100" b="0" i="0" u="none" strike="noStrike" cap="none" dirty="0">
                          <a:solidFill>
                            <a:schemeClr val="bg1"/>
                          </a:solidFill>
                          <a:latin typeface="+mn-lt"/>
                          <a:ea typeface="Arial"/>
                          <a:cs typeface="Arial"/>
                          <a:sym typeface="Arial"/>
                        </a:rPr>
                        <a:t>olarity</a:t>
                      </a:r>
                      <a:r>
                        <a:rPr lang="en-IN" sz="1800" baseline="0" dirty="0"/>
                        <a:t> H</a:t>
                      </a:r>
                      <a:r>
                        <a:rPr lang="en-IN" sz="100" baseline="0" dirty="0"/>
                        <a:t> </a:t>
                      </a:r>
                      <a:r>
                        <a:rPr lang="en-IN" sz="1800" baseline="0" dirty="0"/>
                        <a:t>C</a:t>
                      </a:r>
                      <a:r>
                        <a:rPr lang="en-IN" sz="100" baseline="0" dirty="0"/>
                        <a:t> </a:t>
                      </a:r>
                      <a:r>
                        <a:rPr lang="en-IN" sz="1800" baseline="0" dirty="0"/>
                        <a:t>l</a:t>
                      </a:r>
                    </a:p>
                  </a:txBody>
                  <a:tcPr marL="100584" marR="1005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800" baseline="0" dirty="0"/>
                        <a:t>1 L</a:t>
                      </a:r>
                      <a:r>
                        <a:rPr lang="en-IN" sz="100" b="0" i="0" u="none" strike="noStrike" cap="none" dirty="0">
                          <a:solidFill>
                            <a:schemeClr val="bg1"/>
                          </a:solidFill>
                          <a:latin typeface="+mn-lt"/>
                          <a:ea typeface="Arial"/>
                          <a:cs typeface="Arial"/>
                          <a:sym typeface="Arial"/>
                        </a:rPr>
                        <a:t>iter</a:t>
                      </a:r>
                      <a:r>
                        <a:rPr lang="en-IN" sz="1800" baseline="0" dirty="0"/>
                        <a:t> = 3.5 moles of H</a:t>
                      </a:r>
                      <a:r>
                        <a:rPr lang="en-IN" sz="100" baseline="0" dirty="0"/>
                        <a:t> </a:t>
                      </a:r>
                      <a:r>
                        <a:rPr lang="en-IN" sz="1800" baseline="0" dirty="0"/>
                        <a:t>C</a:t>
                      </a:r>
                      <a:r>
                        <a:rPr lang="en-IN" sz="100" baseline="0" dirty="0"/>
                        <a:t> </a:t>
                      </a:r>
                      <a:r>
                        <a:rPr lang="en-IN" sz="1800" baseline="0" dirty="0"/>
                        <a:t>l</a:t>
                      </a:r>
                    </a:p>
                  </a:txBody>
                  <a:tcPr marL="100584" marR="1005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9112905"/>
                  </a:ext>
                </a:extLst>
              </a:tr>
            </a:tbl>
          </a:graphicData>
        </a:graphic>
      </p:graphicFrame>
      <p:sp>
        <p:nvSpPr>
          <p:cNvPr id="4" name="Content Placeholder 3">
            <a:extLst>
              <a:ext uri="{FF2B5EF4-FFF2-40B4-BE49-F238E27FC236}">
                <a16:creationId xmlns:a16="http://schemas.microsoft.com/office/drawing/2014/main" id="{1D7469F0-7AEB-4DCC-860F-38F310B208E8}"/>
              </a:ext>
            </a:extLst>
          </p:cNvPr>
          <p:cNvSpPr>
            <a:spLocks noGrp="1"/>
          </p:cNvSpPr>
          <p:nvPr>
            <p:ph sz="quarter" idx="14"/>
          </p:nvPr>
        </p:nvSpPr>
        <p:spPr>
          <a:xfrm>
            <a:off x="457200" y="3702424"/>
            <a:ext cx="8229600" cy="433740"/>
          </a:xfrm>
        </p:spPr>
        <p:txBody>
          <a:bodyPr/>
          <a:lstStyle/>
          <a:p>
            <a:pPr marL="432" indent="0">
              <a:buNone/>
            </a:pPr>
            <a:r>
              <a:rPr lang="en-IN" sz="2400" dirty="0"/>
              <a:t>Written as conversion factors,</a:t>
            </a:r>
          </a:p>
        </p:txBody>
      </p:sp>
      <p:graphicFrame>
        <p:nvGraphicFramePr>
          <p:cNvPr id="8" name="Object 7" descr="3.5 mole H C l over 1 liter solution, and 1 liter solution over 3.5 mole H C l.">
            <a:extLst>
              <a:ext uri="{FF2B5EF4-FFF2-40B4-BE49-F238E27FC236}">
                <a16:creationId xmlns:a16="http://schemas.microsoft.com/office/drawing/2014/main" id="{A8EA45A2-18EC-4C1E-8ECC-A71FFC437969}"/>
              </a:ext>
            </a:extLst>
          </p:cNvPr>
          <p:cNvGraphicFramePr>
            <a:graphicFrameLocks noChangeAspect="1"/>
          </p:cNvGraphicFramePr>
          <p:nvPr>
            <p:extLst/>
          </p:nvPr>
        </p:nvGraphicFramePr>
        <p:xfrm>
          <a:off x="2017432" y="4480707"/>
          <a:ext cx="4457700" cy="736600"/>
        </p:xfrm>
        <a:graphic>
          <a:graphicData uri="http://schemas.openxmlformats.org/presentationml/2006/ole">
            <mc:AlternateContent xmlns:mc="http://schemas.openxmlformats.org/markup-compatibility/2006">
              <mc:Choice xmlns:v="urn:schemas-microsoft-com:vml" Requires="v">
                <p:oleObj spid="_x0000_s56323" name="Equation" r:id="rId3" imgW="4457520" imgH="736560" progId="Equation.DSMT4">
                  <p:embed/>
                </p:oleObj>
              </mc:Choice>
              <mc:Fallback>
                <p:oleObj name="Equation" r:id="rId3" imgW="4457520" imgH="736560" progId="Equation.DSMT4">
                  <p:embed/>
                  <p:pic>
                    <p:nvPicPr>
                      <p:cNvPr id="8" name="Object 7" descr="3.5 mole H C l over 1 liter solution, and 1 liter solution over 3.5 mole H C l.">
                        <a:extLst>
                          <a:ext uri="{FF2B5EF4-FFF2-40B4-BE49-F238E27FC236}">
                            <a16:creationId xmlns:a16="http://schemas.microsoft.com/office/drawing/2014/main" id="{A8EA45A2-18EC-4C1E-8ECC-A71FFC437969}"/>
                          </a:ext>
                        </a:extLst>
                      </p:cNvPr>
                      <p:cNvPicPr/>
                      <p:nvPr/>
                    </p:nvPicPr>
                    <p:blipFill>
                      <a:blip r:embed="rId4"/>
                      <a:stretch>
                        <a:fillRect/>
                      </a:stretch>
                    </p:blipFill>
                    <p:spPr>
                      <a:xfrm>
                        <a:off x="2017432" y="4480707"/>
                        <a:ext cx="4457700" cy="736600"/>
                      </a:xfrm>
                      <a:prstGeom prst="rect">
                        <a:avLst/>
                      </a:prstGeom>
                    </p:spPr>
                  </p:pic>
                </p:oleObj>
              </mc:Fallback>
            </mc:AlternateContent>
          </a:graphicData>
        </a:graphic>
      </p:graphicFrame>
    </p:spTree>
    <p:extLst>
      <p:ext uri="{BB962C8B-B14F-4D97-AF65-F5344CB8AC3E}">
        <p14:creationId xmlns:p14="http://schemas.microsoft.com/office/powerpoint/2010/main" val="15236498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A46E-C293-46AC-9954-598AE307981A}"/>
              </a:ext>
            </a:extLst>
          </p:cNvPr>
          <p:cNvSpPr>
            <a:spLocks noGrp="1"/>
          </p:cNvSpPr>
          <p:nvPr>
            <p:ph type="title"/>
          </p:nvPr>
        </p:nvSpPr>
        <p:spPr/>
        <p:txBody>
          <a:bodyPr/>
          <a:lstStyle/>
          <a:p>
            <a:r>
              <a:rPr lang="en-IN" dirty="0"/>
              <a:t>Conversion Factors, Concentrations</a:t>
            </a:r>
          </a:p>
        </p:txBody>
      </p:sp>
      <p:pic>
        <p:nvPicPr>
          <p:cNvPr id="20" name="Content Placeholder 19" descr="Core chemistry skill, using concentration as a conversion factor.">
            <a:extLst>
              <a:ext uri="{FF2B5EF4-FFF2-40B4-BE49-F238E27FC236}">
                <a16:creationId xmlns:a16="http://schemas.microsoft.com/office/drawing/2014/main" id="{143D517A-5DF7-4E6F-A449-2825A7F59C72}"/>
              </a:ext>
            </a:extLst>
          </p:cNvPr>
          <p:cNvPicPr>
            <a:picLocks noGrp="1" noChangeAspect="1"/>
          </p:cNvPicPr>
          <p:nvPr>
            <p:ph sz="quarter" idx="16"/>
          </p:nvPr>
        </p:nvPicPr>
        <p:blipFill>
          <a:blip r:embed="rId3"/>
          <a:stretch>
            <a:fillRect/>
          </a:stretch>
        </p:blipFill>
        <p:spPr>
          <a:xfrm>
            <a:off x="457200" y="1555200"/>
            <a:ext cx="2170364" cy="688908"/>
          </a:xfrm>
          <a:prstGeom prst="rect">
            <a:avLst/>
          </a:prstGeom>
        </p:spPr>
      </p:pic>
      <p:sp>
        <p:nvSpPr>
          <p:cNvPr id="3" name="Content Placeholder 2">
            <a:extLst>
              <a:ext uri="{FF2B5EF4-FFF2-40B4-BE49-F238E27FC236}">
                <a16:creationId xmlns:a16="http://schemas.microsoft.com/office/drawing/2014/main" id="{1F0341B6-982B-43A7-AA6D-CE07DD19CE53}"/>
              </a:ext>
            </a:extLst>
          </p:cNvPr>
          <p:cNvSpPr>
            <a:spLocks noGrp="1"/>
          </p:cNvSpPr>
          <p:nvPr>
            <p:ph sz="quarter" idx="14"/>
          </p:nvPr>
        </p:nvSpPr>
        <p:spPr>
          <a:xfrm>
            <a:off x="457199" y="2392649"/>
            <a:ext cx="8229600" cy="414000"/>
          </a:xfrm>
        </p:spPr>
        <p:txBody>
          <a:bodyPr/>
          <a:lstStyle/>
          <a:p>
            <a:pPr marL="432" indent="0">
              <a:buNone/>
            </a:pPr>
            <a:r>
              <a:rPr lang="en-IN" sz="2000" b="1" dirty="0"/>
              <a:t>Table 9.10</a:t>
            </a:r>
            <a:r>
              <a:rPr lang="en-IN" sz="2000" dirty="0"/>
              <a:t> Conversion Factors from Concentrations</a:t>
            </a:r>
          </a:p>
        </p:txBody>
      </p:sp>
      <p:graphicFrame>
        <p:nvGraphicFramePr>
          <p:cNvPr id="21" name="Table 21">
            <a:extLst>
              <a:ext uri="{FF2B5EF4-FFF2-40B4-BE49-F238E27FC236}">
                <a16:creationId xmlns:a16="http://schemas.microsoft.com/office/drawing/2014/main" id="{97017E14-00B2-474C-BF92-CD2BBE84D567}"/>
              </a:ext>
            </a:extLst>
          </p:cNvPr>
          <p:cNvGraphicFramePr>
            <a:graphicFrameLocks noGrp="1"/>
          </p:cNvGraphicFramePr>
          <p:nvPr>
            <p:ph sz="quarter" idx="15"/>
            <p:extLst/>
          </p:nvPr>
        </p:nvGraphicFramePr>
        <p:xfrm>
          <a:off x="514800" y="2955600"/>
          <a:ext cx="8114400" cy="2210160"/>
        </p:xfrm>
        <a:graphic>
          <a:graphicData uri="http://schemas.openxmlformats.org/drawingml/2006/table">
            <a:tbl>
              <a:tblPr firstRow="1" bandRow="1">
                <a:tableStyleId>{2D5ABB26-0587-4C30-8999-92F81FD0307C}</a:tableStyleId>
              </a:tblPr>
              <a:tblGrid>
                <a:gridCol w="1857600">
                  <a:extLst>
                    <a:ext uri="{9D8B030D-6E8A-4147-A177-3AD203B41FA5}">
                      <a16:colId xmlns:a16="http://schemas.microsoft.com/office/drawing/2014/main" val="2857714396"/>
                    </a:ext>
                  </a:extLst>
                </a:gridCol>
                <a:gridCol w="2800800">
                  <a:extLst>
                    <a:ext uri="{9D8B030D-6E8A-4147-A177-3AD203B41FA5}">
                      <a16:colId xmlns:a16="http://schemas.microsoft.com/office/drawing/2014/main" val="2377855815"/>
                    </a:ext>
                  </a:extLst>
                </a:gridCol>
                <a:gridCol w="3456000">
                  <a:extLst>
                    <a:ext uri="{9D8B030D-6E8A-4147-A177-3AD203B41FA5}">
                      <a16:colId xmlns:a16="http://schemas.microsoft.com/office/drawing/2014/main" val="1129878675"/>
                    </a:ext>
                  </a:extLst>
                </a:gridCol>
              </a:tblGrid>
              <a:tr h="370840">
                <a:tc>
                  <a:txBody>
                    <a:bodyPr/>
                    <a:lstStyle/>
                    <a:p>
                      <a:r>
                        <a:rPr lang="en-IN" b="1" dirty="0">
                          <a:solidFill>
                            <a:schemeClr val="tx1"/>
                          </a:solidFill>
                        </a:rPr>
                        <a:t>Percent Concentration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Meaning</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Conversion Factors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713709"/>
                  </a:ext>
                </a:extLst>
              </a:tr>
              <a:tr h="547200">
                <a:tc>
                  <a:txBody>
                    <a:bodyPr/>
                    <a:lstStyle/>
                    <a:p>
                      <a:r>
                        <a:rPr lang="en-IN" sz="1400" b="0" i="0" u="none" strike="noStrike" cap="none" baseline="0" dirty="0">
                          <a:solidFill>
                            <a:schemeClr val="tx1"/>
                          </a:solidFill>
                          <a:latin typeface="+mn-lt"/>
                          <a:ea typeface="+mn-ea"/>
                          <a:cs typeface="+mn-cs"/>
                          <a:sym typeface="Arial"/>
                        </a:rPr>
                        <a:t>10% (m</a:t>
                      </a:r>
                      <a:r>
                        <a:rPr lang="en-IN" sz="100" b="0" i="0" u="none" strike="noStrike" cap="none" dirty="0">
                          <a:solidFill>
                            <a:schemeClr val="tx1"/>
                          </a:solidFill>
                          <a:latin typeface="+mn-lt"/>
                          <a:ea typeface="Arial"/>
                          <a:cs typeface="Arial"/>
                          <a:sym typeface="Arial"/>
                        </a:rPr>
                        <a:t>ass</a:t>
                      </a:r>
                      <a:r>
                        <a:rPr lang="en-IN" sz="1400" b="0" i="0" u="none" strike="noStrike" cap="none" baseline="0" dirty="0">
                          <a:solidFill>
                            <a:schemeClr val="tx1"/>
                          </a:solidFill>
                          <a:latin typeface="+mn-lt"/>
                          <a:ea typeface="+mn-ea"/>
                          <a:cs typeface="+mn-cs"/>
                          <a:sym typeface="Arial"/>
                        </a:rPr>
                        <a:t>/m</a:t>
                      </a:r>
                      <a:r>
                        <a:rPr lang="en-IN" sz="100" b="0" i="0" u="none" strike="noStrike" cap="none" dirty="0">
                          <a:solidFill>
                            <a:schemeClr val="tx1"/>
                          </a:solidFill>
                          <a:latin typeface="+mn-lt"/>
                          <a:ea typeface="Arial"/>
                          <a:cs typeface="Arial"/>
                          <a:sym typeface="Arial"/>
                        </a:rPr>
                        <a:t>ass</a:t>
                      </a:r>
                      <a:r>
                        <a:rPr lang="en-IN" sz="1400" b="0" i="0" u="none" strike="noStrike" cap="none" baseline="0" dirty="0">
                          <a:solidFill>
                            <a:schemeClr val="tx1"/>
                          </a:solidFill>
                          <a:latin typeface="+mn-lt"/>
                          <a:ea typeface="+mn-ea"/>
                          <a:cs typeface="+mn-cs"/>
                          <a:sym typeface="Arial"/>
                        </a:rPr>
                        <a:t>) K</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400" b="0" i="0" u="none" strike="noStrike" cap="none" baseline="0" dirty="0">
                          <a:solidFill>
                            <a:schemeClr val="tx1"/>
                          </a:solidFill>
                          <a:latin typeface="+mn-lt"/>
                          <a:ea typeface="+mn-ea"/>
                          <a:cs typeface="+mn-cs"/>
                          <a:sym typeface="Arial"/>
                        </a:rPr>
                        <a:t>10 g</a:t>
                      </a:r>
                      <a:r>
                        <a:rPr lang="en-IN" sz="100" b="0" i="0" u="none" strike="noStrike" cap="none" dirty="0">
                          <a:solidFill>
                            <a:schemeClr val="tx1"/>
                          </a:solidFill>
                          <a:latin typeface="+mn-lt"/>
                          <a:ea typeface="Arial"/>
                          <a:cs typeface="Arial"/>
                          <a:sym typeface="Arial"/>
                        </a:rPr>
                        <a:t>rams</a:t>
                      </a:r>
                      <a:r>
                        <a:rPr lang="en-IN" sz="1400" b="0" i="0" u="none" strike="noStrike" cap="none" baseline="0" dirty="0">
                          <a:solidFill>
                            <a:schemeClr val="tx1"/>
                          </a:solidFill>
                          <a:latin typeface="+mn-lt"/>
                          <a:ea typeface="+mn-ea"/>
                          <a:cs typeface="+mn-cs"/>
                          <a:sym typeface="Arial"/>
                        </a:rPr>
                        <a:t> of K</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 in 100. g</a:t>
                      </a:r>
                      <a:r>
                        <a:rPr lang="en-IN" sz="100" b="0" i="0" u="none" strike="noStrike" cap="none" dirty="0">
                          <a:solidFill>
                            <a:schemeClr val="tx1"/>
                          </a:solidFill>
                          <a:latin typeface="+mn-lt"/>
                          <a:ea typeface="Arial"/>
                          <a:cs typeface="Arial"/>
                          <a:sym typeface="Arial"/>
                        </a:rPr>
                        <a:t>rams</a:t>
                      </a:r>
                      <a:r>
                        <a:rPr lang="en-IN" sz="1400" b="0" i="0" u="none" strike="noStrike" cap="none" baseline="0" dirty="0">
                          <a:solidFill>
                            <a:schemeClr val="tx1"/>
                          </a:solidFill>
                          <a:latin typeface="+mn-lt"/>
                          <a:ea typeface="+mn-ea"/>
                          <a:cs typeface="+mn-cs"/>
                          <a:sym typeface="Arial"/>
                        </a:rPr>
                        <a:t> of K</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Start fraction, 10 grams of K C l over 100 grams solution end fraction, and start fraction, 100 grams solution over 10 grams of K C l end fraction</a:t>
                      </a:r>
                      <a:endParaRPr lang="en-IN" sz="100" dirty="0">
                        <a:solidFill>
                          <a:schemeClr val="tx1"/>
                        </a:solidFil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230882"/>
                  </a:ext>
                </a:extLst>
              </a:tr>
              <a:tr h="547200">
                <a:tc>
                  <a:txBody>
                    <a:bodyPr/>
                    <a:lstStyle/>
                    <a:p>
                      <a:pPr marL="0" indent="0"/>
                      <a:r>
                        <a:rPr lang="en-IN" sz="1400" b="0" i="0" u="none" strike="noStrike" cap="none" baseline="0" dirty="0">
                          <a:solidFill>
                            <a:schemeClr val="tx1"/>
                          </a:solidFill>
                          <a:latin typeface="+mn-lt"/>
                          <a:ea typeface="+mn-ea"/>
                          <a:cs typeface="+mn-cs"/>
                          <a:sym typeface="Arial"/>
                        </a:rPr>
                        <a:t>12% (v</a:t>
                      </a:r>
                      <a:r>
                        <a:rPr lang="en-IN" sz="100" b="0" i="0" u="none" strike="noStrike" cap="none" dirty="0">
                          <a:solidFill>
                            <a:schemeClr val="tx1"/>
                          </a:solidFill>
                          <a:latin typeface="+mn-lt"/>
                          <a:ea typeface="Arial"/>
                          <a:cs typeface="Arial"/>
                          <a:sym typeface="Arial"/>
                        </a:rPr>
                        <a:t>olume</a:t>
                      </a:r>
                      <a:r>
                        <a:rPr lang="en-IN" sz="1400" b="0" i="0" u="none" strike="noStrike" cap="none" baseline="0" dirty="0">
                          <a:solidFill>
                            <a:schemeClr val="tx1"/>
                          </a:solidFill>
                          <a:latin typeface="+mn-lt"/>
                          <a:ea typeface="+mn-ea"/>
                          <a:cs typeface="+mn-cs"/>
                          <a:sym typeface="Arial"/>
                        </a:rPr>
                        <a:t>/v</a:t>
                      </a:r>
                      <a:r>
                        <a:rPr lang="en-IN" sz="100" b="0" i="0" u="none" strike="noStrike" cap="none" dirty="0">
                          <a:solidFill>
                            <a:schemeClr val="tx1"/>
                          </a:solidFill>
                          <a:latin typeface="+mn-lt"/>
                          <a:ea typeface="Arial"/>
                          <a:cs typeface="Arial"/>
                          <a:sym typeface="Arial"/>
                        </a:rPr>
                        <a:t>olume</a:t>
                      </a:r>
                      <a:r>
                        <a:rPr lang="en-IN" sz="1400" b="0" i="0" u="none" strike="noStrike" cap="none" baseline="0" dirty="0">
                          <a:solidFill>
                            <a:schemeClr val="tx1"/>
                          </a:solidFill>
                          <a:latin typeface="+mn-lt"/>
                          <a:ea typeface="+mn-ea"/>
                          <a:cs typeface="+mn-cs"/>
                          <a:sym typeface="Arial"/>
                        </a:rPr>
                        <a:t>) ethanol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400" b="0" i="0" u="none" strike="noStrike" cap="none" baseline="0" dirty="0">
                          <a:solidFill>
                            <a:schemeClr val="tx1"/>
                          </a:solidFill>
                          <a:latin typeface="+mn-lt"/>
                          <a:ea typeface="+mn-ea"/>
                          <a:cs typeface="+mn-cs"/>
                          <a:sym typeface="Arial"/>
                        </a:rPr>
                        <a:t>12 m</a:t>
                      </a:r>
                      <a:r>
                        <a:rPr lang="en-IN" sz="100" b="0" i="0" u="none" strike="noStrike" cap="none" dirty="0">
                          <a:solidFill>
                            <a:schemeClr val="tx1"/>
                          </a:solidFill>
                          <a:latin typeface="+mn-lt"/>
                          <a:ea typeface="Arial"/>
                          <a:cs typeface="Arial"/>
                          <a:sym typeface="Arial"/>
                        </a:rPr>
                        <a:t>illi</a:t>
                      </a:r>
                      <a:r>
                        <a:rPr lang="en-IN" sz="1400" b="0" i="0" u="none" strike="noStrike" cap="none" baseline="0" dirty="0">
                          <a:solidFill>
                            <a:schemeClr val="tx1"/>
                          </a:solidFill>
                          <a:latin typeface="+mn-lt"/>
                          <a:ea typeface="+mn-ea"/>
                          <a:cs typeface="+mn-cs"/>
                          <a:sym typeface="Arial"/>
                        </a:rPr>
                        <a:t>L</a:t>
                      </a:r>
                      <a:r>
                        <a:rPr lang="en-IN" sz="100" b="0" i="0" u="none" strike="noStrike" cap="none" dirty="0">
                          <a:solidFill>
                            <a:schemeClr val="tx1"/>
                          </a:solidFill>
                          <a:latin typeface="+mn-lt"/>
                          <a:ea typeface="Arial"/>
                          <a:cs typeface="Arial"/>
                          <a:sym typeface="Arial"/>
                        </a:rPr>
                        <a:t>iters</a:t>
                      </a:r>
                      <a:r>
                        <a:rPr lang="en-IN" sz="1400" b="0" i="0" u="none" strike="noStrike" cap="none" baseline="0" dirty="0">
                          <a:solidFill>
                            <a:schemeClr val="tx1"/>
                          </a:solidFill>
                          <a:latin typeface="+mn-lt"/>
                          <a:ea typeface="+mn-ea"/>
                          <a:cs typeface="+mn-cs"/>
                          <a:sym typeface="Arial"/>
                        </a:rPr>
                        <a:t> of ethanol in 100. m</a:t>
                      </a:r>
                      <a:r>
                        <a:rPr lang="en-IN" sz="100" b="0" i="0" u="none" strike="noStrike" cap="none" dirty="0">
                          <a:solidFill>
                            <a:schemeClr val="tx1"/>
                          </a:solidFill>
                          <a:latin typeface="+mn-lt"/>
                          <a:ea typeface="Arial"/>
                          <a:cs typeface="Arial"/>
                          <a:sym typeface="Arial"/>
                        </a:rPr>
                        <a:t>illi</a:t>
                      </a:r>
                      <a:r>
                        <a:rPr lang="en-IN" sz="1400" b="0" i="0" u="none" strike="noStrike" cap="none" baseline="0" dirty="0">
                          <a:solidFill>
                            <a:schemeClr val="tx1"/>
                          </a:solidFill>
                          <a:latin typeface="+mn-lt"/>
                          <a:ea typeface="+mn-ea"/>
                          <a:cs typeface="+mn-cs"/>
                          <a:sym typeface="Arial"/>
                        </a:rPr>
                        <a:t>L</a:t>
                      </a:r>
                      <a:r>
                        <a:rPr lang="en-IN" sz="100" b="0" i="0" u="none" strike="noStrike" cap="none" dirty="0">
                          <a:solidFill>
                            <a:schemeClr val="tx1"/>
                          </a:solidFill>
                          <a:latin typeface="+mn-lt"/>
                          <a:ea typeface="Arial"/>
                          <a:cs typeface="Arial"/>
                          <a:sym typeface="Arial"/>
                        </a:rPr>
                        <a:t>iters</a:t>
                      </a:r>
                      <a:r>
                        <a:rPr lang="en-IN" sz="1400" b="0" i="0" u="none" strike="noStrike" cap="none" baseline="0" dirty="0">
                          <a:solidFill>
                            <a:schemeClr val="tx1"/>
                          </a:solidFill>
                          <a:latin typeface="+mn-lt"/>
                          <a:ea typeface="+mn-ea"/>
                          <a:cs typeface="+mn-cs"/>
                          <a:sym typeface="Arial"/>
                        </a:rPr>
                        <a:t> of ethanol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Start fraction, 12 milliliters ethanol over 100 milliliters solution end fraction, and Start fraction, 100 milliliters solution over 12 milliliters ethanol end fraction</a:t>
                      </a:r>
                      <a:endParaRPr lang="en-IN" sz="100" dirty="0">
                        <a:solidFill>
                          <a:schemeClr val="tx1"/>
                        </a:solidFil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972244"/>
                  </a:ext>
                </a:extLst>
              </a:tr>
              <a:tr h="597600">
                <a:tc>
                  <a:txBody>
                    <a:bodyPr/>
                    <a:lstStyle/>
                    <a:p>
                      <a:pPr marL="0" indent="0"/>
                      <a:r>
                        <a:rPr lang="en-IN" sz="1400" b="0" i="0" u="none" strike="noStrike" cap="none" baseline="0" dirty="0">
                          <a:solidFill>
                            <a:schemeClr val="tx1"/>
                          </a:solidFill>
                          <a:latin typeface="+mn-lt"/>
                          <a:ea typeface="+mn-ea"/>
                          <a:cs typeface="+mn-cs"/>
                          <a:sym typeface="Arial"/>
                        </a:rPr>
                        <a:t>5% (m</a:t>
                      </a:r>
                      <a:r>
                        <a:rPr lang="en-IN" sz="100" b="0" i="0" u="none" strike="noStrike" cap="none" dirty="0">
                          <a:solidFill>
                            <a:schemeClr val="tx1"/>
                          </a:solidFill>
                          <a:latin typeface="+mn-lt"/>
                          <a:ea typeface="Arial"/>
                          <a:cs typeface="Arial"/>
                          <a:sym typeface="Arial"/>
                        </a:rPr>
                        <a:t>ass</a:t>
                      </a:r>
                      <a:r>
                        <a:rPr lang="en-IN" sz="1400" b="0" i="0" u="none" strike="noStrike" cap="none" baseline="0" dirty="0">
                          <a:solidFill>
                            <a:schemeClr val="tx1"/>
                          </a:solidFill>
                          <a:latin typeface="+mn-lt"/>
                          <a:ea typeface="+mn-ea"/>
                          <a:cs typeface="+mn-cs"/>
                          <a:sym typeface="Arial"/>
                        </a:rPr>
                        <a:t>/v</a:t>
                      </a:r>
                      <a:r>
                        <a:rPr lang="en-IN" sz="100" b="0" i="0" u="none" strike="noStrike" cap="none" dirty="0">
                          <a:solidFill>
                            <a:schemeClr val="tx1"/>
                          </a:solidFill>
                          <a:latin typeface="+mn-lt"/>
                          <a:ea typeface="Arial"/>
                          <a:cs typeface="Arial"/>
                          <a:sym typeface="Arial"/>
                        </a:rPr>
                        <a:t>olume</a:t>
                      </a:r>
                      <a:r>
                        <a:rPr lang="en-IN" sz="1400" b="0" i="0" u="none" strike="noStrike" cap="none" baseline="0" dirty="0">
                          <a:solidFill>
                            <a:schemeClr val="tx1"/>
                          </a:solidFill>
                          <a:latin typeface="+mn-lt"/>
                          <a:ea typeface="+mn-ea"/>
                          <a:cs typeface="+mn-cs"/>
                          <a:sym typeface="Arial"/>
                        </a:rPr>
                        <a:t>) glucose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400" b="0" i="0" u="none" strike="noStrike" cap="none" baseline="0" dirty="0">
                          <a:solidFill>
                            <a:schemeClr val="tx1"/>
                          </a:solidFill>
                          <a:latin typeface="+mn-lt"/>
                          <a:ea typeface="+mn-ea"/>
                          <a:cs typeface="+mn-cs"/>
                          <a:sym typeface="Arial"/>
                        </a:rPr>
                        <a:t>5 g</a:t>
                      </a:r>
                      <a:r>
                        <a:rPr lang="en-IN" sz="100" b="0" i="0" u="none" strike="noStrike" cap="none" dirty="0">
                          <a:solidFill>
                            <a:schemeClr val="tx1"/>
                          </a:solidFill>
                          <a:latin typeface="+mn-lt"/>
                          <a:ea typeface="Arial"/>
                          <a:cs typeface="Arial"/>
                          <a:sym typeface="Arial"/>
                        </a:rPr>
                        <a:t>rams</a:t>
                      </a:r>
                      <a:r>
                        <a:rPr lang="en-IN" sz="1400" b="0" i="0" u="none" strike="noStrike" cap="none" baseline="0" dirty="0">
                          <a:solidFill>
                            <a:schemeClr val="tx1"/>
                          </a:solidFill>
                          <a:latin typeface="+mn-lt"/>
                          <a:ea typeface="+mn-ea"/>
                          <a:cs typeface="+mn-cs"/>
                          <a:sym typeface="Arial"/>
                        </a:rPr>
                        <a:t> of glucose in 100. m</a:t>
                      </a:r>
                      <a:r>
                        <a:rPr lang="en-IN" sz="100" b="0" i="0" u="none" strike="noStrike" cap="none" dirty="0">
                          <a:solidFill>
                            <a:schemeClr val="tx1"/>
                          </a:solidFill>
                          <a:latin typeface="+mn-lt"/>
                          <a:ea typeface="Arial"/>
                          <a:cs typeface="Arial"/>
                          <a:sym typeface="Arial"/>
                        </a:rPr>
                        <a:t>illi</a:t>
                      </a:r>
                      <a:r>
                        <a:rPr lang="en-IN" sz="1400" b="0" i="0" u="none" strike="noStrike" cap="none" baseline="0" dirty="0">
                          <a:solidFill>
                            <a:schemeClr val="tx1"/>
                          </a:solidFill>
                          <a:latin typeface="+mn-lt"/>
                          <a:ea typeface="+mn-ea"/>
                          <a:cs typeface="+mn-cs"/>
                          <a:sym typeface="Arial"/>
                        </a:rPr>
                        <a:t>L</a:t>
                      </a:r>
                      <a:r>
                        <a:rPr lang="en-IN" sz="100" b="0" i="0" u="none" strike="noStrike" cap="none" dirty="0">
                          <a:solidFill>
                            <a:schemeClr val="tx1"/>
                          </a:solidFill>
                          <a:latin typeface="+mn-lt"/>
                          <a:ea typeface="Arial"/>
                          <a:cs typeface="Arial"/>
                          <a:sym typeface="Arial"/>
                        </a:rPr>
                        <a:t>iters</a:t>
                      </a:r>
                      <a:r>
                        <a:rPr lang="en-IN" sz="1400" b="0" i="0" u="none" strike="noStrike" cap="none" baseline="0" dirty="0">
                          <a:solidFill>
                            <a:schemeClr val="tx1"/>
                          </a:solidFill>
                          <a:latin typeface="+mn-lt"/>
                          <a:ea typeface="+mn-ea"/>
                          <a:cs typeface="+mn-cs"/>
                          <a:sym typeface="Arial"/>
                        </a:rPr>
                        <a:t> of glucose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Start fraction, 5 grams glucose over 100 milliliter solution end fraction, and Start fraction, 100 milliliter solution over 5 grams of glucose end fraction</a:t>
                      </a:r>
                      <a:endParaRPr lang="en-IN" sz="100" dirty="0">
                        <a:solidFill>
                          <a:schemeClr val="tx1"/>
                        </a:solidFil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7547330"/>
                  </a:ext>
                </a:extLst>
              </a:tr>
            </a:tbl>
          </a:graphicData>
        </a:graphic>
      </p:graphicFrame>
      <p:graphicFrame>
        <p:nvGraphicFramePr>
          <p:cNvPr id="6" name="Object 5">
            <a:extLst>
              <a:ext uri="{FF2B5EF4-FFF2-40B4-BE49-F238E27FC236}">
                <a16:creationId xmlns:a16="http://schemas.microsoft.com/office/drawing/2014/main" id="{23BADF98-F7C6-406F-A805-B649BC007FCE}"/>
              </a:ext>
              <a:ext uri="{C183D7F6-B498-43B3-948B-1728B52AA6E4}">
                <adec:decorative xmlns:adec="http://schemas.microsoft.com/office/drawing/2017/decorative" val="1"/>
              </a:ext>
            </a:extLst>
          </p:cNvPr>
          <p:cNvGraphicFramePr>
            <a:graphicFrameLocks noChangeAspect="1"/>
          </p:cNvGraphicFramePr>
          <p:nvPr>
            <p:extLst/>
          </p:nvPr>
        </p:nvGraphicFramePr>
        <p:xfrm>
          <a:off x="5412784" y="3498400"/>
          <a:ext cx="2801196" cy="473091"/>
        </p:xfrm>
        <a:graphic>
          <a:graphicData uri="http://schemas.openxmlformats.org/presentationml/2006/ole">
            <mc:AlternateContent xmlns:mc="http://schemas.openxmlformats.org/markup-compatibility/2006">
              <mc:Choice xmlns:v="urn:schemas-microsoft-com:vml" Requires="v">
                <p:oleObj spid="_x0000_s57350" name="Equation" r:id="rId4" imgW="2857320" imgH="482400" progId="Equation.DSMT4">
                  <p:embed/>
                </p:oleObj>
              </mc:Choice>
              <mc:Fallback>
                <p:oleObj name="Equation" r:id="rId4" imgW="2857320" imgH="482400" progId="Equation.DSMT4">
                  <p:embed/>
                  <p:pic>
                    <p:nvPicPr>
                      <p:cNvPr id="6" name="Object 5">
                        <a:extLst>
                          <a:ext uri="{FF2B5EF4-FFF2-40B4-BE49-F238E27FC236}">
                            <a16:creationId xmlns:a16="http://schemas.microsoft.com/office/drawing/2014/main" id="{23BADF98-F7C6-406F-A805-B649BC007FCE}"/>
                          </a:ext>
                          <a:ext uri="{C183D7F6-B498-43B3-948B-1728B52AA6E4}">
                            <adec:decorative xmlns:adec="http://schemas.microsoft.com/office/drawing/2017/decorative" val="1"/>
                          </a:ext>
                        </a:extLst>
                      </p:cNvPr>
                      <p:cNvPicPr/>
                      <p:nvPr/>
                    </p:nvPicPr>
                    <p:blipFill>
                      <a:blip r:embed="rId5"/>
                      <a:stretch>
                        <a:fillRect/>
                      </a:stretch>
                    </p:blipFill>
                    <p:spPr>
                      <a:xfrm>
                        <a:off x="5412784" y="3498400"/>
                        <a:ext cx="2801196" cy="473091"/>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10CB4732-C72E-4973-AE9F-DBDE8466B573}"/>
              </a:ext>
              <a:ext uri="{C183D7F6-B498-43B3-948B-1728B52AA6E4}">
                <adec:decorative xmlns:adec="http://schemas.microsoft.com/office/drawing/2017/decorative" val="1"/>
              </a:ext>
            </a:extLst>
          </p:cNvPr>
          <p:cNvGraphicFramePr>
            <a:graphicFrameLocks noChangeAspect="1"/>
          </p:cNvGraphicFramePr>
          <p:nvPr>
            <p:extLst/>
          </p:nvPr>
        </p:nvGraphicFramePr>
        <p:xfrm>
          <a:off x="5262395" y="4064275"/>
          <a:ext cx="3101975" cy="447675"/>
        </p:xfrm>
        <a:graphic>
          <a:graphicData uri="http://schemas.openxmlformats.org/presentationml/2006/ole">
            <mc:AlternateContent xmlns:mc="http://schemas.openxmlformats.org/markup-compatibility/2006">
              <mc:Choice xmlns:v="urn:schemas-microsoft-com:vml" Requires="v">
                <p:oleObj spid="_x0000_s57351" name="Equation" r:id="rId6" imgW="3162240" imgH="457200" progId="Equation.DSMT4">
                  <p:embed/>
                </p:oleObj>
              </mc:Choice>
              <mc:Fallback>
                <p:oleObj name="Equation" r:id="rId6" imgW="3162240" imgH="457200" progId="Equation.DSMT4">
                  <p:embed/>
                  <p:pic>
                    <p:nvPicPr>
                      <p:cNvPr id="7" name="Object 6">
                        <a:extLst>
                          <a:ext uri="{FF2B5EF4-FFF2-40B4-BE49-F238E27FC236}">
                            <a16:creationId xmlns:a16="http://schemas.microsoft.com/office/drawing/2014/main" id="{10CB4732-C72E-4973-AE9F-DBDE8466B573}"/>
                          </a:ext>
                          <a:ext uri="{C183D7F6-B498-43B3-948B-1728B52AA6E4}">
                            <adec:decorative xmlns:adec="http://schemas.microsoft.com/office/drawing/2017/decorative" val="1"/>
                          </a:ext>
                        </a:extLst>
                      </p:cNvPr>
                      <p:cNvPicPr/>
                      <p:nvPr/>
                    </p:nvPicPr>
                    <p:blipFill>
                      <a:blip r:embed="rId7"/>
                      <a:stretch>
                        <a:fillRect/>
                      </a:stretch>
                    </p:blipFill>
                    <p:spPr>
                      <a:xfrm>
                        <a:off x="5262395" y="4064275"/>
                        <a:ext cx="3101975" cy="447675"/>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2A627C40-682E-417B-B5A3-1F1C55789FE9}"/>
              </a:ext>
              <a:ext uri="{C183D7F6-B498-43B3-948B-1728B52AA6E4}">
                <adec:decorative xmlns:adec="http://schemas.microsoft.com/office/drawing/2017/decorative" val="1"/>
              </a:ext>
            </a:extLst>
          </p:cNvPr>
          <p:cNvGraphicFramePr>
            <a:graphicFrameLocks noChangeAspect="1"/>
          </p:cNvGraphicFramePr>
          <p:nvPr>
            <p:extLst/>
          </p:nvPr>
        </p:nvGraphicFramePr>
        <p:xfrm>
          <a:off x="5238750" y="4617982"/>
          <a:ext cx="3101975" cy="471488"/>
        </p:xfrm>
        <a:graphic>
          <a:graphicData uri="http://schemas.openxmlformats.org/presentationml/2006/ole">
            <mc:AlternateContent xmlns:mc="http://schemas.openxmlformats.org/markup-compatibility/2006">
              <mc:Choice xmlns:v="urn:schemas-microsoft-com:vml" Requires="v">
                <p:oleObj spid="_x0000_s57352" name="Equation" r:id="rId8" imgW="3162240" imgH="482400" progId="Equation.DSMT4">
                  <p:embed/>
                </p:oleObj>
              </mc:Choice>
              <mc:Fallback>
                <p:oleObj name="Equation" r:id="rId8" imgW="3162240" imgH="482400" progId="Equation.DSMT4">
                  <p:embed/>
                  <p:pic>
                    <p:nvPicPr>
                      <p:cNvPr id="8" name="Object 7">
                        <a:extLst>
                          <a:ext uri="{FF2B5EF4-FFF2-40B4-BE49-F238E27FC236}">
                            <a16:creationId xmlns:a16="http://schemas.microsoft.com/office/drawing/2014/main" id="{2A627C40-682E-417B-B5A3-1F1C55789FE9}"/>
                          </a:ext>
                          <a:ext uri="{C183D7F6-B498-43B3-948B-1728B52AA6E4}">
                            <adec:decorative xmlns:adec="http://schemas.microsoft.com/office/drawing/2017/decorative" val="1"/>
                          </a:ext>
                        </a:extLst>
                      </p:cNvPr>
                      <p:cNvPicPr/>
                      <p:nvPr/>
                    </p:nvPicPr>
                    <p:blipFill>
                      <a:blip r:embed="rId9"/>
                      <a:stretch>
                        <a:fillRect/>
                      </a:stretch>
                    </p:blipFill>
                    <p:spPr>
                      <a:xfrm>
                        <a:off x="5238750" y="4617982"/>
                        <a:ext cx="3101975" cy="471488"/>
                      </a:xfrm>
                      <a:prstGeom prst="rect">
                        <a:avLst/>
                      </a:prstGeom>
                      <a:solidFill>
                        <a:schemeClr val="bg1"/>
                      </a:solidFill>
                    </p:spPr>
                  </p:pic>
                </p:oleObj>
              </mc:Fallback>
            </mc:AlternateContent>
          </a:graphicData>
        </a:graphic>
      </p:graphicFrame>
      <p:graphicFrame>
        <p:nvGraphicFramePr>
          <p:cNvPr id="23" name="Table 23">
            <a:extLst>
              <a:ext uri="{FF2B5EF4-FFF2-40B4-BE49-F238E27FC236}">
                <a16:creationId xmlns:a16="http://schemas.microsoft.com/office/drawing/2014/main" id="{5B017F8E-9EEF-4115-A534-16888C4CBD94}"/>
              </a:ext>
            </a:extLst>
          </p:cNvPr>
          <p:cNvGraphicFramePr>
            <a:graphicFrameLocks noGrp="1"/>
          </p:cNvGraphicFramePr>
          <p:nvPr>
            <p:ph sz="quarter" idx="17"/>
            <p:extLst/>
          </p:nvPr>
        </p:nvGraphicFramePr>
        <p:xfrm>
          <a:off x="514800" y="5288400"/>
          <a:ext cx="8114400" cy="1083600"/>
        </p:xfrm>
        <a:graphic>
          <a:graphicData uri="http://schemas.openxmlformats.org/drawingml/2006/table">
            <a:tbl>
              <a:tblPr firstRow="1" bandRow="1">
                <a:tableStyleId>{2D5ABB26-0587-4C30-8999-92F81FD0307C}</a:tableStyleId>
              </a:tblPr>
              <a:tblGrid>
                <a:gridCol w="1857600">
                  <a:extLst>
                    <a:ext uri="{9D8B030D-6E8A-4147-A177-3AD203B41FA5}">
                      <a16:colId xmlns:a16="http://schemas.microsoft.com/office/drawing/2014/main" val="3292114196"/>
                    </a:ext>
                  </a:extLst>
                </a:gridCol>
                <a:gridCol w="2800800">
                  <a:extLst>
                    <a:ext uri="{9D8B030D-6E8A-4147-A177-3AD203B41FA5}">
                      <a16:colId xmlns:a16="http://schemas.microsoft.com/office/drawing/2014/main" val="1621644835"/>
                    </a:ext>
                  </a:extLst>
                </a:gridCol>
                <a:gridCol w="3456000">
                  <a:extLst>
                    <a:ext uri="{9D8B030D-6E8A-4147-A177-3AD203B41FA5}">
                      <a16:colId xmlns:a16="http://schemas.microsoft.com/office/drawing/2014/main" val="3160431577"/>
                    </a:ext>
                  </a:extLst>
                </a:gridCol>
              </a:tblGrid>
              <a:tr h="37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Molarity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Meaning</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Conversion Factors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1197457"/>
                  </a:ext>
                </a:extLst>
              </a:tr>
              <a:tr h="712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6.0 M</a:t>
                      </a:r>
                      <a:r>
                        <a:rPr lang="en-IN" sz="100" b="0" i="0" u="none" strike="noStrike" cap="none" dirty="0">
                          <a:solidFill>
                            <a:schemeClr val="tx1"/>
                          </a:solidFill>
                          <a:latin typeface="+mn-lt"/>
                          <a:ea typeface="Arial"/>
                          <a:cs typeface="Arial"/>
                          <a:sym typeface="Arial"/>
                        </a:rPr>
                        <a:t>olarity</a:t>
                      </a:r>
                      <a:r>
                        <a:rPr lang="en-IN" sz="1400" b="0" i="0" u="none" strike="noStrike" cap="none" baseline="0" dirty="0">
                          <a:solidFill>
                            <a:schemeClr val="tx1"/>
                          </a:solidFill>
                          <a:latin typeface="+mn-lt"/>
                          <a:ea typeface="+mn-ea"/>
                          <a:cs typeface="+mn-cs"/>
                          <a:sym typeface="Arial"/>
                        </a:rPr>
                        <a:t> H</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400" b="0" i="0" u="none" strike="noStrike" cap="none" baseline="0" dirty="0">
                          <a:solidFill>
                            <a:schemeClr val="tx1"/>
                          </a:solidFill>
                          <a:latin typeface="+mn-lt"/>
                          <a:ea typeface="+mn-ea"/>
                          <a:cs typeface="+mn-cs"/>
                          <a:sym typeface="Arial"/>
                        </a:rPr>
                        <a:t>6.0 moles of H</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 in 1 L</a:t>
                      </a:r>
                      <a:r>
                        <a:rPr lang="en-IN" sz="100" b="0" i="0" u="none" strike="noStrike" cap="none" dirty="0">
                          <a:solidFill>
                            <a:schemeClr val="tx1"/>
                          </a:solidFill>
                          <a:latin typeface="+mn-lt"/>
                          <a:ea typeface="Arial"/>
                          <a:cs typeface="Arial"/>
                          <a:sym typeface="Arial"/>
                        </a:rPr>
                        <a:t>iter</a:t>
                      </a:r>
                      <a:r>
                        <a:rPr lang="en-IN" sz="1400" b="0" i="0" u="none" strike="noStrike" cap="none" baseline="0" dirty="0">
                          <a:solidFill>
                            <a:schemeClr val="tx1"/>
                          </a:solidFill>
                          <a:latin typeface="+mn-lt"/>
                          <a:ea typeface="+mn-ea"/>
                          <a:cs typeface="+mn-cs"/>
                          <a:sym typeface="Arial"/>
                        </a:rPr>
                        <a:t> of H</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 solution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b="0" i="0" u="none" strike="noStrike" cap="none" dirty="0">
                          <a:solidFill>
                            <a:schemeClr val="tx1"/>
                          </a:solidFill>
                          <a:effectLst/>
                          <a:latin typeface="+mn-lt"/>
                          <a:ea typeface="+mn-ea"/>
                          <a:cs typeface="+mn-cs"/>
                          <a:sym typeface="Arial"/>
                        </a:rPr>
                        <a:t>Start fraction, 6.0 moles H C l over 1 liter solution end fraction, and Start fraction, 1 liter solution over 6.0 moles H C l end fraction</a:t>
                      </a:r>
                      <a:endParaRPr lang="en-IN" sz="100" dirty="0">
                        <a:solidFill>
                          <a:schemeClr val="tx1"/>
                        </a:solidFil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2656990"/>
                  </a:ext>
                </a:extLst>
              </a:tr>
            </a:tbl>
          </a:graphicData>
        </a:graphic>
      </p:graphicFrame>
      <p:graphicFrame>
        <p:nvGraphicFramePr>
          <p:cNvPr id="9" name="Object 8">
            <a:extLst>
              <a:ext uri="{FF2B5EF4-FFF2-40B4-BE49-F238E27FC236}">
                <a16:creationId xmlns:a16="http://schemas.microsoft.com/office/drawing/2014/main" id="{D5EDA423-A1E5-4878-8666-586AF10455C6}"/>
              </a:ext>
              <a:ext uri="{C183D7F6-B498-43B3-948B-1728B52AA6E4}">
                <adec:decorative xmlns:adec="http://schemas.microsoft.com/office/drawing/2017/decorative" val="1"/>
              </a:ext>
            </a:extLst>
          </p:cNvPr>
          <p:cNvGraphicFramePr>
            <a:graphicFrameLocks noChangeAspect="1"/>
          </p:cNvGraphicFramePr>
          <p:nvPr>
            <p:extLst/>
          </p:nvPr>
        </p:nvGraphicFramePr>
        <p:xfrm>
          <a:off x="5299383" y="5754125"/>
          <a:ext cx="3027998" cy="490696"/>
        </p:xfrm>
        <a:graphic>
          <a:graphicData uri="http://schemas.openxmlformats.org/presentationml/2006/ole">
            <mc:AlternateContent xmlns:mc="http://schemas.openxmlformats.org/markup-compatibility/2006">
              <mc:Choice xmlns:v="urn:schemas-microsoft-com:vml" Requires="v">
                <p:oleObj spid="_x0000_s57353" name="Equation" r:id="rId10" imgW="2806560" imgH="457200" progId="Equation.DSMT4">
                  <p:embed/>
                </p:oleObj>
              </mc:Choice>
              <mc:Fallback>
                <p:oleObj name="Equation" r:id="rId10" imgW="2806560" imgH="457200" progId="Equation.DSMT4">
                  <p:embed/>
                  <p:pic>
                    <p:nvPicPr>
                      <p:cNvPr id="9" name="Object 8">
                        <a:extLst>
                          <a:ext uri="{FF2B5EF4-FFF2-40B4-BE49-F238E27FC236}">
                            <a16:creationId xmlns:a16="http://schemas.microsoft.com/office/drawing/2014/main" id="{D5EDA423-A1E5-4878-8666-586AF10455C6}"/>
                          </a:ext>
                          <a:ext uri="{C183D7F6-B498-43B3-948B-1728B52AA6E4}">
                            <adec:decorative xmlns:adec="http://schemas.microsoft.com/office/drawing/2017/decorative" val="1"/>
                          </a:ext>
                        </a:extLst>
                      </p:cNvPr>
                      <p:cNvPicPr/>
                      <p:nvPr/>
                    </p:nvPicPr>
                    <p:blipFill>
                      <a:blip r:embed="rId11"/>
                      <a:stretch>
                        <a:fillRect/>
                      </a:stretch>
                    </p:blipFill>
                    <p:spPr>
                      <a:xfrm>
                        <a:off x="5299383" y="5754125"/>
                        <a:ext cx="3027998" cy="490696"/>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853758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F970-80DA-4EFB-A396-A257F512F64C}"/>
              </a:ext>
            </a:extLst>
          </p:cNvPr>
          <p:cNvSpPr>
            <a:spLocks noGrp="1"/>
          </p:cNvSpPr>
          <p:nvPr>
            <p:ph type="title"/>
          </p:nvPr>
        </p:nvSpPr>
        <p:spPr/>
        <p:txBody>
          <a:bodyPr/>
          <a:lstStyle/>
          <a:p>
            <a:r>
              <a:rPr lang="en-IN" dirty="0"/>
              <a:t>Learning Check 4</a:t>
            </a:r>
          </a:p>
        </p:txBody>
      </p:sp>
      <p:sp>
        <p:nvSpPr>
          <p:cNvPr id="3" name="Content Placeholder 2">
            <a:extLst>
              <a:ext uri="{FF2B5EF4-FFF2-40B4-BE49-F238E27FC236}">
                <a16:creationId xmlns:a16="http://schemas.microsoft.com/office/drawing/2014/main" id="{CB0E4187-C66C-4964-A35C-793B0B60E2CB}"/>
              </a:ext>
            </a:extLst>
          </p:cNvPr>
          <p:cNvSpPr>
            <a:spLocks noGrp="1"/>
          </p:cNvSpPr>
          <p:nvPr>
            <p:ph sz="quarter" idx="13"/>
          </p:nvPr>
        </p:nvSpPr>
        <p:spPr>
          <a:xfrm>
            <a:off x="457200" y="1556326"/>
            <a:ext cx="7937500" cy="2627367"/>
          </a:xfrm>
        </p:spPr>
        <p:txBody>
          <a:bodyPr/>
          <a:lstStyle/>
          <a:p>
            <a:pPr marL="432" indent="0">
              <a:buNone/>
            </a:pPr>
            <a:r>
              <a:rPr lang="en-IN" dirty="0">
                <a:solidFill>
                  <a:schemeClr val="tx1"/>
                </a:solidFill>
              </a:rPr>
              <a:t>How many grams of N</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O</a:t>
            </a:r>
            <a:r>
              <a:rPr lang="en-IN" sz="100" dirty="0">
                <a:solidFill>
                  <a:schemeClr val="tx1"/>
                </a:solidFill>
              </a:rPr>
              <a:t> </a:t>
            </a:r>
            <a:r>
              <a:rPr lang="en-IN" dirty="0">
                <a:solidFill>
                  <a:schemeClr val="tx1"/>
                </a:solidFill>
              </a:rPr>
              <a:t>H are needed to prepare 75.0 g</a:t>
            </a:r>
            <a:r>
              <a:rPr lang="en-IN" sz="100" dirty="0">
                <a:solidFill>
                  <a:schemeClr val="tx1"/>
                </a:solidFill>
              </a:rPr>
              <a:t>rams</a:t>
            </a:r>
            <a:r>
              <a:rPr lang="en-IN" dirty="0">
                <a:solidFill>
                  <a:schemeClr val="tx1"/>
                </a:solidFill>
              </a:rPr>
              <a:t> of 14.0% (m</a:t>
            </a:r>
            <a:r>
              <a:rPr lang="en-IN" sz="100" dirty="0">
                <a:solidFill>
                  <a:schemeClr val="tx1"/>
                </a:solidFill>
              </a:rPr>
              <a:t>ass</a:t>
            </a:r>
            <a:r>
              <a:rPr lang="en-IN" dirty="0">
                <a:solidFill>
                  <a:schemeClr val="tx1"/>
                </a:solidFill>
              </a:rPr>
              <a:t>/m</a:t>
            </a:r>
            <a:r>
              <a:rPr lang="en-IN" sz="100" dirty="0">
                <a:solidFill>
                  <a:schemeClr val="tx1"/>
                </a:solidFill>
              </a:rPr>
              <a:t>ass</a:t>
            </a:r>
            <a:r>
              <a:rPr lang="en-IN" dirty="0">
                <a:solidFill>
                  <a:schemeClr val="tx1"/>
                </a:solidFill>
              </a:rPr>
              <a:t>) N</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O</a:t>
            </a:r>
            <a:r>
              <a:rPr lang="en-IN" sz="100" dirty="0">
                <a:solidFill>
                  <a:schemeClr val="tx1"/>
                </a:solidFill>
              </a:rPr>
              <a:t> </a:t>
            </a:r>
            <a:r>
              <a:rPr lang="en-IN" dirty="0">
                <a:solidFill>
                  <a:schemeClr val="tx1"/>
                </a:solidFill>
              </a:rPr>
              <a:t>H solution?</a:t>
            </a:r>
          </a:p>
          <a:p>
            <a:pPr marL="432" indent="0">
              <a:buNone/>
            </a:pPr>
            <a:r>
              <a:rPr lang="en-IN" dirty="0">
                <a:solidFill>
                  <a:schemeClr val="tx2"/>
                </a:solidFill>
              </a:rPr>
              <a:t>A. </a:t>
            </a:r>
            <a:r>
              <a:rPr lang="en-IN" dirty="0">
                <a:solidFill>
                  <a:schemeClr val="tx1"/>
                </a:solidFill>
              </a:rPr>
              <a:t>10.5 g</a:t>
            </a:r>
            <a:r>
              <a:rPr lang="en-IN" sz="100" dirty="0">
                <a:solidFill>
                  <a:schemeClr val="tx1"/>
                </a:solidFill>
              </a:rPr>
              <a:t>rams</a:t>
            </a:r>
            <a:r>
              <a:rPr lang="en-IN" dirty="0">
                <a:solidFill>
                  <a:schemeClr val="tx1"/>
                </a:solidFill>
              </a:rPr>
              <a:t> of N</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O</a:t>
            </a:r>
            <a:r>
              <a:rPr lang="en-IN" sz="100" dirty="0">
                <a:solidFill>
                  <a:schemeClr val="tx1"/>
                </a:solidFill>
              </a:rPr>
              <a:t> </a:t>
            </a:r>
            <a:r>
              <a:rPr lang="en-IN" dirty="0">
                <a:solidFill>
                  <a:schemeClr val="tx1"/>
                </a:solidFill>
              </a:rPr>
              <a:t>H</a:t>
            </a:r>
          </a:p>
          <a:p>
            <a:pPr marL="432" indent="0">
              <a:buNone/>
            </a:pPr>
            <a:r>
              <a:rPr lang="en-IN" dirty="0">
                <a:solidFill>
                  <a:schemeClr val="tx2"/>
                </a:solidFill>
              </a:rPr>
              <a:t>B. </a:t>
            </a:r>
            <a:r>
              <a:rPr lang="en-IN" dirty="0">
                <a:solidFill>
                  <a:schemeClr val="tx1"/>
                </a:solidFill>
              </a:rPr>
              <a:t>75.0 g</a:t>
            </a:r>
            <a:r>
              <a:rPr lang="en-IN" sz="100" dirty="0">
                <a:solidFill>
                  <a:schemeClr val="tx1"/>
                </a:solidFill>
              </a:rPr>
              <a:t>rams</a:t>
            </a:r>
            <a:r>
              <a:rPr lang="en-IN" dirty="0">
                <a:solidFill>
                  <a:schemeClr val="tx1"/>
                </a:solidFill>
              </a:rPr>
              <a:t> of N</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O</a:t>
            </a:r>
            <a:r>
              <a:rPr lang="en-IN" sz="100" dirty="0">
                <a:solidFill>
                  <a:schemeClr val="tx1"/>
                </a:solidFill>
              </a:rPr>
              <a:t> </a:t>
            </a:r>
            <a:r>
              <a:rPr lang="en-IN" dirty="0">
                <a:solidFill>
                  <a:schemeClr val="tx1"/>
                </a:solidFill>
              </a:rPr>
              <a:t>H</a:t>
            </a:r>
          </a:p>
          <a:p>
            <a:pPr marL="432" indent="0">
              <a:buNone/>
            </a:pPr>
            <a:r>
              <a:rPr lang="en-IN" dirty="0">
                <a:solidFill>
                  <a:schemeClr val="tx2"/>
                </a:solidFill>
              </a:rPr>
              <a:t>C. </a:t>
            </a:r>
            <a:r>
              <a:rPr lang="en-IN" dirty="0">
                <a:solidFill>
                  <a:schemeClr val="tx1"/>
                </a:solidFill>
              </a:rPr>
              <a:t>536 g</a:t>
            </a:r>
            <a:r>
              <a:rPr lang="en-IN" sz="100" dirty="0">
                <a:solidFill>
                  <a:schemeClr val="tx1"/>
                </a:solidFill>
              </a:rPr>
              <a:t>rams</a:t>
            </a:r>
            <a:r>
              <a:rPr lang="en-IN" dirty="0">
                <a:solidFill>
                  <a:schemeClr val="tx1"/>
                </a:solidFill>
              </a:rPr>
              <a:t> of N</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O</a:t>
            </a:r>
            <a:r>
              <a:rPr lang="en-IN" sz="100" dirty="0">
                <a:solidFill>
                  <a:schemeClr val="tx1"/>
                </a:solidFill>
              </a:rPr>
              <a:t> </a:t>
            </a:r>
            <a:r>
              <a:rPr lang="en-IN" dirty="0">
                <a:solidFill>
                  <a:schemeClr val="tx1"/>
                </a:solidFill>
              </a:rPr>
              <a:t>H</a:t>
            </a:r>
          </a:p>
        </p:txBody>
      </p:sp>
    </p:spTree>
    <p:extLst>
      <p:ext uri="{BB962C8B-B14F-4D97-AF65-F5344CB8AC3E}">
        <p14:creationId xmlns:p14="http://schemas.microsoft.com/office/powerpoint/2010/main" val="153946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A2A-4BB0-4EDF-B535-B87DA663EC69}"/>
              </a:ext>
            </a:extLst>
          </p:cNvPr>
          <p:cNvSpPr>
            <a:spLocks noGrp="1"/>
          </p:cNvSpPr>
          <p:nvPr>
            <p:ph type="title"/>
          </p:nvPr>
        </p:nvSpPr>
        <p:spPr/>
        <p:txBody>
          <a:bodyPr/>
          <a:lstStyle/>
          <a:p>
            <a:r>
              <a:rPr lang="en-IN" dirty="0"/>
              <a:t>Solution 4 </a:t>
            </a:r>
            <a:r>
              <a:rPr lang="en-IN" sz="2000" b="0" baseline="0" dirty="0"/>
              <a:t>(1 of 2)</a:t>
            </a:r>
          </a:p>
        </p:txBody>
      </p:sp>
      <p:sp>
        <p:nvSpPr>
          <p:cNvPr id="3" name="Content Placeholder 2">
            <a:extLst>
              <a:ext uri="{FF2B5EF4-FFF2-40B4-BE49-F238E27FC236}">
                <a16:creationId xmlns:a16="http://schemas.microsoft.com/office/drawing/2014/main" id="{AF2B2B1F-144D-4DCA-BB88-B5114D7D0D9D}"/>
              </a:ext>
            </a:extLst>
          </p:cNvPr>
          <p:cNvSpPr>
            <a:spLocks noGrp="1"/>
          </p:cNvSpPr>
          <p:nvPr>
            <p:ph sz="quarter" idx="14"/>
          </p:nvPr>
        </p:nvSpPr>
        <p:spPr>
          <a:xfrm>
            <a:off x="457199" y="1555200"/>
            <a:ext cx="8229600" cy="1352592"/>
          </a:xfrm>
        </p:spPr>
        <p:txBody>
          <a:bodyPr/>
          <a:lstStyle/>
          <a:p>
            <a:pPr marL="432" indent="0">
              <a:buNone/>
            </a:pPr>
            <a:r>
              <a:rPr lang="en-IN" sz="2400" dirty="0"/>
              <a:t>How many grams of N</a:t>
            </a:r>
            <a:r>
              <a:rPr lang="en-IN" sz="100" dirty="0"/>
              <a:t> </a:t>
            </a:r>
            <a:r>
              <a:rPr lang="en-IN" sz="2400" dirty="0"/>
              <a:t>a</a:t>
            </a:r>
            <a:r>
              <a:rPr lang="en-IN" sz="100" dirty="0"/>
              <a:t> </a:t>
            </a:r>
            <a:r>
              <a:rPr lang="en-IN" sz="2400" dirty="0"/>
              <a:t>O</a:t>
            </a:r>
            <a:r>
              <a:rPr lang="en-IN" sz="100" dirty="0"/>
              <a:t> </a:t>
            </a:r>
            <a:r>
              <a:rPr lang="en-IN" sz="2400" dirty="0"/>
              <a:t>H are needed to prepare 75.0 g</a:t>
            </a:r>
            <a:r>
              <a:rPr lang="en-IN" sz="100" dirty="0"/>
              <a:t>rams</a:t>
            </a:r>
            <a:r>
              <a:rPr lang="en-IN" sz="2400" dirty="0"/>
              <a:t> of 14.0% (m</a:t>
            </a:r>
            <a:r>
              <a:rPr lang="en-IN" sz="100" dirty="0"/>
              <a:t>ass</a:t>
            </a:r>
            <a:r>
              <a:rPr lang="en-IN" sz="2400" dirty="0"/>
              <a:t>/m</a:t>
            </a:r>
            <a:r>
              <a:rPr lang="en-IN" sz="100" dirty="0"/>
              <a:t>ass</a:t>
            </a:r>
            <a:r>
              <a:rPr lang="en-IN" sz="2400" dirty="0"/>
              <a:t>) N</a:t>
            </a:r>
            <a:r>
              <a:rPr lang="en-IN" sz="100" dirty="0"/>
              <a:t> </a:t>
            </a:r>
            <a:r>
              <a:rPr lang="en-IN" sz="2400" dirty="0"/>
              <a:t>a</a:t>
            </a:r>
            <a:r>
              <a:rPr lang="en-IN" sz="100" dirty="0"/>
              <a:t> </a:t>
            </a:r>
            <a:r>
              <a:rPr lang="en-IN" sz="2400" dirty="0"/>
              <a:t>O</a:t>
            </a:r>
            <a:r>
              <a:rPr lang="en-IN" sz="100" dirty="0"/>
              <a:t> </a:t>
            </a:r>
            <a:r>
              <a:rPr lang="en-IN" sz="2400" dirty="0"/>
              <a:t>H solution?</a:t>
            </a:r>
          </a:p>
          <a:p>
            <a:pPr marL="432" indent="0">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91A14BDF-3D99-4BFE-BF97-C115E2D4217E}"/>
              </a:ext>
            </a:extLst>
          </p:cNvPr>
          <p:cNvGraphicFramePr>
            <a:graphicFrameLocks noGrp="1"/>
          </p:cNvGraphicFramePr>
          <p:nvPr>
            <p:ph sz="quarter" idx="16"/>
            <p:extLst/>
          </p:nvPr>
        </p:nvGraphicFramePr>
        <p:xfrm>
          <a:off x="514800" y="3109536"/>
          <a:ext cx="8118000" cy="155520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2822447628"/>
                    </a:ext>
                  </a:extLst>
                </a:gridCol>
                <a:gridCol w="2332800">
                  <a:extLst>
                    <a:ext uri="{9D8B030D-6E8A-4147-A177-3AD203B41FA5}">
                      <a16:colId xmlns:a16="http://schemas.microsoft.com/office/drawing/2014/main" val="4168882246"/>
                    </a:ext>
                  </a:extLst>
                </a:gridCol>
                <a:gridCol w="1918800">
                  <a:extLst>
                    <a:ext uri="{9D8B030D-6E8A-4147-A177-3AD203B41FA5}">
                      <a16:colId xmlns:a16="http://schemas.microsoft.com/office/drawing/2014/main" val="932164297"/>
                    </a:ext>
                  </a:extLst>
                </a:gridCol>
                <a:gridCol w="2156400">
                  <a:extLst>
                    <a:ext uri="{9D8B030D-6E8A-4147-A177-3AD203B41FA5}">
                      <a16:colId xmlns:a16="http://schemas.microsoft.com/office/drawing/2014/main" val="3964027624"/>
                    </a:ext>
                  </a:extLst>
                </a:gridCol>
              </a:tblGrid>
              <a:tr h="64080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9587406"/>
                  </a:ext>
                </a:extLst>
              </a:tr>
              <a:tr h="9144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ea typeface="+mn-ea"/>
                          <a:cs typeface="Times New Roman" pitchFamily="18" charset="0"/>
                        </a:rPr>
                        <a:t>75.0 grams </a:t>
                      </a:r>
                      <a:r>
                        <a:rPr lang="en-US" sz="1800" dirty="0">
                          <a:solidFill>
                            <a:schemeClr val="tx1"/>
                          </a:solidFill>
                          <a:latin typeface="+mn-lt"/>
                          <a:ea typeface="ＭＳ Ｐゴシック" charset="0"/>
                          <a:cs typeface="Times New Roman" pitchFamily="18" charset="0"/>
                        </a:rPr>
                        <a:t>of </a:t>
                      </a:r>
                      <a:r>
                        <a:rPr lang="en-US" sz="1800" dirty="0">
                          <a:solidFill>
                            <a:schemeClr val="tx1"/>
                          </a:solidFill>
                          <a:latin typeface="+mn-lt"/>
                          <a:ea typeface="+mn-ea"/>
                          <a:cs typeface="Times New Roman" pitchFamily="18" charset="0"/>
                        </a:rPr>
                        <a:t>14.0% (m</a:t>
                      </a:r>
                      <a:r>
                        <a:rPr lang="en-US" sz="100" b="0" i="0" u="none" strike="noStrike" cap="none" dirty="0">
                          <a:solidFill>
                            <a:schemeClr val="tx1"/>
                          </a:solidFill>
                          <a:latin typeface="+mn-lt"/>
                          <a:ea typeface="Arial"/>
                          <a:cs typeface="Arial"/>
                          <a:sym typeface="Arial"/>
                        </a:rPr>
                        <a:t>ass</a:t>
                      </a:r>
                      <a:r>
                        <a:rPr lang="en-US" sz="1800" dirty="0">
                          <a:solidFill>
                            <a:schemeClr val="tx1"/>
                          </a:solidFill>
                          <a:latin typeface="+mn-lt"/>
                          <a:ea typeface="+mn-ea"/>
                          <a:cs typeface="Times New Roman" pitchFamily="18" charset="0"/>
                        </a:rPr>
                        <a:t>/m</a:t>
                      </a:r>
                      <a:r>
                        <a:rPr lang="en-US" sz="100" b="0" i="0" u="none" strike="noStrike" cap="none" dirty="0">
                          <a:solidFill>
                            <a:schemeClr val="tx1"/>
                          </a:solidFill>
                          <a:latin typeface="+mn-lt"/>
                          <a:ea typeface="Arial"/>
                          <a:cs typeface="Arial"/>
                          <a:sym typeface="Arial"/>
                        </a:rPr>
                        <a:t>ass</a:t>
                      </a:r>
                      <a:r>
                        <a:rPr lang="en-US" sz="1800" dirty="0">
                          <a:solidFill>
                            <a:schemeClr val="tx1"/>
                          </a:solidFill>
                          <a:latin typeface="+mn-lt"/>
                          <a:ea typeface="+mn-ea"/>
                          <a:cs typeface="Times New Roman" pitchFamily="18" charset="0"/>
                        </a:rPr>
                        <a:t>) N</a:t>
                      </a:r>
                      <a:r>
                        <a:rPr lang="en-US" sz="100" baseline="0" dirty="0">
                          <a:solidFill>
                            <a:schemeClr val="tx1"/>
                          </a:solidFill>
                          <a:latin typeface="+mn-lt"/>
                          <a:ea typeface="+mn-ea"/>
                          <a:cs typeface="Times New Roman" pitchFamily="18" charset="0"/>
                        </a:rPr>
                        <a:t> </a:t>
                      </a:r>
                      <a:r>
                        <a:rPr lang="en-US" sz="1800" dirty="0">
                          <a:solidFill>
                            <a:schemeClr val="tx1"/>
                          </a:solidFill>
                          <a:latin typeface="+mn-lt"/>
                          <a:ea typeface="+mn-ea"/>
                          <a:cs typeface="Times New Roman" pitchFamily="18" charset="0"/>
                        </a:rPr>
                        <a:t>a</a:t>
                      </a:r>
                      <a:r>
                        <a:rPr lang="en-US" sz="100" baseline="0" dirty="0">
                          <a:solidFill>
                            <a:schemeClr val="tx1"/>
                          </a:solidFill>
                          <a:latin typeface="+mn-lt"/>
                          <a:ea typeface="+mn-ea"/>
                          <a:cs typeface="Times New Roman" pitchFamily="18" charset="0"/>
                        </a:rPr>
                        <a:t> </a:t>
                      </a:r>
                      <a:r>
                        <a:rPr lang="en-US" sz="1800" dirty="0">
                          <a:solidFill>
                            <a:schemeClr val="tx1"/>
                          </a:solidFill>
                          <a:latin typeface="+mn-lt"/>
                          <a:ea typeface="+mn-ea"/>
                          <a:cs typeface="Times New Roman" pitchFamily="18" charset="0"/>
                        </a:rPr>
                        <a:t>O</a:t>
                      </a:r>
                      <a:r>
                        <a:rPr lang="en-US" sz="100" baseline="0" dirty="0">
                          <a:solidFill>
                            <a:schemeClr val="tx1"/>
                          </a:solidFill>
                          <a:latin typeface="+mn-lt"/>
                          <a:ea typeface="+mn-ea"/>
                          <a:cs typeface="Times New Roman" pitchFamily="18" charset="0"/>
                        </a:rPr>
                        <a:t> </a:t>
                      </a:r>
                      <a:r>
                        <a:rPr lang="en-US" sz="1800" dirty="0">
                          <a:solidFill>
                            <a:schemeClr val="tx1"/>
                          </a:solidFill>
                          <a:latin typeface="+mn-lt"/>
                          <a:ea typeface="+mn-ea"/>
                          <a:cs typeface="Times New Roman" pitchFamily="18" charset="0"/>
                        </a:rPr>
                        <a:t>H solution</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ea typeface="+mn-ea"/>
                          <a:cs typeface="Times New Roman" pitchFamily="18" charset="0"/>
                        </a:rPr>
                        <a:t>grams of N</a:t>
                      </a:r>
                      <a:r>
                        <a:rPr lang="en-US" sz="100" baseline="0" dirty="0">
                          <a:solidFill>
                            <a:schemeClr val="tx1"/>
                          </a:solidFill>
                          <a:latin typeface="+mn-lt"/>
                          <a:ea typeface="+mn-ea"/>
                          <a:cs typeface="Times New Roman" pitchFamily="18" charset="0"/>
                        </a:rPr>
                        <a:t> </a:t>
                      </a:r>
                      <a:r>
                        <a:rPr lang="en-US" sz="1800" dirty="0">
                          <a:solidFill>
                            <a:schemeClr val="tx1"/>
                          </a:solidFill>
                          <a:latin typeface="+mn-lt"/>
                          <a:ea typeface="+mn-ea"/>
                          <a:cs typeface="Times New Roman" pitchFamily="18" charset="0"/>
                        </a:rPr>
                        <a:t>a</a:t>
                      </a:r>
                      <a:r>
                        <a:rPr lang="en-US" sz="100" baseline="0" dirty="0">
                          <a:solidFill>
                            <a:schemeClr val="tx1"/>
                          </a:solidFill>
                          <a:latin typeface="+mn-lt"/>
                          <a:ea typeface="+mn-ea"/>
                          <a:cs typeface="Times New Roman" pitchFamily="18" charset="0"/>
                        </a:rPr>
                        <a:t> </a:t>
                      </a:r>
                      <a:r>
                        <a:rPr lang="en-US" sz="1800" dirty="0">
                          <a:solidFill>
                            <a:schemeClr val="tx1"/>
                          </a:solidFill>
                          <a:latin typeface="+mn-lt"/>
                          <a:ea typeface="+mn-ea"/>
                          <a:cs typeface="Times New Roman" pitchFamily="18" charset="0"/>
                        </a:rPr>
                        <a:t>O</a:t>
                      </a:r>
                      <a:r>
                        <a:rPr lang="en-US" sz="100" baseline="0" dirty="0">
                          <a:solidFill>
                            <a:schemeClr val="tx1"/>
                          </a:solidFill>
                          <a:latin typeface="+mn-lt"/>
                          <a:ea typeface="+mn-ea"/>
                          <a:cs typeface="Times New Roman" pitchFamily="18" charset="0"/>
                        </a:rPr>
                        <a:t> </a:t>
                      </a:r>
                      <a:r>
                        <a:rPr lang="en-US" sz="1800" dirty="0">
                          <a:solidFill>
                            <a:schemeClr val="tx1"/>
                          </a:solidFill>
                          <a:latin typeface="+mn-lt"/>
                          <a:ea typeface="+mn-ea"/>
                          <a:cs typeface="Times New Roman" pitchFamily="18" charset="0"/>
                        </a:rPr>
                        <a:t>H</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ea typeface="+mn-ea"/>
                          <a:cs typeface="Times New Roman" pitchFamily="18" charset="0"/>
                        </a:rPr>
                        <a:t>% (m</a:t>
                      </a:r>
                      <a:r>
                        <a:rPr lang="en-US" sz="100" b="0" i="0" u="none" strike="noStrike" cap="none" dirty="0">
                          <a:solidFill>
                            <a:schemeClr val="tx1"/>
                          </a:solidFill>
                          <a:latin typeface="+mn-lt"/>
                          <a:ea typeface="Arial"/>
                          <a:cs typeface="Arial"/>
                          <a:sym typeface="Arial"/>
                        </a:rPr>
                        <a:t>ass</a:t>
                      </a:r>
                      <a:r>
                        <a:rPr lang="en-US" sz="1800" dirty="0">
                          <a:solidFill>
                            <a:schemeClr val="tx1"/>
                          </a:solidFill>
                          <a:latin typeface="+mn-lt"/>
                          <a:ea typeface="+mn-ea"/>
                          <a:cs typeface="Times New Roman" pitchFamily="18" charset="0"/>
                        </a:rPr>
                        <a:t>/m</a:t>
                      </a:r>
                      <a:r>
                        <a:rPr lang="en-US" sz="100" b="0" i="0" u="none" strike="noStrike" cap="none" dirty="0">
                          <a:solidFill>
                            <a:schemeClr val="tx1"/>
                          </a:solidFill>
                          <a:latin typeface="+mn-lt"/>
                          <a:ea typeface="Arial"/>
                          <a:cs typeface="Arial"/>
                          <a:sym typeface="Arial"/>
                        </a:rPr>
                        <a:t>ass</a:t>
                      </a:r>
                      <a:r>
                        <a:rPr lang="en-US" sz="1800" dirty="0">
                          <a:solidFill>
                            <a:schemeClr val="tx1"/>
                          </a:solidFill>
                          <a:latin typeface="+mn-lt"/>
                          <a:ea typeface="+mn-ea"/>
                          <a:cs typeface="Times New Roman" pitchFamily="18" charset="0"/>
                        </a:rPr>
                        <a:t>) factor </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176636"/>
                  </a:ext>
                </a:extLst>
              </a:tr>
            </a:tbl>
          </a:graphicData>
        </a:graphic>
      </p:graphicFrame>
      <p:sp>
        <p:nvSpPr>
          <p:cNvPr id="5" name="Content Placeholder 4">
            <a:extLst>
              <a:ext uri="{FF2B5EF4-FFF2-40B4-BE49-F238E27FC236}">
                <a16:creationId xmlns:a16="http://schemas.microsoft.com/office/drawing/2014/main" id="{2ACA053A-AD58-47D5-ABFB-447AC34EA5CA}"/>
              </a:ext>
            </a:extLst>
          </p:cNvPr>
          <p:cNvSpPr>
            <a:spLocks noGrp="1"/>
          </p:cNvSpPr>
          <p:nvPr>
            <p:ph sz="quarter" idx="15"/>
          </p:nvPr>
        </p:nvSpPr>
        <p:spPr>
          <a:xfrm>
            <a:off x="457200" y="4855474"/>
            <a:ext cx="8229600" cy="414000"/>
          </a:xfrm>
        </p:spPr>
        <p:txBody>
          <a:bodyPr/>
          <a:lstStyle/>
          <a:p>
            <a:pPr marL="0" indent="0">
              <a:buNone/>
            </a:pPr>
            <a:r>
              <a:rPr lang="en-IN" sz="2400" b="1" dirty="0"/>
              <a:t>Step 2 Write a plan to calculate mass.</a:t>
            </a:r>
          </a:p>
        </p:txBody>
      </p:sp>
      <p:pic>
        <p:nvPicPr>
          <p:cNvPr id="16" name="Content Placeholder 15" descr="Convert grams of solution to grams of solute using the percent, mass per mass.">
            <a:extLst>
              <a:ext uri="{FF2B5EF4-FFF2-40B4-BE49-F238E27FC236}">
                <a16:creationId xmlns:a16="http://schemas.microsoft.com/office/drawing/2014/main" id="{7463108F-037C-4F58-9205-F17945A43D01}"/>
              </a:ext>
            </a:extLst>
          </p:cNvPr>
          <p:cNvPicPr>
            <a:picLocks noGrp="1" noChangeAspect="1"/>
          </p:cNvPicPr>
          <p:nvPr>
            <p:ph sz="quarter" idx="17"/>
          </p:nvPr>
        </p:nvPicPr>
        <p:blipFill>
          <a:blip r:embed="rId2"/>
          <a:stretch>
            <a:fillRect/>
          </a:stretch>
        </p:blipFill>
        <p:spPr>
          <a:xfrm>
            <a:off x="2461140" y="5432487"/>
            <a:ext cx="4224894" cy="774259"/>
          </a:xfrm>
          <a:prstGeom prst="rect">
            <a:avLst/>
          </a:prstGeom>
        </p:spPr>
      </p:pic>
    </p:spTree>
    <p:extLst>
      <p:ext uri="{BB962C8B-B14F-4D97-AF65-F5344CB8AC3E}">
        <p14:creationId xmlns:p14="http://schemas.microsoft.com/office/powerpoint/2010/main" val="1497532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IN" dirty="0"/>
              <a:t>Solution 4 </a:t>
            </a:r>
            <a:r>
              <a:rPr lang="en-IN" sz="2000" b="0" dirty="0"/>
              <a:t>(2 of 2)</a:t>
            </a:r>
            <a:endParaRPr lang="en-IN" dirty="0"/>
          </a:p>
        </p:txBody>
      </p:sp>
      <p:sp>
        <p:nvSpPr>
          <p:cNvPr id="13" name="Content Placeholder 12"/>
          <p:cNvSpPr>
            <a:spLocks noGrp="1"/>
          </p:cNvSpPr>
          <p:nvPr>
            <p:ph sz="quarter" idx="14"/>
          </p:nvPr>
        </p:nvSpPr>
        <p:spPr>
          <a:xfrm>
            <a:off x="457200" y="1665288"/>
            <a:ext cx="8229600" cy="1654109"/>
          </a:xfrm>
        </p:spPr>
        <p:txBody>
          <a:bodyPr/>
          <a:lstStyle/>
          <a:p>
            <a:pPr marL="432" indent="0">
              <a:buNone/>
            </a:pPr>
            <a:r>
              <a:rPr lang="en-IN" sz="2000" dirty="0">
                <a:solidFill>
                  <a:srgbClr val="000000"/>
                </a:solidFill>
              </a:rPr>
              <a:t>How many grams of N</a:t>
            </a:r>
            <a:r>
              <a:rPr lang="en-IN" sz="200" dirty="0">
                <a:solidFill>
                  <a:srgbClr val="000000"/>
                </a:solidFill>
              </a:rPr>
              <a:t> </a:t>
            </a:r>
            <a:r>
              <a:rPr lang="en-IN" sz="2000" dirty="0">
                <a:solidFill>
                  <a:srgbClr val="000000"/>
                </a:solidFill>
              </a:rPr>
              <a:t>a</a:t>
            </a:r>
            <a:r>
              <a:rPr lang="en-IN" sz="200" dirty="0">
                <a:solidFill>
                  <a:srgbClr val="000000"/>
                </a:solidFill>
              </a:rPr>
              <a:t> </a:t>
            </a:r>
            <a:r>
              <a:rPr lang="en-IN" sz="2000" dirty="0">
                <a:solidFill>
                  <a:srgbClr val="000000"/>
                </a:solidFill>
              </a:rPr>
              <a:t>O</a:t>
            </a:r>
            <a:r>
              <a:rPr lang="en-IN" sz="200" dirty="0">
                <a:solidFill>
                  <a:srgbClr val="000000"/>
                </a:solidFill>
              </a:rPr>
              <a:t> </a:t>
            </a:r>
            <a:r>
              <a:rPr lang="en-IN" sz="2000" dirty="0">
                <a:solidFill>
                  <a:srgbClr val="000000"/>
                </a:solidFill>
              </a:rPr>
              <a:t>H are needed to prepare 75.0 g</a:t>
            </a:r>
            <a:r>
              <a:rPr lang="en-IN" sz="200" dirty="0">
                <a:solidFill>
                  <a:schemeClr val="bg1"/>
                </a:solidFill>
              </a:rPr>
              <a:t>rams</a:t>
            </a:r>
            <a:r>
              <a:rPr lang="en-IN" sz="2000" dirty="0">
                <a:solidFill>
                  <a:srgbClr val="000000"/>
                </a:solidFill>
              </a:rPr>
              <a:t> of 14.0% (m</a:t>
            </a:r>
            <a:r>
              <a:rPr lang="en-IN" sz="200" dirty="0">
                <a:solidFill>
                  <a:schemeClr val="bg1"/>
                </a:solidFill>
              </a:rPr>
              <a:t>ass</a:t>
            </a:r>
            <a:r>
              <a:rPr lang="en-IN" sz="2000" dirty="0">
                <a:solidFill>
                  <a:srgbClr val="000000"/>
                </a:solidFill>
              </a:rPr>
              <a:t>/m</a:t>
            </a:r>
            <a:r>
              <a:rPr lang="en-IN" sz="200" dirty="0">
                <a:solidFill>
                  <a:schemeClr val="bg1"/>
                </a:solidFill>
              </a:rPr>
              <a:t>ass</a:t>
            </a:r>
            <a:r>
              <a:rPr lang="en-IN" sz="2000" dirty="0">
                <a:solidFill>
                  <a:srgbClr val="000000"/>
                </a:solidFill>
              </a:rPr>
              <a:t>) N</a:t>
            </a:r>
            <a:r>
              <a:rPr lang="en-IN" sz="200" dirty="0">
                <a:solidFill>
                  <a:srgbClr val="000000"/>
                </a:solidFill>
              </a:rPr>
              <a:t> </a:t>
            </a:r>
            <a:r>
              <a:rPr lang="en-IN" sz="2000" dirty="0">
                <a:solidFill>
                  <a:srgbClr val="000000"/>
                </a:solidFill>
              </a:rPr>
              <a:t>a</a:t>
            </a:r>
            <a:r>
              <a:rPr lang="en-IN" sz="200" dirty="0">
                <a:solidFill>
                  <a:srgbClr val="000000"/>
                </a:solidFill>
              </a:rPr>
              <a:t> </a:t>
            </a:r>
            <a:r>
              <a:rPr lang="en-IN" sz="2000" dirty="0">
                <a:solidFill>
                  <a:srgbClr val="000000"/>
                </a:solidFill>
              </a:rPr>
              <a:t>O</a:t>
            </a:r>
            <a:r>
              <a:rPr lang="en-IN" sz="200" dirty="0">
                <a:solidFill>
                  <a:srgbClr val="000000"/>
                </a:solidFill>
              </a:rPr>
              <a:t> </a:t>
            </a:r>
            <a:r>
              <a:rPr lang="en-IN" sz="2000" dirty="0">
                <a:solidFill>
                  <a:srgbClr val="000000"/>
                </a:solidFill>
              </a:rPr>
              <a:t>H solution?</a:t>
            </a:r>
          </a:p>
          <a:p>
            <a:pPr marL="432" indent="0">
              <a:buNone/>
            </a:pPr>
            <a:r>
              <a:rPr lang="en-IN" sz="2000" b="1" dirty="0"/>
              <a:t>Step 3 Write equalities and conversion factors.</a:t>
            </a:r>
          </a:p>
          <a:p>
            <a:pPr marL="990600" indent="0">
              <a:buNone/>
            </a:pPr>
            <a:r>
              <a:rPr lang="en-IN" sz="2000" dirty="0"/>
              <a:t>14.0 N</a:t>
            </a:r>
            <a:r>
              <a:rPr lang="en-IN" sz="200" dirty="0"/>
              <a:t> </a:t>
            </a:r>
            <a:r>
              <a:rPr lang="en-IN" sz="2000" dirty="0"/>
              <a:t>a</a:t>
            </a:r>
            <a:r>
              <a:rPr lang="en-IN" sz="200" dirty="0"/>
              <a:t> </a:t>
            </a:r>
            <a:r>
              <a:rPr lang="en-IN" sz="2000" dirty="0"/>
              <a:t>O</a:t>
            </a:r>
            <a:r>
              <a:rPr lang="en-IN" sz="200" dirty="0"/>
              <a:t> </a:t>
            </a:r>
            <a:r>
              <a:rPr lang="en-IN" sz="2000" dirty="0"/>
              <a:t>H = 100 g</a:t>
            </a:r>
            <a:r>
              <a:rPr lang="en-IN" sz="200" dirty="0">
                <a:solidFill>
                  <a:schemeClr val="bg1"/>
                </a:solidFill>
              </a:rPr>
              <a:t>rams</a:t>
            </a:r>
            <a:r>
              <a:rPr lang="en-IN" sz="2000" dirty="0"/>
              <a:t> of solution</a:t>
            </a:r>
          </a:p>
        </p:txBody>
      </p:sp>
      <p:graphicFrame>
        <p:nvGraphicFramePr>
          <p:cNvPr id="19" name="Object 18" descr="14.0 grams N a O H over 100 grams solution, and 100 grams solution over 14.0 grams N a O H.">
            <a:extLst>
              <a:ext uri="{FF2B5EF4-FFF2-40B4-BE49-F238E27FC236}">
                <a16:creationId xmlns:a16="http://schemas.microsoft.com/office/drawing/2014/main" id="{E90BF477-1AD9-41C9-8A7A-CF972D070347}"/>
              </a:ext>
            </a:extLst>
          </p:cNvPr>
          <p:cNvGraphicFramePr>
            <a:graphicFrameLocks noChangeAspect="1"/>
          </p:cNvGraphicFramePr>
          <p:nvPr>
            <p:extLst/>
          </p:nvPr>
        </p:nvGraphicFramePr>
        <p:xfrm>
          <a:off x="2447637" y="3513499"/>
          <a:ext cx="4248727" cy="715818"/>
        </p:xfrm>
        <a:graphic>
          <a:graphicData uri="http://schemas.openxmlformats.org/presentationml/2006/ole">
            <mc:AlternateContent xmlns:mc="http://schemas.openxmlformats.org/markup-compatibility/2006">
              <mc:Choice xmlns:v="urn:schemas-microsoft-com:vml" Requires="v">
                <p:oleObj spid="_x0000_s58372" name="Equation" r:id="rId3" imgW="4673520" imgH="787320" progId="Equation.DSMT4">
                  <p:embed/>
                </p:oleObj>
              </mc:Choice>
              <mc:Fallback>
                <p:oleObj name="Equation" r:id="rId3" imgW="4673520" imgH="787320" progId="Equation.DSMT4">
                  <p:embed/>
                  <p:pic>
                    <p:nvPicPr>
                      <p:cNvPr id="19" name="Object 18" descr="14.0 grams N a O H over 100 grams solution, and 100 grams solution over 14.0 grams N a O H.">
                        <a:extLst>
                          <a:ext uri="{FF2B5EF4-FFF2-40B4-BE49-F238E27FC236}">
                            <a16:creationId xmlns:a16="http://schemas.microsoft.com/office/drawing/2014/main" id="{E90BF477-1AD9-41C9-8A7A-CF972D070347}"/>
                          </a:ext>
                        </a:extLst>
                      </p:cNvPr>
                      <p:cNvPicPr/>
                      <p:nvPr/>
                    </p:nvPicPr>
                    <p:blipFill>
                      <a:blip r:embed="rId4"/>
                      <a:stretch>
                        <a:fillRect/>
                      </a:stretch>
                    </p:blipFill>
                    <p:spPr>
                      <a:xfrm>
                        <a:off x="2447637" y="3513499"/>
                        <a:ext cx="4248727" cy="715818"/>
                      </a:xfrm>
                      <a:prstGeom prst="rect">
                        <a:avLst/>
                      </a:prstGeom>
                    </p:spPr>
                  </p:pic>
                </p:oleObj>
              </mc:Fallback>
            </mc:AlternateContent>
          </a:graphicData>
        </a:graphic>
      </p:graphicFrame>
      <p:sp>
        <p:nvSpPr>
          <p:cNvPr id="14" name="Content Placeholder 13"/>
          <p:cNvSpPr>
            <a:spLocks noGrp="1"/>
          </p:cNvSpPr>
          <p:nvPr>
            <p:ph sz="quarter" idx="15"/>
          </p:nvPr>
        </p:nvSpPr>
        <p:spPr>
          <a:xfrm>
            <a:off x="454672" y="4373012"/>
            <a:ext cx="6259279" cy="386880"/>
          </a:xfrm>
        </p:spPr>
        <p:txBody>
          <a:bodyPr/>
          <a:lstStyle/>
          <a:p>
            <a:pPr marL="1147763" indent="-1147763">
              <a:buNone/>
            </a:pPr>
            <a:r>
              <a:rPr lang="en-IN" sz="2000" b="1" dirty="0"/>
              <a:t>Step 4 Set up the problem to calculate the mass.</a:t>
            </a:r>
          </a:p>
        </p:txBody>
      </p:sp>
      <p:graphicFrame>
        <p:nvGraphicFramePr>
          <p:cNvPr id="20" name="Object 19" descr="75.0 grams solution times start fraction 14.0 grams N a O H over 100 grams solution end fraction, with grams solution cancelled, = 10.5 grams N a O H.">
            <a:extLst>
              <a:ext uri="{FF2B5EF4-FFF2-40B4-BE49-F238E27FC236}">
                <a16:creationId xmlns:a16="http://schemas.microsoft.com/office/drawing/2014/main" id="{CAF1C81D-C367-4DC0-B949-4D87AB055B89}"/>
              </a:ext>
            </a:extLst>
          </p:cNvPr>
          <p:cNvGraphicFramePr>
            <a:graphicFrameLocks noChangeAspect="1"/>
          </p:cNvGraphicFramePr>
          <p:nvPr>
            <p:extLst/>
          </p:nvPr>
        </p:nvGraphicFramePr>
        <p:xfrm>
          <a:off x="1593273" y="4889394"/>
          <a:ext cx="5957455" cy="785091"/>
        </p:xfrm>
        <a:graphic>
          <a:graphicData uri="http://schemas.openxmlformats.org/presentationml/2006/ole">
            <mc:AlternateContent xmlns:mc="http://schemas.openxmlformats.org/markup-compatibility/2006">
              <mc:Choice xmlns:v="urn:schemas-microsoft-com:vml" Requires="v">
                <p:oleObj spid="_x0000_s58373" name="Equation" r:id="rId5" imgW="6553080" imgH="863280" progId="Equation.DSMT4">
                  <p:embed/>
                </p:oleObj>
              </mc:Choice>
              <mc:Fallback>
                <p:oleObj name="Equation" r:id="rId5" imgW="6553080" imgH="863280" progId="Equation.DSMT4">
                  <p:embed/>
                  <p:pic>
                    <p:nvPicPr>
                      <p:cNvPr id="20" name="Object 19" descr="75.0 grams solution times start fraction 14.0 grams N a O H over 100 grams solution end fraction, with grams solution cancelled, = 10.5 grams N a O H.">
                        <a:extLst>
                          <a:ext uri="{FF2B5EF4-FFF2-40B4-BE49-F238E27FC236}">
                            <a16:creationId xmlns:a16="http://schemas.microsoft.com/office/drawing/2014/main" id="{CAF1C81D-C367-4DC0-B949-4D87AB055B89}"/>
                          </a:ext>
                        </a:extLst>
                      </p:cNvPr>
                      <p:cNvPicPr/>
                      <p:nvPr/>
                    </p:nvPicPr>
                    <p:blipFill>
                      <a:blip r:embed="rId6"/>
                      <a:stretch>
                        <a:fillRect/>
                      </a:stretch>
                    </p:blipFill>
                    <p:spPr>
                      <a:xfrm>
                        <a:off x="1593273" y="4889394"/>
                        <a:ext cx="5957455" cy="785091"/>
                      </a:xfrm>
                      <a:prstGeom prst="rect">
                        <a:avLst/>
                      </a:prstGeom>
                    </p:spPr>
                  </p:pic>
                </p:oleObj>
              </mc:Fallback>
            </mc:AlternateContent>
          </a:graphicData>
        </a:graphic>
      </p:graphicFrame>
      <p:sp>
        <p:nvSpPr>
          <p:cNvPr id="16" name="Content Placeholder 15"/>
          <p:cNvSpPr>
            <a:spLocks noGrp="1"/>
          </p:cNvSpPr>
          <p:nvPr>
            <p:ph sz="quarter" idx="17"/>
          </p:nvPr>
        </p:nvSpPr>
        <p:spPr>
          <a:xfrm>
            <a:off x="457200" y="5813507"/>
            <a:ext cx="3438395" cy="386877"/>
          </a:xfrm>
        </p:spPr>
        <p:txBody>
          <a:bodyPr/>
          <a:lstStyle/>
          <a:p>
            <a:pPr marL="0" indent="0">
              <a:buNone/>
            </a:pPr>
            <a:r>
              <a:rPr lang="en-IN" sz="2000" kern="1200" dirty="0">
                <a:solidFill>
                  <a:prstClr val="black"/>
                </a:solidFill>
                <a:ea typeface="ＭＳ Ｐゴシック" charset="-128"/>
              </a:rPr>
              <a:t>Answer is A, 10.5 g</a:t>
            </a:r>
            <a:r>
              <a:rPr lang="en-IN" sz="200" dirty="0">
                <a:solidFill>
                  <a:schemeClr val="bg1"/>
                </a:solidFill>
              </a:rPr>
              <a:t>rams</a:t>
            </a:r>
            <a:r>
              <a:rPr lang="en-IN" sz="2000" kern="1200" dirty="0">
                <a:solidFill>
                  <a:prstClr val="black"/>
                </a:solidFill>
                <a:ea typeface="ＭＳ Ｐゴシック" charset="-128"/>
              </a:rPr>
              <a:t> N</a:t>
            </a:r>
            <a:r>
              <a:rPr lang="en-IN" sz="200" kern="1200" dirty="0">
                <a:solidFill>
                  <a:prstClr val="black"/>
                </a:solidFill>
                <a:ea typeface="ＭＳ Ｐゴシック" charset="-128"/>
              </a:rPr>
              <a:t> </a:t>
            </a:r>
            <a:r>
              <a:rPr lang="en-IN" sz="2000" kern="1200" dirty="0">
                <a:solidFill>
                  <a:prstClr val="black"/>
                </a:solidFill>
                <a:ea typeface="ＭＳ Ｐゴシック" charset="-128"/>
              </a:rPr>
              <a:t>a</a:t>
            </a:r>
            <a:r>
              <a:rPr lang="en-IN" sz="200" kern="1200" dirty="0">
                <a:solidFill>
                  <a:prstClr val="black"/>
                </a:solidFill>
                <a:ea typeface="ＭＳ Ｐゴシック" charset="-128"/>
              </a:rPr>
              <a:t> </a:t>
            </a:r>
            <a:r>
              <a:rPr lang="en-IN" sz="2000" kern="1200" dirty="0">
                <a:solidFill>
                  <a:prstClr val="black"/>
                </a:solidFill>
                <a:ea typeface="ＭＳ Ｐゴシック" charset="-128"/>
              </a:rPr>
              <a:t>O</a:t>
            </a:r>
            <a:r>
              <a:rPr lang="en-IN" sz="200" kern="1200" dirty="0">
                <a:solidFill>
                  <a:prstClr val="black"/>
                </a:solidFill>
                <a:ea typeface="ＭＳ Ｐゴシック" charset="-128"/>
              </a:rPr>
              <a:t> </a:t>
            </a:r>
            <a:r>
              <a:rPr lang="en-IN" sz="2000" kern="1200" dirty="0">
                <a:solidFill>
                  <a:prstClr val="black"/>
                </a:solidFill>
                <a:ea typeface="ＭＳ Ｐゴシック" charset="-128"/>
              </a:rPr>
              <a:t>H.</a:t>
            </a:r>
            <a:endParaRPr lang="en-IN" sz="2000" b="1" dirty="0"/>
          </a:p>
        </p:txBody>
      </p:sp>
    </p:spTree>
    <p:extLst>
      <p:ext uri="{BB962C8B-B14F-4D97-AF65-F5344CB8AC3E}">
        <p14:creationId xmlns:p14="http://schemas.microsoft.com/office/powerpoint/2010/main" val="3342724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F970-80DA-4EFB-A396-A257F512F64C}"/>
              </a:ext>
            </a:extLst>
          </p:cNvPr>
          <p:cNvSpPr>
            <a:spLocks noGrp="1"/>
          </p:cNvSpPr>
          <p:nvPr>
            <p:ph type="title"/>
          </p:nvPr>
        </p:nvSpPr>
        <p:spPr/>
        <p:txBody>
          <a:bodyPr/>
          <a:lstStyle/>
          <a:p>
            <a:r>
              <a:rPr lang="en-IN" dirty="0"/>
              <a:t>Learning Check 5</a:t>
            </a:r>
          </a:p>
        </p:txBody>
      </p:sp>
      <p:sp>
        <p:nvSpPr>
          <p:cNvPr id="3" name="Content Placeholder 2">
            <a:extLst>
              <a:ext uri="{FF2B5EF4-FFF2-40B4-BE49-F238E27FC236}">
                <a16:creationId xmlns:a16="http://schemas.microsoft.com/office/drawing/2014/main" id="{CB0E4187-C66C-4964-A35C-793B0B60E2CB}"/>
              </a:ext>
            </a:extLst>
          </p:cNvPr>
          <p:cNvSpPr>
            <a:spLocks noGrp="1"/>
          </p:cNvSpPr>
          <p:nvPr>
            <p:ph sz="quarter" idx="13"/>
          </p:nvPr>
        </p:nvSpPr>
        <p:spPr>
          <a:xfrm>
            <a:off x="457200" y="1556327"/>
            <a:ext cx="7797800" cy="2827784"/>
          </a:xfrm>
        </p:spPr>
        <p:txBody>
          <a:bodyPr/>
          <a:lstStyle/>
          <a:p>
            <a:pPr marL="432" indent="0">
              <a:buNone/>
            </a:pPr>
            <a:r>
              <a:rPr lang="en-IN" dirty="0">
                <a:solidFill>
                  <a:schemeClr val="tx1"/>
                </a:solidFill>
              </a:rPr>
              <a:t>How many milli liters of a 5.75% (v</a:t>
            </a:r>
            <a:r>
              <a:rPr lang="en-IN" sz="100" dirty="0">
                <a:solidFill>
                  <a:schemeClr val="tx1"/>
                </a:solidFill>
              </a:rPr>
              <a:t>olume</a:t>
            </a:r>
            <a:r>
              <a:rPr lang="en-IN" dirty="0">
                <a:solidFill>
                  <a:schemeClr val="tx1"/>
                </a:solidFill>
              </a:rPr>
              <a:t>/v</a:t>
            </a:r>
            <a:r>
              <a:rPr lang="en-IN" sz="100" dirty="0">
                <a:solidFill>
                  <a:schemeClr val="tx1"/>
                </a:solidFill>
              </a:rPr>
              <a:t>olume</a:t>
            </a:r>
            <a:r>
              <a:rPr lang="en-IN" dirty="0">
                <a:solidFill>
                  <a:schemeClr val="tx1"/>
                </a:solidFill>
              </a:rPr>
              <a:t>) ethanol solution can be prepared from 2.25 m</a:t>
            </a:r>
            <a:r>
              <a:rPr lang="en-IN" sz="100" dirty="0">
                <a:solidFill>
                  <a:schemeClr val="tx1"/>
                </a:solidFill>
              </a:rPr>
              <a:t>illi </a:t>
            </a:r>
            <a:r>
              <a:rPr lang="en-IN" dirty="0">
                <a:solidFill>
                  <a:schemeClr val="tx1"/>
                </a:solidFill>
              </a:rPr>
              <a:t>L</a:t>
            </a:r>
            <a:r>
              <a:rPr lang="en-IN" sz="100" dirty="0">
                <a:solidFill>
                  <a:schemeClr val="tx1"/>
                </a:solidFill>
              </a:rPr>
              <a:t>iters</a:t>
            </a:r>
            <a:r>
              <a:rPr lang="en-IN" dirty="0">
                <a:solidFill>
                  <a:schemeClr val="tx1"/>
                </a:solidFill>
              </a:rPr>
              <a:t> of ethanol?</a:t>
            </a:r>
          </a:p>
          <a:p>
            <a:pPr marL="432" indent="0">
              <a:buNone/>
            </a:pPr>
            <a:r>
              <a:rPr lang="en-IN" dirty="0">
                <a:solidFill>
                  <a:schemeClr val="tx2"/>
                </a:solidFill>
              </a:rPr>
              <a:t>A. </a:t>
            </a:r>
            <a:r>
              <a:rPr lang="en-IN" dirty="0">
                <a:solidFill>
                  <a:schemeClr val="tx1"/>
                </a:solidFill>
              </a:rPr>
              <a:t>2.56 m</a:t>
            </a:r>
            <a:r>
              <a:rPr lang="en-IN" sz="100" dirty="0">
                <a:solidFill>
                  <a:schemeClr val="tx1"/>
                </a:solidFill>
              </a:rPr>
              <a:t>illi </a:t>
            </a:r>
            <a:r>
              <a:rPr lang="en-IN" dirty="0">
                <a:solidFill>
                  <a:schemeClr val="tx1"/>
                </a:solidFill>
              </a:rPr>
              <a:t>L</a:t>
            </a:r>
            <a:r>
              <a:rPr lang="en-IN" sz="100" dirty="0">
                <a:solidFill>
                  <a:schemeClr val="tx1"/>
                </a:solidFill>
              </a:rPr>
              <a:t>iters</a:t>
            </a:r>
          </a:p>
          <a:p>
            <a:pPr marL="432" indent="0">
              <a:buNone/>
            </a:pPr>
            <a:r>
              <a:rPr lang="en-IN" dirty="0">
                <a:solidFill>
                  <a:schemeClr val="tx2"/>
                </a:solidFill>
              </a:rPr>
              <a:t>B. </a:t>
            </a:r>
            <a:r>
              <a:rPr lang="en-IN" dirty="0">
                <a:solidFill>
                  <a:schemeClr val="tx1"/>
                </a:solidFill>
              </a:rPr>
              <a:t>12.9 m</a:t>
            </a:r>
            <a:r>
              <a:rPr lang="en-IN" sz="100" dirty="0">
                <a:solidFill>
                  <a:schemeClr val="tx1"/>
                </a:solidFill>
              </a:rPr>
              <a:t>illi </a:t>
            </a:r>
            <a:r>
              <a:rPr lang="en-IN" dirty="0">
                <a:solidFill>
                  <a:schemeClr val="tx1"/>
                </a:solidFill>
              </a:rPr>
              <a:t>L</a:t>
            </a:r>
            <a:r>
              <a:rPr lang="en-IN" sz="100" dirty="0">
                <a:solidFill>
                  <a:schemeClr val="tx1"/>
                </a:solidFill>
              </a:rPr>
              <a:t>iters</a:t>
            </a:r>
          </a:p>
          <a:p>
            <a:pPr marL="432" indent="0">
              <a:buNone/>
            </a:pPr>
            <a:r>
              <a:rPr lang="en-IN" dirty="0">
                <a:solidFill>
                  <a:schemeClr val="tx2"/>
                </a:solidFill>
              </a:rPr>
              <a:t>C. </a:t>
            </a:r>
            <a:r>
              <a:rPr lang="en-IN" dirty="0">
                <a:solidFill>
                  <a:schemeClr val="tx1"/>
                </a:solidFill>
              </a:rPr>
              <a:t>39.1 </a:t>
            </a:r>
            <a:r>
              <a:rPr lang="en-IN" dirty="0" err="1">
                <a:solidFill>
                  <a:schemeClr val="tx1"/>
                </a:solidFill>
              </a:rPr>
              <a:t>m</a:t>
            </a:r>
            <a:r>
              <a:rPr lang="en-IN" sz="100" dirty="0" err="1">
                <a:solidFill>
                  <a:schemeClr val="tx1"/>
                </a:solidFill>
              </a:rPr>
              <a:t>illi</a:t>
            </a:r>
            <a:r>
              <a:rPr lang="en-IN" sz="100" dirty="0">
                <a:solidFill>
                  <a:schemeClr val="tx1"/>
                </a:solidFill>
              </a:rPr>
              <a:t> </a:t>
            </a:r>
            <a:r>
              <a:rPr lang="en-IN" dirty="0" err="1">
                <a:solidFill>
                  <a:schemeClr val="tx1"/>
                </a:solidFill>
              </a:rPr>
              <a:t>L</a:t>
            </a:r>
            <a:r>
              <a:rPr lang="en-IN" sz="100" dirty="0" err="1">
                <a:solidFill>
                  <a:schemeClr val="tx1"/>
                </a:solidFill>
              </a:rPr>
              <a:t>iters</a:t>
            </a:r>
            <a:endParaRPr lang="en-IN" sz="100" dirty="0">
              <a:solidFill>
                <a:schemeClr val="tx1"/>
              </a:solidFill>
            </a:endParaRPr>
          </a:p>
        </p:txBody>
      </p:sp>
    </p:spTree>
    <p:extLst>
      <p:ext uri="{BB962C8B-B14F-4D97-AF65-F5344CB8AC3E}">
        <p14:creationId xmlns:p14="http://schemas.microsoft.com/office/powerpoint/2010/main" val="23441382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A2A-4BB0-4EDF-B535-B87DA663EC69}"/>
              </a:ext>
            </a:extLst>
          </p:cNvPr>
          <p:cNvSpPr>
            <a:spLocks noGrp="1"/>
          </p:cNvSpPr>
          <p:nvPr>
            <p:ph type="title"/>
          </p:nvPr>
        </p:nvSpPr>
        <p:spPr/>
        <p:txBody>
          <a:bodyPr/>
          <a:lstStyle/>
          <a:p>
            <a:r>
              <a:rPr lang="en-IN" dirty="0"/>
              <a:t>Solution 5 </a:t>
            </a:r>
            <a:r>
              <a:rPr lang="en-IN" sz="2000" b="0" dirty="0"/>
              <a:t>(1 of 2)</a:t>
            </a:r>
            <a:endParaRPr lang="en-IN" dirty="0"/>
          </a:p>
        </p:txBody>
      </p:sp>
      <p:sp>
        <p:nvSpPr>
          <p:cNvPr id="3" name="Content Placeholder 2">
            <a:extLst>
              <a:ext uri="{FF2B5EF4-FFF2-40B4-BE49-F238E27FC236}">
                <a16:creationId xmlns:a16="http://schemas.microsoft.com/office/drawing/2014/main" id="{AF2B2B1F-144D-4DCA-BB88-B5114D7D0D9D}"/>
              </a:ext>
            </a:extLst>
          </p:cNvPr>
          <p:cNvSpPr>
            <a:spLocks noGrp="1"/>
          </p:cNvSpPr>
          <p:nvPr>
            <p:ph sz="quarter" idx="14"/>
          </p:nvPr>
        </p:nvSpPr>
        <p:spPr>
          <a:xfrm>
            <a:off x="457199" y="1555200"/>
            <a:ext cx="8229600" cy="1370880"/>
          </a:xfrm>
        </p:spPr>
        <p:txBody>
          <a:bodyPr/>
          <a:lstStyle/>
          <a:p>
            <a:pPr marL="432" indent="0">
              <a:buNone/>
            </a:pPr>
            <a:r>
              <a:rPr lang="en-IN" sz="2400" dirty="0"/>
              <a:t>How many </a:t>
            </a:r>
            <a:r>
              <a:rPr lang="en-IN" sz="2400" dirty="0" err="1"/>
              <a:t>milliliters</a:t>
            </a:r>
            <a:r>
              <a:rPr lang="en-IN" sz="2400" dirty="0"/>
              <a:t> of a 5.75% (v</a:t>
            </a:r>
            <a:r>
              <a:rPr lang="en-IN" sz="100" dirty="0"/>
              <a:t>olume</a:t>
            </a:r>
            <a:r>
              <a:rPr lang="en-IN" sz="2400" dirty="0"/>
              <a:t>/v</a:t>
            </a:r>
            <a:r>
              <a:rPr lang="en-IN" sz="100" dirty="0"/>
              <a:t>olume</a:t>
            </a:r>
            <a:r>
              <a:rPr lang="en-IN" sz="2400" dirty="0"/>
              <a:t>) ethanol solution can be prepared from 2.25 m</a:t>
            </a:r>
            <a:r>
              <a:rPr lang="en-IN" sz="100" dirty="0"/>
              <a:t>illi </a:t>
            </a:r>
            <a:r>
              <a:rPr lang="en-IN" sz="2400" dirty="0" err="1"/>
              <a:t>L</a:t>
            </a:r>
            <a:r>
              <a:rPr lang="en-IN" sz="100" dirty="0" err="1"/>
              <a:t>iters</a:t>
            </a:r>
            <a:r>
              <a:rPr lang="en-IN" sz="2400" dirty="0"/>
              <a:t> of ethanol?</a:t>
            </a:r>
          </a:p>
          <a:p>
            <a:pPr marL="432" indent="0">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C35C9318-B09C-490D-A818-DF6BF4FB5E41}"/>
              </a:ext>
            </a:extLst>
          </p:cNvPr>
          <p:cNvGraphicFramePr>
            <a:graphicFrameLocks noGrp="1"/>
          </p:cNvGraphicFramePr>
          <p:nvPr>
            <p:ph sz="quarter" idx="16"/>
            <p:extLst/>
          </p:nvPr>
        </p:nvGraphicFramePr>
        <p:xfrm>
          <a:off x="514800" y="3069264"/>
          <a:ext cx="8049600" cy="1555200"/>
        </p:xfrm>
        <a:graphic>
          <a:graphicData uri="http://schemas.openxmlformats.org/drawingml/2006/table">
            <a:tbl>
              <a:tblPr firstRow="1" bandRow="1">
                <a:tableStyleId>{2D5ABB26-0587-4C30-8999-92F81FD0307C}</a:tableStyleId>
              </a:tblPr>
              <a:tblGrid>
                <a:gridCol w="1695600">
                  <a:extLst>
                    <a:ext uri="{9D8B030D-6E8A-4147-A177-3AD203B41FA5}">
                      <a16:colId xmlns:a16="http://schemas.microsoft.com/office/drawing/2014/main" val="781312680"/>
                    </a:ext>
                  </a:extLst>
                </a:gridCol>
                <a:gridCol w="2311200">
                  <a:extLst>
                    <a:ext uri="{9D8B030D-6E8A-4147-A177-3AD203B41FA5}">
                      <a16:colId xmlns:a16="http://schemas.microsoft.com/office/drawing/2014/main" val="1060587129"/>
                    </a:ext>
                  </a:extLst>
                </a:gridCol>
                <a:gridCol w="1904400">
                  <a:extLst>
                    <a:ext uri="{9D8B030D-6E8A-4147-A177-3AD203B41FA5}">
                      <a16:colId xmlns:a16="http://schemas.microsoft.com/office/drawing/2014/main" val="1993186427"/>
                    </a:ext>
                  </a:extLst>
                </a:gridCol>
                <a:gridCol w="2138400">
                  <a:extLst>
                    <a:ext uri="{9D8B030D-6E8A-4147-A177-3AD203B41FA5}">
                      <a16:colId xmlns:a16="http://schemas.microsoft.com/office/drawing/2014/main" val="1073866458"/>
                    </a:ext>
                  </a:extLst>
                </a:gridCol>
              </a:tblGrid>
              <a:tr h="64080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521517"/>
                  </a:ext>
                </a:extLst>
              </a:tr>
              <a:tr h="9144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800" dirty="0">
                          <a:solidFill>
                            <a:schemeClr val="tx1"/>
                          </a:solidFill>
                          <a:latin typeface="+mn-lt"/>
                        </a:rPr>
                        <a:t>2.25 m</a:t>
                      </a:r>
                      <a:r>
                        <a:rPr lang="en-US" altLang="en-US" sz="100" b="0" i="0" u="none" strike="noStrike" cap="none" dirty="0">
                          <a:solidFill>
                            <a:schemeClr val="tx1"/>
                          </a:solidFill>
                          <a:latin typeface="+mn-lt"/>
                          <a:ea typeface="Arial"/>
                          <a:cs typeface="Arial"/>
                          <a:sym typeface="Arial"/>
                        </a:rPr>
                        <a:t>illi </a:t>
                      </a:r>
                      <a:r>
                        <a:rPr lang="en-US" altLang="en-US" sz="1800" dirty="0">
                          <a:solidFill>
                            <a:schemeClr val="tx1"/>
                          </a:solidFill>
                          <a:latin typeface="+mn-lt"/>
                        </a:rPr>
                        <a:t>L</a:t>
                      </a:r>
                      <a:r>
                        <a:rPr lang="en-US" altLang="en-US" sz="100" b="0" i="0" u="none" strike="noStrike" cap="none" dirty="0">
                          <a:solidFill>
                            <a:schemeClr val="tx1"/>
                          </a:solidFill>
                          <a:latin typeface="+mn-lt"/>
                          <a:ea typeface="Arial"/>
                          <a:cs typeface="Arial"/>
                          <a:sym typeface="Arial"/>
                        </a:rPr>
                        <a:t>iters</a:t>
                      </a:r>
                      <a:r>
                        <a:rPr lang="en-US" altLang="en-US" sz="1800" dirty="0">
                          <a:solidFill>
                            <a:schemeClr val="tx1"/>
                          </a:solidFill>
                          <a:latin typeface="+mn-lt"/>
                        </a:rPr>
                        <a:t> of ethanol</a:t>
                      </a:r>
                    </a:p>
                    <a:p>
                      <a:r>
                        <a:rPr lang="en-US" altLang="en-US" sz="1800" dirty="0">
                          <a:solidFill>
                            <a:schemeClr val="tx1"/>
                          </a:solidFill>
                          <a:latin typeface="+mn-lt"/>
                        </a:rPr>
                        <a:t>5.75% (v</a:t>
                      </a:r>
                      <a:r>
                        <a:rPr lang="en-US" altLang="en-US" sz="100" b="0" i="0" u="none" strike="noStrike" cap="none" dirty="0">
                          <a:solidFill>
                            <a:schemeClr val="tx1"/>
                          </a:solidFill>
                          <a:latin typeface="+mn-lt"/>
                          <a:ea typeface="Arial"/>
                          <a:cs typeface="Arial"/>
                          <a:sym typeface="Arial"/>
                        </a:rPr>
                        <a:t>olume</a:t>
                      </a:r>
                      <a:r>
                        <a:rPr lang="en-US" altLang="en-US" sz="1800" dirty="0">
                          <a:solidFill>
                            <a:schemeClr val="tx1"/>
                          </a:solidFill>
                          <a:latin typeface="+mn-lt"/>
                        </a:rPr>
                        <a:t>/v</a:t>
                      </a:r>
                      <a:r>
                        <a:rPr lang="en-US" altLang="en-US" sz="100" b="0" i="0" u="none" strike="noStrike" cap="none" dirty="0">
                          <a:solidFill>
                            <a:schemeClr val="tx1"/>
                          </a:solidFill>
                          <a:latin typeface="+mn-lt"/>
                          <a:ea typeface="Arial"/>
                          <a:cs typeface="Arial"/>
                          <a:sym typeface="Arial"/>
                        </a:rPr>
                        <a:t>olume</a:t>
                      </a:r>
                      <a:r>
                        <a:rPr lang="en-US" altLang="en-US" sz="1800" dirty="0">
                          <a:solidFill>
                            <a:schemeClr val="tx1"/>
                          </a:solidFill>
                          <a:latin typeface="+mn-lt"/>
                        </a:rPr>
                        <a:t>) ethanol solution</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1800" dirty="0">
                          <a:solidFill>
                            <a:schemeClr val="tx1"/>
                          </a:solidFill>
                          <a:latin typeface="+mn-lt"/>
                        </a:rPr>
                        <a:t>milliliters ethanol solution</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cs typeface="Times New Roman" pitchFamily="18" charset="0"/>
                        </a:rPr>
                        <a:t>% (v</a:t>
                      </a:r>
                      <a:r>
                        <a:rPr lang="en-US" sz="100" b="0" i="0" u="none" strike="noStrike" cap="none" dirty="0">
                          <a:solidFill>
                            <a:schemeClr val="tx1"/>
                          </a:solidFill>
                          <a:latin typeface="+mn-lt"/>
                          <a:ea typeface="Arial"/>
                          <a:cs typeface="Arial"/>
                          <a:sym typeface="Arial"/>
                        </a:rPr>
                        <a:t>olume</a:t>
                      </a:r>
                      <a:r>
                        <a:rPr lang="en-US" sz="1800" dirty="0">
                          <a:solidFill>
                            <a:schemeClr val="tx1"/>
                          </a:solidFill>
                          <a:latin typeface="+mn-lt"/>
                          <a:cs typeface="Times New Roman" pitchFamily="18" charset="0"/>
                        </a:rPr>
                        <a:t>/v</a:t>
                      </a:r>
                      <a:r>
                        <a:rPr lang="en-US" sz="100" b="0" i="0" u="none" strike="noStrike" cap="none" dirty="0">
                          <a:solidFill>
                            <a:schemeClr val="tx1"/>
                          </a:solidFill>
                          <a:latin typeface="+mn-lt"/>
                          <a:ea typeface="Arial"/>
                          <a:cs typeface="Arial"/>
                          <a:sym typeface="Arial"/>
                        </a:rPr>
                        <a:t>olume</a:t>
                      </a:r>
                      <a:r>
                        <a:rPr lang="en-US" sz="1800" dirty="0">
                          <a:solidFill>
                            <a:schemeClr val="tx1"/>
                          </a:solidFill>
                          <a:latin typeface="+mn-lt"/>
                          <a:cs typeface="Times New Roman" pitchFamily="18" charset="0"/>
                        </a:rPr>
                        <a:t>) factor</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5351420"/>
                  </a:ext>
                </a:extLst>
              </a:tr>
            </a:tbl>
          </a:graphicData>
        </a:graphic>
      </p:graphicFrame>
      <p:sp>
        <p:nvSpPr>
          <p:cNvPr id="5" name="Content Placeholder 4">
            <a:extLst>
              <a:ext uri="{FF2B5EF4-FFF2-40B4-BE49-F238E27FC236}">
                <a16:creationId xmlns:a16="http://schemas.microsoft.com/office/drawing/2014/main" id="{2ACA053A-AD58-47D5-ABFB-447AC34EA5CA}"/>
              </a:ext>
            </a:extLst>
          </p:cNvPr>
          <p:cNvSpPr>
            <a:spLocks noGrp="1"/>
          </p:cNvSpPr>
          <p:nvPr>
            <p:ph sz="quarter" idx="15"/>
          </p:nvPr>
        </p:nvSpPr>
        <p:spPr>
          <a:xfrm>
            <a:off x="457200" y="4818633"/>
            <a:ext cx="8229600" cy="414000"/>
          </a:xfrm>
        </p:spPr>
        <p:txBody>
          <a:bodyPr/>
          <a:lstStyle/>
          <a:p>
            <a:pPr marL="0" indent="0">
              <a:buNone/>
            </a:pPr>
            <a:r>
              <a:rPr lang="en-IN" sz="2400" b="1" dirty="0"/>
              <a:t>Step 2 Write a plan to calculate volume.</a:t>
            </a:r>
          </a:p>
        </p:txBody>
      </p:sp>
      <p:pic>
        <p:nvPicPr>
          <p:cNvPr id="16" name="Content Placeholder 15" descr="Convert milli liters of solute to milli liters of solution using the percent, volume per volume.">
            <a:extLst>
              <a:ext uri="{FF2B5EF4-FFF2-40B4-BE49-F238E27FC236}">
                <a16:creationId xmlns:a16="http://schemas.microsoft.com/office/drawing/2014/main" id="{DC49E5A1-27E1-4BC1-B74F-BB15DE73B4F1}"/>
              </a:ext>
            </a:extLst>
          </p:cNvPr>
          <p:cNvPicPr>
            <a:picLocks noGrp="1" noChangeAspect="1"/>
          </p:cNvPicPr>
          <p:nvPr>
            <p:ph sz="quarter" idx="17"/>
          </p:nvPr>
        </p:nvPicPr>
        <p:blipFill>
          <a:blip r:embed="rId2"/>
          <a:stretch>
            <a:fillRect/>
          </a:stretch>
        </p:blipFill>
        <p:spPr>
          <a:xfrm>
            <a:off x="2579576" y="5440646"/>
            <a:ext cx="4041998" cy="780356"/>
          </a:xfrm>
          <a:prstGeom prst="rect">
            <a:avLst/>
          </a:prstGeom>
        </p:spPr>
      </p:pic>
    </p:spTree>
    <p:extLst>
      <p:ext uri="{BB962C8B-B14F-4D97-AF65-F5344CB8AC3E}">
        <p14:creationId xmlns:p14="http://schemas.microsoft.com/office/powerpoint/2010/main" val="225365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1679-5BC2-4B32-B5E6-AA88FDB4B632}"/>
              </a:ext>
            </a:extLst>
          </p:cNvPr>
          <p:cNvSpPr>
            <a:spLocks noGrp="1"/>
          </p:cNvSpPr>
          <p:nvPr>
            <p:ph type="title"/>
          </p:nvPr>
        </p:nvSpPr>
        <p:spPr/>
        <p:txBody>
          <a:bodyPr/>
          <a:lstStyle/>
          <a:p>
            <a:r>
              <a:rPr lang="en-IN" dirty="0"/>
              <a:t>Formation of Solutions</a:t>
            </a:r>
          </a:p>
        </p:txBody>
      </p:sp>
      <p:sp>
        <p:nvSpPr>
          <p:cNvPr id="3" name="Content Placeholder 2">
            <a:extLst>
              <a:ext uri="{FF2B5EF4-FFF2-40B4-BE49-F238E27FC236}">
                <a16:creationId xmlns:a16="http://schemas.microsoft.com/office/drawing/2014/main" id="{3BA79B9E-5037-44EB-9064-46DBA588AA22}"/>
              </a:ext>
            </a:extLst>
          </p:cNvPr>
          <p:cNvSpPr>
            <a:spLocks noGrp="1"/>
          </p:cNvSpPr>
          <p:nvPr>
            <p:ph sz="quarter" idx="13"/>
          </p:nvPr>
        </p:nvSpPr>
        <p:spPr>
          <a:xfrm>
            <a:off x="457200" y="1556327"/>
            <a:ext cx="8229600" cy="1064043"/>
          </a:xfrm>
        </p:spPr>
        <p:txBody>
          <a:bodyPr/>
          <a:lstStyle/>
          <a:p>
            <a:pPr marL="432" indent="0">
              <a:buNone/>
            </a:pPr>
            <a:r>
              <a:rPr lang="en-IN" sz="2400" dirty="0"/>
              <a:t>Solutions form when the solute–solvent interactions are large enough to overcome the solute–solute interactions and the solvent–solvent interactions.</a:t>
            </a:r>
          </a:p>
        </p:txBody>
      </p:sp>
      <p:pic>
        <p:nvPicPr>
          <p:cNvPr id="6" name="Content Placeholder 5" descr="Three tubes of colored solute added to clear solvent, as follows. For long description in Notes pane, press F6.">
            <a:extLst>
              <a:ext uri="{FF2B5EF4-FFF2-40B4-BE49-F238E27FC236}">
                <a16:creationId xmlns:a16="http://schemas.microsoft.com/office/drawing/2014/main" id="{0D1A3F6A-4C50-45B4-9B5F-FD52EC595D72}"/>
              </a:ext>
            </a:extLst>
          </p:cNvPr>
          <p:cNvPicPr>
            <a:picLocks noGrp="1" noChangeAspect="1"/>
          </p:cNvPicPr>
          <p:nvPr>
            <p:ph sz="quarter" idx="14"/>
          </p:nvPr>
        </p:nvPicPr>
        <p:blipFill>
          <a:blip r:embed="rId3"/>
          <a:stretch>
            <a:fillRect/>
          </a:stretch>
        </p:blipFill>
        <p:spPr>
          <a:xfrm>
            <a:off x="2837537" y="2728908"/>
            <a:ext cx="3468925" cy="3475021"/>
          </a:xfrm>
          <a:prstGeom prst="rect">
            <a:avLst/>
          </a:prstGeom>
        </p:spPr>
      </p:pic>
    </p:spTree>
    <p:extLst>
      <p:ext uri="{BB962C8B-B14F-4D97-AF65-F5344CB8AC3E}">
        <p14:creationId xmlns:p14="http://schemas.microsoft.com/office/powerpoint/2010/main" val="385495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IN" dirty="0"/>
              <a:t>Solution 5 </a:t>
            </a:r>
            <a:r>
              <a:rPr lang="en-IN" sz="2000" b="0" dirty="0"/>
              <a:t>(2 of 2)</a:t>
            </a:r>
            <a:endParaRPr lang="en-IN" dirty="0"/>
          </a:p>
        </p:txBody>
      </p:sp>
      <p:sp>
        <p:nvSpPr>
          <p:cNvPr id="14" name="Content Placeholder 13"/>
          <p:cNvSpPr>
            <a:spLocks noGrp="1"/>
          </p:cNvSpPr>
          <p:nvPr>
            <p:ph sz="quarter" idx="14"/>
          </p:nvPr>
        </p:nvSpPr>
        <p:spPr>
          <a:xfrm>
            <a:off x="457200" y="1665288"/>
            <a:ext cx="8229600" cy="1171917"/>
          </a:xfrm>
        </p:spPr>
        <p:txBody>
          <a:bodyPr/>
          <a:lstStyle/>
          <a:p>
            <a:pPr marL="432" indent="0">
              <a:buNone/>
            </a:pPr>
            <a:r>
              <a:rPr lang="en-IN" sz="2000" dirty="0">
                <a:solidFill>
                  <a:schemeClr val="tx1"/>
                </a:solidFill>
              </a:rPr>
              <a:t>How many </a:t>
            </a:r>
            <a:r>
              <a:rPr lang="en-IN" sz="2000" dirty="0" err="1">
                <a:solidFill>
                  <a:schemeClr val="tx1"/>
                </a:solidFill>
              </a:rPr>
              <a:t>milliliters</a:t>
            </a:r>
            <a:r>
              <a:rPr lang="en-IN" sz="2000" dirty="0">
                <a:solidFill>
                  <a:schemeClr val="tx1"/>
                </a:solidFill>
              </a:rPr>
              <a:t> of a 5.75% (v</a:t>
            </a:r>
            <a:r>
              <a:rPr lang="en-IN" sz="200" dirty="0">
                <a:solidFill>
                  <a:schemeClr val="tx1"/>
                </a:solidFill>
              </a:rPr>
              <a:t>olume</a:t>
            </a:r>
            <a:r>
              <a:rPr lang="en-IN" sz="2000" dirty="0">
                <a:solidFill>
                  <a:schemeClr val="tx1"/>
                </a:solidFill>
              </a:rPr>
              <a:t>/v</a:t>
            </a:r>
            <a:r>
              <a:rPr lang="en-IN" sz="200" dirty="0">
                <a:solidFill>
                  <a:schemeClr val="tx1"/>
                </a:solidFill>
              </a:rPr>
              <a:t>olume</a:t>
            </a:r>
            <a:r>
              <a:rPr lang="en-IN" sz="2000" dirty="0">
                <a:solidFill>
                  <a:schemeClr val="tx1"/>
                </a:solidFill>
              </a:rPr>
              <a:t>) ethanol solution can be prepared from 2.25 </a:t>
            </a:r>
            <a:r>
              <a:rPr lang="en-IN" sz="2000" dirty="0" err="1">
                <a:solidFill>
                  <a:schemeClr val="tx1"/>
                </a:solidFill>
              </a:rPr>
              <a:t>m</a:t>
            </a:r>
            <a:r>
              <a:rPr lang="en-IN" sz="200" dirty="0" err="1">
                <a:solidFill>
                  <a:schemeClr val="tx1"/>
                </a:solidFill>
              </a:rPr>
              <a:t>illi</a:t>
            </a:r>
            <a:r>
              <a:rPr lang="en-IN" sz="200" dirty="0">
                <a:solidFill>
                  <a:schemeClr val="tx1"/>
                </a:solidFill>
              </a:rPr>
              <a:t> </a:t>
            </a:r>
            <a:r>
              <a:rPr lang="en-IN" sz="2000" dirty="0" err="1">
                <a:solidFill>
                  <a:schemeClr val="tx1"/>
                </a:solidFill>
              </a:rPr>
              <a:t>L</a:t>
            </a:r>
            <a:r>
              <a:rPr lang="en-IN" sz="200" dirty="0" err="1">
                <a:solidFill>
                  <a:schemeClr val="tx1"/>
                </a:solidFill>
              </a:rPr>
              <a:t>iters</a:t>
            </a:r>
            <a:r>
              <a:rPr lang="en-IN" sz="2000" dirty="0">
                <a:solidFill>
                  <a:schemeClr val="tx1"/>
                </a:solidFill>
              </a:rPr>
              <a:t> of ethanol?</a:t>
            </a:r>
          </a:p>
          <a:p>
            <a:pPr marL="432" indent="0">
              <a:buNone/>
            </a:pPr>
            <a:r>
              <a:rPr lang="en-IN" sz="2000" b="1" dirty="0">
                <a:solidFill>
                  <a:schemeClr val="tx1"/>
                </a:solidFill>
              </a:rPr>
              <a:t>Step 3 Write equalities and conversion factors.</a:t>
            </a:r>
          </a:p>
        </p:txBody>
      </p:sp>
      <p:graphicFrame>
        <p:nvGraphicFramePr>
          <p:cNvPr id="20" name="Object 19" descr="5.75 milliliters ethanol over 100 milliliters solution, and 100 milliliters solution over 5.75 milliliters ethanol.">
            <a:extLst>
              <a:ext uri="{FF2B5EF4-FFF2-40B4-BE49-F238E27FC236}">
                <a16:creationId xmlns:a16="http://schemas.microsoft.com/office/drawing/2014/main" id="{E90BF477-1AD9-41C9-8A7A-CF972D070347}"/>
              </a:ext>
            </a:extLst>
          </p:cNvPr>
          <p:cNvGraphicFramePr>
            <a:graphicFrameLocks noChangeAspect="1"/>
          </p:cNvGraphicFramePr>
          <p:nvPr>
            <p:extLst/>
          </p:nvPr>
        </p:nvGraphicFramePr>
        <p:xfrm>
          <a:off x="2153228" y="3124922"/>
          <a:ext cx="4837545" cy="1062182"/>
        </p:xfrm>
        <a:graphic>
          <a:graphicData uri="http://schemas.openxmlformats.org/presentationml/2006/ole">
            <mc:AlternateContent xmlns:mc="http://schemas.openxmlformats.org/markup-compatibility/2006">
              <mc:Choice xmlns:v="urn:schemas-microsoft-com:vml" Requires="v">
                <p:oleObj spid="_x0000_s59396" name="Equation" r:id="rId3" imgW="5321160" imgH="1168200" progId="Equation.DSMT4">
                  <p:embed/>
                </p:oleObj>
              </mc:Choice>
              <mc:Fallback>
                <p:oleObj name="Equation" r:id="rId3" imgW="5321160" imgH="1168200" progId="Equation.DSMT4">
                  <p:embed/>
                  <p:pic>
                    <p:nvPicPr>
                      <p:cNvPr id="20" name="Object 19" descr="5.75 milliliters ethanol over 100 milliliters solution, and 100 milliliters solution over 5.75 milliliters ethanol.">
                        <a:extLst>
                          <a:ext uri="{FF2B5EF4-FFF2-40B4-BE49-F238E27FC236}">
                            <a16:creationId xmlns:a16="http://schemas.microsoft.com/office/drawing/2014/main" id="{E90BF477-1AD9-41C9-8A7A-CF972D070347}"/>
                          </a:ext>
                        </a:extLst>
                      </p:cNvPr>
                      <p:cNvPicPr/>
                      <p:nvPr/>
                    </p:nvPicPr>
                    <p:blipFill>
                      <a:blip r:embed="rId4"/>
                      <a:stretch>
                        <a:fillRect/>
                      </a:stretch>
                    </p:blipFill>
                    <p:spPr>
                      <a:xfrm>
                        <a:off x="2153228" y="3124922"/>
                        <a:ext cx="4837545" cy="1062182"/>
                      </a:xfrm>
                      <a:prstGeom prst="rect">
                        <a:avLst/>
                      </a:prstGeom>
                    </p:spPr>
                  </p:pic>
                </p:oleObj>
              </mc:Fallback>
            </mc:AlternateContent>
          </a:graphicData>
        </a:graphic>
      </p:graphicFrame>
      <p:sp>
        <p:nvSpPr>
          <p:cNvPr id="15" name="Content Placeholder 14"/>
          <p:cNvSpPr>
            <a:spLocks noGrp="1"/>
          </p:cNvSpPr>
          <p:nvPr>
            <p:ph sz="quarter" idx="15"/>
          </p:nvPr>
        </p:nvSpPr>
        <p:spPr>
          <a:xfrm>
            <a:off x="454672" y="4417160"/>
            <a:ext cx="6885580" cy="405362"/>
          </a:xfrm>
        </p:spPr>
        <p:txBody>
          <a:bodyPr/>
          <a:lstStyle/>
          <a:p>
            <a:pPr marL="1147763" indent="-1147763">
              <a:buNone/>
            </a:pPr>
            <a:r>
              <a:rPr lang="en-IN" sz="2000" b="1" dirty="0"/>
              <a:t>Step 4 Set up the problem to calculate mass or volume.</a:t>
            </a:r>
          </a:p>
        </p:txBody>
      </p:sp>
      <p:graphicFrame>
        <p:nvGraphicFramePr>
          <p:cNvPr id="22" name="Object 21" descr="2.25 milliliters ethanol times start fraction 100 milliliters solution over 5.75 milliliters ethanol end fraction, with milliliters ethanol cancelled, = 39.1 milliliters solution.">
            <a:extLst>
              <a:ext uri="{FF2B5EF4-FFF2-40B4-BE49-F238E27FC236}">
                <a16:creationId xmlns:a16="http://schemas.microsoft.com/office/drawing/2014/main" id="{CAF1C81D-C367-4DC0-B949-4D87AB055B89}"/>
              </a:ext>
            </a:extLst>
          </p:cNvPr>
          <p:cNvGraphicFramePr>
            <a:graphicFrameLocks noChangeAspect="1"/>
          </p:cNvGraphicFramePr>
          <p:nvPr>
            <p:extLst/>
          </p:nvPr>
        </p:nvGraphicFramePr>
        <p:xfrm>
          <a:off x="812800" y="4942627"/>
          <a:ext cx="7518400" cy="800100"/>
        </p:xfrm>
        <a:graphic>
          <a:graphicData uri="http://schemas.openxmlformats.org/presentationml/2006/ole">
            <mc:AlternateContent xmlns:mc="http://schemas.openxmlformats.org/markup-compatibility/2006">
              <mc:Choice xmlns:v="urn:schemas-microsoft-com:vml" Requires="v">
                <p:oleObj spid="_x0000_s59397" name="Equation" r:id="rId5" imgW="7518240" imgH="799920" progId="Equation.DSMT4">
                  <p:embed/>
                </p:oleObj>
              </mc:Choice>
              <mc:Fallback>
                <p:oleObj name="Equation" r:id="rId5" imgW="7518240" imgH="799920" progId="Equation.DSMT4">
                  <p:embed/>
                  <p:pic>
                    <p:nvPicPr>
                      <p:cNvPr id="22" name="Object 21" descr="2.25 milliliters ethanol times start fraction 100 milliliters solution over 5.75 milliliters ethanol end fraction, with milliliters ethanol cancelled, = 39.1 milliliters solution.">
                        <a:extLst>
                          <a:ext uri="{FF2B5EF4-FFF2-40B4-BE49-F238E27FC236}">
                            <a16:creationId xmlns:a16="http://schemas.microsoft.com/office/drawing/2014/main" id="{CAF1C81D-C367-4DC0-B949-4D87AB055B89}"/>
                          </a:ext>
                        </a:extLst>
                      </p:cNvPr>
                      <p:cNvPicPr/>
                      <p:nvPr/>
                    </p:nvPicPr>
                    <p:blipFill>
                      <a:blip r:embed="rId6"/>
                      <a:stretch>
                        <a:fillRect/>
                      </a:stretch>
                    </p:blipFill>
                    <p:spPr>
                      <a:xfrm>
                        <a:off x="812800" y="4942627"/>
                        <a:ext cx="7518400" cy="800100"/>
                      </a:xfrm>
                      <a:prstGeom prst="rect">
                        <a:avLst/>
                      </a:prstGeom>
                    </p:spPr>
                  </p:pic>
                </p:oleObj>
              </mc:Fallback>
            </mc:AlternateContent>
          </a:graphicData>
        </a:graphic>
      </p:graphicFrame>
      <p:sp>
        <p:nvSpPr>
          <p:cNvPr id="17" name="Content Placeholder 16"/>
          <p:cNvSpPr>
            <a:spLocks noGrp="1"/>
          </p:cNvSpPr>
          <p:nvPr>
            <p:ph sz="quarter" idx="17"/>
          </p:nvPr>
        </p:nvSpPr>
        <p:spPr>
          <a:xfrm>
            <a:off x="457200" y="5862833"/>
            <a:ext cx="4440477" cy="375129"/>
          </a:xfrm>
        </p:spPr>
        <p:txBody>
          <a:bodyPr/>
          <a:lstStyle/>
          <a:p>
            <a:pPr marL="0" indent="0">
              <a:buNone/>
            </a:pPr>
            <a:r>
              <a:rPr lang="en-IN" sz="2000" kern="1200" dirty="0">
                <a:solidFill>
                  <a:schemeClr val="tx1"/>
                </a:solidFill>
                <a:ea typeface="ＭＳ Ｐゴシック" charset="-128"/>
              </a:rPr>
              <a:t>Answer is C, 39.1 </a:t>
            </a:r>
            <a:r>
              <a:rPr lang="en-IN" sz="2000" kern="1200" dirty="0" err="1">
                <a:solidFill>
                  <a:schemeClr val="tx1"/>
                </a:solidFill>
                <a:ea typeface="ＭＳ Ｐゴシック" charset="-128"/>
              </a:rPr>
              <a:t>m</a:t>
            </a:r>
            <a:r>
              <a:rPr lang="en-IN" sz="200" dirty="0" err="1">
                <a:solidFill>
                  <a:schemeClr val="tx1"/>
                </a:solidFill>
              </a:rPr>
              <a:t>illi</a:t>
            </a:r>
            <a:r>
              <a:rPr lang="en-IN" sz="200" dirty="0">
                <a:solidFill>
                  <a:schemeClr val="tx1"/>
                </a:solidFill>
              </a:rPr>
              <a:t> </a:t>
            </a:r>
            <a:r>
              <a:rPr lang="en-IN" sz="2000" kern="1200" dirty="0" err="1">
                <a:solidFill>
                  <a:schemeClr val="tx1"/>
                </a:solidFill>
                <a:ea typeface="ＭＳ Ｐゴシック" charset="-128"/>
              </a:rPr>
              <a:t>L</a:t>
            </a:r>
            <a:r>
              <a:rPr lang="en-IN" sz="200" dirty="0" err="1">
                <a:solidFill>
                  <a:schemeClr val="tx1"/>
                </a:solidFill>
              </a:rPr>
              <a:t>iters</a:t>
            </a:r>
            <a:r>
              <a:rPr lang="en-IN" sz="2000" kern="1200" dirty="0">
                <a:solidFill>
                  <a:schemeClr val="tx1"/>
                </a:solidFill>
                <a:ea typeface="ＭＳ Ｐゴシック" charset="-128"/>
              </a:rPr>
              <a:t> of solution.</a:t>
            </a:r>
            <a:endParaRPr lang="en-IN" sz="2000" b="1" dirty="0">
              <a:solidFill>
                <a:schemeClr val="tx1"/>
              </a:solidFill>
            </a:endParaRPr>
          </a:p>
        </p:txBody>
      </p:sp>
    </p:spTree>
    <p:extLst>
      <p:ext uri="{BB962C8B-B14F-4D97-AF65-F5344CB8AC3E}">
        <p14:creationId xmlns:p14="http://schemas.microsoft.com/office/powerpoint/2010/main" val="38819538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F970-80DA-4EFB-A396-A257F512F64C}"/>
              </a:ext>
            </a:extLst>
          </p:cNvPr>
          <p:cNvSpPr>
            <a:spLocks noGrp="1"/>
          </p:cNvSpPr>
          <p:nvPr>
            <p:ph type="title"/>
          </p:nvPr>
        </p:nvSpPr>
        <p:spPr/>
        <p:txBody>
          <a:bodyPr/>
          <a:lstStyle/>
          <a:p>
            <a:r>
              <a:rPr lang="en-IN" dirty="0"/>
              <a:t>Learning Check 6</a:t>
            </a:r>
          </a:p>
        </p:txBody>
      </p:sp>
      <p:sp>
        <p:nvSpPr>
          <p:cNvPr id="3" name="Content Placeholder 2">
            <a:extLst>
              <a:ext uri="{FF2B5EF4-FFF2-40B4-BE49-F238E27FC236}">
                <a16:creationId xmlns:a16="http://schemas.microsoft.com/office/drawing/2014/main" id="{CB0E4187-C66C-4964-A35C-793B0B60E2CB}"/>
              </a:ext>
            </a:extLst>
          </p:cNvPr>
          <p:cNvSpPr>
            <a:spLocks noGrp="1"/>
          </p:cNvSpPr>
          <p:nvPr>
            <p:ph sz="quarter" idx="14"/>
          </p:nvPr>
        </p:nvSpPr>
        <p:spPr>
          <a:xfrm>
            <a:off x="457200" y="1555200"/>
            <a:ext cx="2880000" cy="414000"/>
          </a:xfrm>
        </p:spPr>
        <p:txBody>
          <a:bodyPr/>
          <a:lstStyle/>
          <a:p>
            <a:pPr marL="432" indent="0">
              <a:buNone/>
            </a:pPr>
            <a:r>
              <a:rPr lang="en-IN" sz="2400" dirty="0"/>
              <a:t>How many grams of</a:t>
            </a:r>
          </a:p>
        </p:txBody>
      </p:sp>
      <p:graphicFrame>
        <p:nvGraphicFramePr>
          <p:cNvPr id="13" name="Object 12" descr="A l C l sub 3&#10;">
            <a:extLst>
              <a:ext uri="{FF2B5EF4-FFF2-40B4-BE49-F238E27FC236}">
                <a16:creationId xmlns:a16="http://schemas.microsoft.com/office/drawing/2014/main" id="{D9731F2E-9918-4512-BE43-6E8DD4A34690}"/>
              </a:ext>
            </a:extLst>
          </p:cNvPr>
          <p:cNvGraphicFramePr>
            <a:graphicFrameLocks noChangeAspect="1"/>
          </p:cNvGraphicFramePr>
          <p:nvPr>
            <p:extLst/>
          </p:nvPr>
        </p:nvGraphicFramePr>
        <p:xfrm>
          <a:off x="3410352" y="1573488"/>
          <a:ext cx="723900" cy="381000"/>
        </p:xfrm>
        <a:graphic>
          <a:graphicData uri="http://schemas.openxmlformats.org/presentationml/2006/ole">
            <mc:AlternateContent xmlns:mc="http://schemas.openxmlformats.org/markup-compatibility/2006">
              <mc:Choice xmlns:v="urn:schemas-microsoft-com:vml" Requires="v">
                <p:oleObj spid="_x0000_s60422" name="Equation" r:id="rId3" imgW="723600" imgH="380880" progId="Equation.DSMT4">
                  <p:embed/>
                </p:oleObj>
              </mc:Choice>
              <mc:Fallback>
                <p:oleObj name="Equation" r:id="rId3" imgW="723600" imgH="380880" progId="Equation.DSMT4">
                  <p:embed/>
                  <p:pic>
                    <p:nvPicPr>
                      <p:cNvPr id="13" name="Object 12" descr="A l C l sub 3&#10;">
                        <a:extLst>
                          <a:ext uri="{FF2B5EF4-FFF2-40B4-BE49-F238E27FC236}">
                            <a16:creationId xmlns:a16="http://schemas.microsoft.com/office/drawing/2014/main" id="{D9731F2E-9918-4512-BE43-6E8DD4A34690}"/>
                          </a:ext>
                        </a:extLst>
                      </p:cNvPr>
                      <p:cNvPicPr/>
                      <p:nvPr/>
                    </p:nvPicPr>
                    <p:blipFill>
                      <a:blip r:embed="rId4"/>
                      <a:stretch>
                        <a:fillRect/>
                      </a:stretch>
                    </p:blipFill>
                    <p:spPr>
                      <a:xfrm>
                        <a:off x="3410352" y="1573488"/>
                        <a:ext cx="7239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C9EABB3-7DF0-4510-B0E1-86442D10C07C}"/>
              </a:ext>
            </a:extLst>
          </p:cNvPr>
          <p:cNvSpPr>
            <a:spLocks noGrp="1"/>
          </p:cNvSpPr>
          <p:nvPr>
            <p:ph sz="quarter" idx="15"/>
          </p:nvPr>
        </p:nvSpPr>
        <p:spPr>
          <a:xfrm>
            <a:off x="4221916" y="1555200"/>
            <a:ext cx="4468060" cy="414000"/>
          </a:xfrm>
          <a:noFill/>
          <a:ln>
            <a:noFill/>
          </a:ln>
        </p:spPr>
        <p:txBody>
          <a:bodyPr lIns="0" tIns="0" rIns="0" bIns="0" anchor="t" anchorCtr="0"/>
          <a:lstStyle/>
          <a:p>
            <a:pPr marL="432" indent="0">
              <a:buNone/>
            </a:pPr>
            <a:r>
              <a:rPr lang="en-IN" sz="2400" dirty="0"/>
              <a:t>are needed to prepare 125 m</a:t>
            </a:r>
            <a:r>
              <a:rPr lang="en-IN" sz="100" dirty="0"/>
              <a:t>illi </a:t>
            </a:r>
            <a:r>
              <a:rPr lang="en-IN" sz="2400" dirty="0" err="1"/>
              <a:t>L</a:t>
            </a:r>
            <a:r>
              <a:rPr lang="en-IN" sz="100" dirty="0" err="1"/>
              <a:t>iters</a:t>
            </a:r>
            <a:r>
              <a:rPr lang="en-IN" sz="2400" dirty="0"/>
              <a:t> </a:t>
            </a:r>
          </a:p>
        </p:txBody>
      </p:sp>
      <p:sp>
        <p:nvSpPr>
          <p:cNvPr id="5" name="Content Placeholder 4">
            <a:extLst>
              <a:ext uri="{FF2B5EF4-FFF2-40B4-BE49-F238E27FC236}">
                <a16:creationId xmlns:a16="http://schemas.microsoft.com/office/drawing/2014/main" id="{9F7AA5B4-81EB-443E-A7D5-23CA40187F0F}"/>
              </a:ext>
            </a:extLst>
          </p:cNvPr>
          <p:cNvSpPr>
            <a:spLocks noGrp="1"/>
          </p:cNvSpPr>
          <p:nvPr>
            <p:ph sz="quarter" idx="16"/>
          </p:nvPr>
        </p:nvSpPr>
        <p:spPr>
          <a:xfrm>
            <a:off x="457200" y="2054131"/>
            <a:ext cx="8229600" cy="414000"/>
          </a:xfrm>
          <a:noFill/>
          <a:ln>
            <a:noFill/>
          </a:ln>
        </p:spPr>
        <p:txBody>
          <a:bodyPr lIns="0" tIns="0" rIns="0" bIns="0" anchor="t" anchorCtr="0"/>
          <a:lstStyle/>
          <a:p>
            <a:pPr marL="432" indent="0">
              <a:buNone/>
            </a:pPr>
            <a:r>
              <a:rPr lang="en-IN" sz="2400" dirty="0"/>
              <a:t>of a 0.150 M</a:t>
            </a:r>
            <a:r>
              <a:rPr lang="en-IN" sz="100" dirty="0"/>
              <a:t>olarity</a:t>
            </a:r>
            <a:r>
              <a:rPr lang="en-IN" sz="2400" dirty="0"/>
              <a:t> solution?</a:t>
            </a:r>
          </a:p>
        </p:txBody>
      </p:sp>
      <p:sp>
        <p:nvSpPr>
          <p:cNvPr id="6" name="Content Placeholder 5">
            <a:extLst>
              <a:ext uri="{FF2B5EF4-FFF2-40B4-BE49-F238E27FC236}">
                <a16:creationId xmlns:a16="http://schemas.microsoft.com/office/drawing/2014/main" id="{7736E1B3-4E50-47AB-83D5-934BEAB9FB47}"/>
              </a:ext>
            </a:extLst>
          </p:cNvPr>
          <p:cNvSpPr>
            <a:spLocks noGrp="1"/>
          </p:cNvSpPr>
          <p:nvPr>
            <p:ph sz="quarter" idx="17"/>
          </p:nvPr>
        </p:nvSpPr>
        <p:spPr>
          <a:xfrm>
            <a:off x="457200" y="2696656"/>
            <a:ext cx="1728000" cy="414000"/>
          </a:xfrm>
          <a:noFill/>
          <a:ln>
            <a:noFill/>
          </a:ln>
        </p:spPr>
        <p:txBody>
          <a:bodyPr lIns="0" tIns="0" rIns="0" bIns="0" anchor="t" anchorCtr="0"/>
          <a:lstStyle/>
          <a:p>
            <a:pPr marL="432" indent="0">
              <a:buNone/>
            </a:pPr>
            <a:r>
              <a:rPr lang="en-IN" sz="2400" dirty="0"/>
              <a:t>A. 20.0 g</a:t>
            </a:r>
            <a:r>
              <a:rPr lang="en-IN" sz="100" dirty="0"/>
              <a:t>rams</a:t>
            </a:r>
            <a:r>
              <a:rPr lang="en-IN" sz="2400" dirty="0"/>
              <a:t> of</a:t>
            </a:r>
          </a:p>
        </p:txBody>
      </p:sp>
      <p:graphicFrame>
        <p:nvGraphicFramePr>
          <p:cNvPr id="14" name="Object 13" descr="A l C l sub 3&#10;">
            <a:extLst>
              <a:ext uri="{FF2B5EF4-FFF2-40B4-BE49-F238E27FC236}">
                <a16:creationId xmlns:a16="http://schemas.microsoft.com/office/drawing/2014/main" id="{0D247B8F-4FF4-4887-89DF-7A989801FC12}"/>
              </a:ext>
            </a:extLst>
          </p:cNvPr>
          <p:cNvGraphicFramePr>
            <a:graphicFrameLocks noChangeAspect="1"/>
          </p:cNvGraphicFramePr>
          <p:nvPr>
            <p:extLst/>
          </p:nvPr>
        </p:nvGraphicFramePr>
        <p:xfrm>
          <a:off x="2276496" y="2696400"/>
          <a:ext cx="723900" cy="381000"/>
        </p:xfrm>
        <a:graphic>
          <a:graphicData uri="http://schemas.openxmlformats.org/presentationml/2006/ole">
            <mc:AlternateContent xmlns:mc="http://schemas.openxmlformats.org/markup-compatibility/2006">
              <mc:Choice xmlns:v="urn:schemas-microsoft-com:vml" Requires="v">
                <p:oleObj spid="_x0000_s60423" name="Equation" r:id="rId5" imgW="723600" imgH="380880" progId="Equation.DSMT4">
                  <p:embed/>
                </p:oleObj>
              </mc:Choice>
              <mc:Fallback>
                <p:oleObj name="Equation" r:id="rId5" imgW="723600" imgH="380880" progId="Equation.DSMT4">
                  <p:embed/>
                  <p:pic>
                    <p:nvPicPr>
                      <p:cNvPr id="14" name="Object 13" descr="A l C l sub 3&#10;">
                        <a:extLst>
                          <a:ext uri="{FF2B5EF4-FFF2-40B4-BE49-F238E27FC236}">
                            <a16:creationId xmlns:a16="http://schemas.microsoft.com/office/drawing/2014/main" id="{0D247B8F-4FF4-4887-89DF-7A989801FC12}"/>
                          </a:ext>
                        </a:extLst>
                      </p:cNvPr>
                      <p:cNvPicPr/>
                      <p:nvPr/>
                    </p:nvPicPr>
                    <p:blipFill>
                      <a:blip r:embed="rId6"/>
                      <a:stretch>
                        <a:fillRect/>
                      </a:stretch>
                    </p:blipFill>
                    <p:spPr>
                      <a:xfrm>
                        <a:off x="2276496" y="2696400"/>
                        <a:ext cx="7239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DD1BD17A-3DA9-4AD7-80D6-193BB0C5FC9D}"/>
              </a:ext>
            </a:extLst>
          </p:cNvPr>
          <p:cNvSpPr>
            <a:spLocks noGrp="1"/>
          </p:cNvSpPr>
          <p:nvPr>
            <p:ph sz="quarter" idx="18"/>
          </p:nvPr>
        </p:nvSpPr>
        <p:spPr>
          <a:xfrm>
            <a:off x="457200" y="3240000"/>
            <a:ext cx="1728000" cy="414000"/>
          </a:xfrm>
          <a:noFill/>
          <a:ln>
            <a:noFill/>
          </a:ln>
        </p:spPr>
        <p:txBody>
          <a:bodyPr lIns="0" tIns="0" rIns="0" bIns="0" anchor="t" anchorCtr="0"/>
          <a:lstStyle/>
          <a:p>
            <a:pPr marL="432" indent="0">
              <a:buNone/>
            </a:pPr>
            <a:r>
              <a:rPr lang="en-IN" sz="2400" dirty="0"/>
              <a:t>B. 16.7 g</a:t>
            </a:r>
            <a:r>
              <a:rPr lang="en-IN" sz="100" dirty="0"/>
              <a:t>rams</a:t>
            </a:r>
            <a:r>
              <a:rPr lang="en-IN" sz="2400" dirty="0"/>
              <a:t> of</a:t>
            </a:r>
          </a:p>
        </p:txBody>
      </p:sp>
      <p:graphicFrame>
        <p:nvGraphicFramePr>
          <p:cNvPr id="15" name="Object 14" descr="A l C l sub 3&#10;">
            <a:extLst>
              <a:ext uri="{FF2B5EF4-FFF2-40B4-BE49-F238E27FC236}">
                <a16:creationId xmlns:a16="http://schemas.microsoft.com/office/drawing/2014/main" id="{FEFF48D0-8FE8-4B92-ABB3-847129444EC0}"/>
              </a:ext>
            </a:extLst>
          </p:cNvPr>
          <p:cNvGraphicFramePr>
            <a:graphicFrameLocks noChangeAspect="1"/>
          </p:cNvGraphicFramePr>
          <p:nvPr>
            <p:extLst/>
          </p:nvPr>
        </p:nvGraphicFramePr>
        <p:xfrm>
          <a:off x="2276496" y="3240000"/>
          <a:ext cx="723900" cy="381000"/>
        </p:xfrm>
        <a:graphic>
          <a:graphicData uri="http://schemas.openxmlformats.org/presentationml/2006/ole">
            <mc:AlternateContent xmlns:mc="http://schemas.openxmlformats.org/markup-compatibility/2006">
              <mc:Choice xmlns:v="urn:schemas-microsoft-com:vml" Requires="v">
                <p:oleObj spid="_x0000_s60424" name="Equation" r:id="rId7" imgW="723600" imgH="380880" progId="Equation.DSMT4">
                  <p:embed/>
                </p:oleObj>
              </mc:Choice>
              <mc:Fallback>
                <p:oleObj name="Equation" r:id="rId7" imgW="723600" imgH="380880" progId="Equation.DSMT4">
                  <p:embed/>
                  <p:pic>
                    <p:nvPicPr>
                      <p:cNvPr id="15" name="Object 14" descr="A l C l sub 3&#10;">
                        <a:extLst>
                          <a:ext uri="{FF2B5EF4-FFF2-40B4-BE49-F238E27FC236}">
                            <a16:creationId xmlns:a16="http://schemas.microsoft.com/office/drawing/2014/main" id="{FEFF48D0-8FE8-4B92-ABB3-847129444EC0}"/>
                          </a:ext>
                        </a:extLst>
                      </p:cNvPr>
                      <p:cNvPicPr/>
                      <p:nvPr/>
                    </p:nvPicPr>
                    <p:blipFill>
                      <a:blip r:embed="rId6"/>
                      <a:stretch>
                        <a:fillRect/>
                      </a:stretch>
                    </p:blipFill>
                    <p:spPr>
                      <a:xfrm>
                        <a:off x="2276496" y="3240000"/>
                        <a:ext cx="7239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2081D02-F410-457B-946D-83F3F1098AE1}"/>
              </a:ext>
            </a:extLst>
          </p:cNvPr>
          <p:cNvSpPr>
            <a:spLocks noGrp="1"/>
          </p:cNvSpPr>
          <p:nvPr>
            <p:ph sz="quarter" idx="19"/>
          </p:nvPr>
        </p:nvSpPr>
        <p:spPr>
          <a:xfrm>
            <a:off x="468313" y="3780601"/>
            <a:ext cx="1728000" cy="414000"/>
          </a:xfrm>
          <a:noFill/>
          <a:ln>
            <a:noFill/>
          </a:ln>
        </p:spPr>
        <p:txBody>
          <a:bodyPr lIns="0" tIns="0" rIns="0" bIns="0" anchor="t" anchorCtr="0"/>
          <a:lstStyle/>
          <a:p>
            <a:pPr marL="432" indent="0">
              <a:buNone/>
            </a:pPr>
            <a:r>
              <a:rPr lang="en-IN" sz="2400" dirty="0"/>
              <a:t>C. 2.50 g</a:t>
            </a:r>
            <a:r>
              <a:rPr lang="en-IN" sz="100" dirty="0"/>
              <a:t>rams</a:t>
            </a:r>
            <a:r>
              <a:rPr lang="en-IN" sz="2400" dirty="0"/>
              <a:t> of</a:t>
            </a:r>
          </a:p>
        </p:txBody>
      </p:sp>
      <p:graphicFrame>
        <p:nvGraphicFramePr>
          <p:cNvPr id="16" name="Object 15" descr="A l C l sub 3&#10;">
            <a:extLst>
              <a:ext uri="{FF2B5EF4-FFF2-40B4-BE49-F238E27FC236}">
                <a16:creationId xmlns:a16="http://schemas.microsoft.com/office/drawing/2014/main" id="{8ECA8585-0F7E-4F1D-AC24-08C74F2EDD5F}"/>
              </a:ext>
            </a:extLst>
          </p:cNvPr>
          <p:cNvGraphicFramePr>
            <a:graphicFrameLocks noChangeAspect="1"/>
          </p:cNvGraphicFramePr>
          <p:nvPr>
            <p:extLst/>
          </p:nvPr>
        </p:nvGraphicFramePr>
        <p:xfrm>
          <a:off x="2276496" y="3780000"/>
          <a:ext cx="723900" cy="381000"/>
        </p:xfrm>
        <a:graphic>
          <a:graphicData uri="http://schemas.openxmlformats.org/presentationml/2006/ole">
            <mc:AlternateContent xmlns:mc="http://schemas.openxmlformats.org/markup-compatibility/2006">
              <mc:Choice xmlns:v="urn:schemas-microsoft-com:vml" Requires="v">
                <p:oleObj spid="_x0000_s60425" name="Equation" r:id="rId8" imgW="723600" imgH="380880" progId="Equation.DSMT4">
                  <p:embed/>
                </p:oleObj>
              </mc:Choice>
              <mc:Fallback>
                <p:oleObj name="Equation" r:id="rId8" imgW="723600" imgH="380880" progId="Equation.DSMT4">
                  <p:embed/>
                  <p:pic>
                    <p:nvPicPr>
                      <p:cNvPr id="16" name="Object 15" descr="A l C l sub 3&#10;">
                        <a:extLst>
                          <a:ext uri="{FF2B5EF4-FFF2-40B4-BE49-F238E27FC236}">
                            <a16:creationId xmlns:a16="http://schemas.microsoft.com/office/drawing/2014/main" id="{8ECA8585-0F7E-4F1D-AC24-08C74F2EDD5F}"/>
                          </a:ext>
                        </a:extLst>
                      </p:cNvPr>
                      <p:cNvPicPr/>
                      <p:nvPr/>
                    </p:nvPicPr>
                    <p:blipFill>
                      <a:blip r:embed="rId6"/>
                      <a:stretch>
                        <a:fillRect/>
                      </a:stretch>
                    </p:blipFill>
                    <p:spPr>
                      <a:xfrm>
                        <a:off x="2276496" y="3780000"/>
                        <a:ext cx="723900" cy="381000"/>
                      </a:xfrm>
                      <a:prstGeom prst="rect">
                        <a:avLst/>
                      </a:prstGeom>
                    </p:spPr>
                  </p:pic>
                </p:oleObj>
              </mc:Fallback>
            </mc:AlternateContent>
          </a:graphicData>
        </a:graphic>
      </p:graphicFrame>
    </p:spTree>
    <p:extLst>
      <p:ext uri="{BB962C8B-B14F-4D97-AF65-F5344CB8AC3E}">
        <p14:creationId xmlns:p14="http://schemas.microsoft.com/office/powerpoint/2010/main" val="26649501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F970-80DA-4EFB-A396-A257F512F64C}"/>
              </a:ext>
            </a:extLst>
          </p:cNvPr>
          <p:cNvSpPr>
            <a:spLocks noGrp="1"/>
          </p:cNvSpPr>
          <p:nvPr>
            <p:ph type="title"/>
          </p:nvPr>
        </p:nvSpPr>
        <p:spPr/>
        <p:txBody>
          <a:bodyPr/>
          <a:lstStyle/>
          <a:p>
            <a:r>
              <a:rPr lang="en-IN" dirty="0"/>
              <a:t>Solution 6 </a:t>
            </a:r>
            <a:r>
              <a:rPr lang="en-IN" sz="2000" b="0" dirty="0"/>
              <a:t>(1 of 3)</a:t>
            </a:r>
            <a:endParaRPr lang="en-IN" b="0" dirty="0"/>
          </a:p>
        </p:txBody>
      </p:sp>
      <p:sp>
        <p:nvSpPr>
          <p:cNvPr id="3" name="Content Placeholder 2">
            <a:extLst>
              <a:ext uri="{FF2B5EF4-FFF2-40B4-BE49-F238E27FC236}">
                <a16:creationId xmlns:a16="http://schemas.microsoft.com/office/drawing/2014/main" id="{CB0E4187-C66C-4964-A35C-793B0B60E2CB}"/>
              </a:ext>
            </a:extLst>
          </p:cNvPr>
          <p:cNvSpPr>
            <a:spLocks noGrp="1"/>
          </p:cNvSpPr>
          <p:nvPr>
            <p:ph sz="quarter" idx="14"/>
          </p:nvPr>
        </p:nvSpPr>
        <p:spPr>
          <a:xfrm>
            <a:off x="457200" y="1555200"/>
            <a:ext cx="2880000" cy="414000"/>
          </a:xfrm>
        </p:spPr>
        <p:txBody>
          <a:bodyPr/>
          <a:lstStyle/>
          <a:p>
            <a:pPr marL="432" indent="0">
              <a:buNone/>
            </a:pPr>
            <a:r>
              <a:rPr lang="en-IN" sz="2400" dirty="0"/>
              <a:t>How many grams of</a:t>
            </a:r>
          </a:p>
        </p:txBody>
      </p:sp>
      <p:graphicFrame>
        <p:nvGraphicFramePr>
          <p:cNvPr id="13" name="Object 12" descr="A l C l sub 3&#10;">
            <a:extLst>
              <a:ext uri="{FF2B5EF4-FFF2-40B4-BE49-F238E27FC236}">
                <a16:creationId xmlns:a16="http://schemas.microsoft.com/office/drawing/2014/main" id="{D9731F2E-9918-4512-BE43-6E8DD4A34690}"/>
              </a:ext>
            </a:extLst>
          </p:cNvPr>
          <p:cNvGraphicFramePr>
            <a:graphicFrameLocks noChangeAspect="1"/>
          </p:cNvGraphicFramePr>
          <p:nvPr>
            <p:extLst/>
          </p:nvPr>
        </p:nvGraphicFramePr>
        <p:xfrm>
          <a:off x="3410352" y="1573488"/>
          <a:ext cx="723900" cy="381000"/>
        </p:xfrm>
        <a:graphic>
          <a:graphicData uri="http://schemas.openxmlformats.org/presentationml/2006/ole">
            <mc:AlternateContent xmlns:mc="http://schemas.openxmlformats.org/markup-compatibility/2006">
              <mc:Choice xmlns:v="urn:schemas-microsoft-com:vml" Requires="v">
                <p:oleObj spid="_x0000_s61445" name="Equation" r:id="rId3" imgW="723600" imgH="380880" progId="Equation.DSMT4">
                  <p:embed/>
                </p:oleObj>
              </mc:Choice>
              <mc:Fallback>
                <p:oleObj name="Equation" r:id="rId3" imgW="723600" imgH="380880" progId="Equation.DSMT4">
                  <p:embed/>
                  <p:pic>
                    <p:nvPicPr>
                      <p:cNvPr id="13" name="Object 12" descr="A l C l sub 3&#10;">
                        <a:extLst>
                          <a:ext uri="{FF2B5EF4-FFF2-40B4-BE49-F238E27FC236}">
                            <a16:creationId xmlns:a16="http://schemas.microsoft.com/office/drawing/2014/main" id="{D9731F2E-9918-4512-BE43-6E8DD4A34690}"/>
                          </a:ext>
                        </a:extLst>
                      </p:cNvPr>
                      <p:cNvPicPr/>
                      <p:nvPr/>
                    </p:nvPicPr>
                    <p:blipFill>
                      <a:blip r:embed="rId4"/>
                      <a:stretch>
                        <a:fillRect/>
                      </a:stretch>
                    </p:blipFill>
                    <p:spPr>
                      <a:xfrm>
                        <a:off x="3410352" y="1573488"/>
                        <a:ext cx="7239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C9EABB3-7DF0-4510-B0E1-86442D10C07C}"/>
              </a:ext>
            </a:extLst>
          </p:cNvPr>
          <p:cNvSpPr>
            <a:spLocks noGrp="1"/>
          </p:cNvSpPr>
          <p:nvPr>
            <p:ph sz="quarter" idx="15"/>
          </p:nvPr>
        </p:nvSpPr>
        <p:spPr>
          <a:xfrm>
            <a:off x="4221916" y="1555200"/>
            <a:ext cx="4468060" cy="414000"/>
          </a:xfrm>
          <a:noFill/>
          <a:ln>
            <a:noFill/>
          </a:ln>
        </p:spPr>
        <p:txBody>
          <a:bodyPr lIns="0" tIns="0" rIns="0" bIns="0" anchor="t" anchorCtr="0"/>
          <a:lstStyle/>
          <a:p>
            <a:pPr marL="432" indent="0">
              <a:buNone/>
            </a:pPr>
            <a:r>
              <a:rPr lang="en-IN" sz="2400" dirty="0"/>
              <a:t>are needed to prepare 125 m</a:t>
            </a:r>
            <a:r>
              <a:rPr lang="en-IN" sz="100" dirty="0"/>
              <a:t>illi </a:t>
            </a:r>
            <a:r>
              <a:rPr lang="en-IN" sz="2400" dirty="0" err="1"/>
              <a:t>L</a:t>
            </a:r>
            <a:r>
              <a:rPr lang="en-IN" sz="100" dirty="0" err="1"/>
              <a:t>iters</a:t>
            </a:r>
            <a:r>
              <a:rPr lang="en-IN" sz="2400" dirty="0"/>
              <a:t> </a:t>
            </a:r>
          </a:p>
        </p:txBody>
      </p:sp>
      <p:sp>
        <p:nvSpPr>
          <p:cNvPr id="5" name="Content Placeholder 4">
            <a:extLst>
              <a:ext uri="{FF2B5EF4-FFF2-40B4-BE49-F238E27FC236}">
                <a16:creationId xmlns:a16="http://schemas.microsoft.com/office/drawing/2014/main" id="{9F7AA5B4-81EB-443E-A7D5-23CA40187F0F}"/>
              </a:ext>
            </a:extLst>
          </p:cNvPr>
          <p:cNvSpPr>
            <a:spLocks noGrp="1"/>
          </p:cNvSpPr>
          <p:nvPr>
            <p:ph sz="quarter" idx="16"/>
          </p:nvPr>
        </p:nvSpPr>
        <p:spPr>
          <a:xfrm>
            <a:off x="457200" y="2054131"/>
            <a:ext cx="8229600" cy="981678"/>
          </a:xfrm>
          <a:noFill/>
          <a:ln>
            <a:noFill/>
          </a:ln>
        </p:spPr>
        <p:txBody>
          <a:bodyPr lIns="0" tIns="0" rIns="0" bIns="0" anchor="t" anchorCtr="0"/>
          <a:lstStyle/>
          <a:p>
            <a:pPr marL="432" indent="0">
              <a:buNone/>
            </a:pPr>
            <a:r>
              <a:rPr lang="en-IN" sz="2400" dirty="0"/>
              <a:t>of a 0.150 M</a:t>
            </a:r>
            <a:r>
              <a:rPr lang="en-IN" sz="100" dirty="0"/>
              <a:t>olarity</a:t>
            </a:r>
            <a:r>
              <a:rPr lang="en-IN" sz="2400" dirty="0"/>
              <a:t> solution?</a:t>
            </a:r>
          </a:p>
          <a:p>
            <a:pPr marL="432" indent="0">
              <a:buNone/>
            </a:pPr>
            <a:r>
              <a:rPr lang="en-IN" sz="2400" b="1" dirty="0"/>
              <a:t>Step 1 State the given and needed quantities.</a:t>
            </a:r>
          </a:p>
        </p:txBody>
      </p:sp>
      <p:graphicFrame>
        <p:nvGraphicFramePr>
          <p:cNvPr id="9" name="Table 9">
            <a:extLst>
              <a:ext uri="{FF2B5EF4-FFF2-40B4-BE49-F238E27FC236}">
                <a16:creationId xmlns:a16="http://schemas.microsoft.com/office/drawing/2014/main" id="{FFCD2F80-DC40-4041-8B3D-8F06E7BD966C}"/>
              </a:ext>
            </a:extLst>
          </p:cNvPr>
          <p:cNvGraphicFramePr>
            <a:graphicFrameLocks noGrp="1"/>
          </p:cNvGraphicFramePr>
          <p:nvPr>
            <p:ph sz="quarter" idx="17"/>
            <p:extLst/>
          </p:nvPr>
        </p:nvGraphicFramePr>
        <p:xfrm>
          <a:off x="514800" y="3138437"/>
          <a:ext cx="8118000" cy="155520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1155627542"/>
                    </a:ext>
                  </a:extLst>
                </a:gridCol>
                <a:gridCol w="2332800">
                  <a:extLst>
                    <a:ext uri="{9D8B030D-6E8A-4147-A177-3AD203B41FA5}">
                      <a16:colId xmlns:a16="http://schemas.microsoft.com/office/drawing/2014/main" val="2914482908"/>
                    </a:ext>
                  </a:extLst>
                </a:gridCol>
                <a:gridCol w="1576800">
                  <a:extLst>
                    <a:ext uri="{9D8B030D-6E8A-4147-A177-3AD203B41FA5}">
                      <a16:colId xmlns:a16="http://schemas.microsoft.com/office/drawing/2014/main" val="793440004"/>
                    </a:ext>
                  </a:extLst>
                </a:gridCol>
                <a:gridCol w="2498400">
                  <a:extLst>
                    <a:ext uri="{9D8B030D-6E8A-4147-A177-3AD203B41FA5}">
                      <a16:colId xmlns:a16="http://schemas.microsoft.com/office/drawing/2014/main" val="964432693"/>
                    </a:ext>
                  </a:extLst>
                </a:gridCol>
              </a:tblGrid>
              <a:tr h="64080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016477"/>
                  </a:ext>
                </a:extLst>
              </a:tr>
              <a:tr h="9144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ea typeface="+mn-ea"/>
                          <a:cs typeface="Times New Roman" pitchFamily="18" charset="0"/>
                        </a:rPr>
                        <a:t>125 m</a:t>
                      </a:r>
                      <a:r>
                        <a:rPr lang="en-US" sz="100" b="0" i="0" u="none" strike="noStrike" cap="none" dirty="0">
                          <a:solidFill>
                            <a:schemeClr val="tx1"/>
                          </a:solidFill>
                          <a:latin typeface="+mn-lt"/>
                          <a:ea typeface="Arial"/>
                          <a:cs typeface="Arial"/>
                          <a:sym typeface="Arial"/>
                        </a:rPr>
                        <a:t>illi </a:t>
                      </a:r>
                      <a:r>
                        <a:rPr lang="en-US" sz="1800" dirty="0">
                          <a:solidFill>
                            <a:schemeClr val="tx1"/>
                          </a:solidFill>
                          <a:latin typeface="+mn-lt"/>
                          <a:ea typeface="+mn-ea"/>
                          <a:cs typeface="Times New Roman" pitchFamily="18" charset="0"/>
                        </a:rPr>
                        <a:t>L</a:t>
                      </a:r>
                      <a:r>
                        <a:rPr lang="en-US" sz="100" b="0" i="0" u="none" strike="noStrike" cap="none" dirty="0">
                          <a:solidFill>
                            <a:schemeClr val="tx1"/>
                          </a:solidFill>
                          <a:latin typeface="+mn-lt"/>
                          <a:ea typeface="Arial"/>
                          <a:cs typeface="Arial"/>
                          <a:sym typeface="Arial"/>
                        </a:rPr>
                        <a:t>iters</a:t>
                      </a:r>
                      <a:r>
                        <a:rPr lang="en-US" sz="1800" dirty="0">
                          <a:solidFill>
                            <a:schemeClr val="tx1"/>
                          </a:solidFill>
                          <a:latin typeface="+mn-lt"/>
                          <a:ea typeface="+mn-ea"/>
                          <a:cs typeface="Times New Roman" pitchFamily="18" charset="0"/>
                        </a:rPr>
                        <a:t> (0.125 L</a:t>
                      </a:r>
                      <a:r>
                        <a:rPr lang="en-US" sz="100" b="0" i="0" u="none" strike="noStrike" cap="none" dirty="0">
                          <a:solidFill>
                            <a:schemeClr val="tx1"/>
                          </a:solidFill>
                          <a:latin typeface="+mn-lt"/>
                          <a:ea typeface="Arial"/>
                          <a:cs typeface="Arial"/>
                          <a:sym typeface="Arial"/>
                        </a:rPr>
                        <a:t>iter</a:t>
                      </a:r>
                      <a:r>
                        <a:rPr lang="en-US" sz="1800" dirty="0">
                          <a:solidFill>
                            <a:schemeClr val="tx1"/>
                          </a:solidFill>
                          <a:latin typeface="+mn-lt"/>
                          <a:ea typeface="+mn-ea"/>
                          <a:cs typeface="Times New Roman" pitchFamily="18" charset="0"/>
                        </a:rPr>
                        <a:t>) solution</a:t>
                      </a:r>
                    </a:p>
                    <a:p>
                      <a:r>
                        <a:rPr lang="en-US" sz="1800" dirty="0">
                          <a:solidFill>
                            <a:schemeClr val="tx1"/>
                          </a:solidFill>
                          <a:latin typeface="+mn-lt"/>
                          <a:ea typeface="+mn-ea"/>
                          <a:cs typeface="Times New Roman" pitchFamily="18" charset="0"/>
                        </a:rPr>
                        <a:t>0.150 M</a:t>
                      </a:r>
                      <a:r>
                        <a:rPr lang="en-US" sz="100" b="0" i="0" u="none" strike="noStrike" cap="none" dirty="0">
                          <a:solidFill>
                            <a:schemeClr val="tx1"/>
                          </a:solidFill>
                          <a:latin typeface="+mn-lt"/>
                          <a:ea typeface="Arial"/>
                          <a:cs typeface="Arial"/>
                          <a:sym typeface="Arial"/>
                        </a:rPr>
                        <a:t>olarity</a:t>
                      </a:r>
                      <a:r>
                        <a:rPr lang="en-US" sz="1800" dirty="0">
                          <a:solidFill>
                            <a:schemeClr val="tx1"/>
                          </a:solidFill>
                          <a:latin typeface="+mn-lt"/>
                          <a:ea typeface="+mn-ea"/>
                          <a:cs typeface="Times New Roman" pitchFamily="18" charset="0"/>
                        </a:rPr>
                        <a:t> solution</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baseline="0" dirty="0">
                          <a:solidFill>
                            <a:schemeClr val="tx1"/>
                          </a:solidFill>
                          <a:latin typeface="+mn-lt"/>
                          <a:ea typeface="+mn-ea"/>
                          <a:cs typeface="+mn-cs"/>
                          <a:sym typeface="Arial"/>
                        </a:rPr>
                        <a:t>grams A l C l sub 3</a:t>
                      </a:r>
                      <a:endParaRPr lang="en-IN" sz="1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aseline="0" dirty="0">
                          <a:solidFill>
                            <a:schemeClr val="tx1"/>
                          </a:solidFill>
                          <a:latin typeface="+mn-lt"/>
                        </a:rPr>
                        <a:t>molar mass of A l C l sub 3 molarity</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9298930"/>
                  </a:ext>
                </a:extLst>
              </a:tr>
            </a:tbl>
          </a:graphicData>
        </a:graphic>
      </p:graphicFrame>
      <p:graphicFrame>
        <p:nvGraphicFramePr>
          <p:cNvPr id="17" name="Object 16">
            <a:extLst>
              <a:ext uri="{FF2B5EF4-FFF2-40B4-BE49-F238E27FC236}">
                <a16:creationId xmlns:a16="http://schemas.microsoft.com/office/drawing/2014/main" id="{235AAB81-EA28-4B91-AB11-1609882913D0}"/>
              </a:ext>
              <a:ext uri="{C183D7F6-B498-43B3-948B-1728B52AA6E4}">
                <adec:decorative xmlns:adec="http://schemas.microsoft.com/office/drawing/2017/decorative" val="1"/>
              </a:ext>
            </a:extLst>
          </p:cNvPr>
          <p:cNvGraphicFramePr>
            <a:graphicFrameLocks noChangeAspect="1"/>
          </p:cNvGraphicFramePr>
          <p:nvPr>
            <p:extLst/>
          </p:nvPr>
        </p:nvGraphicFramePr>
        <p:xfrm>
          <a:off x="4626864" y="3815824"/>
          <a:ext cx="1257300" cy="317500"/>
        </p:xfrm>
        <a:graphic>
          <a:graphicData uri="http://schemas.openxmlformats.org/presentationml/2006/ole">
            <mc:AlternateContent xmlns:mc="http://schemas.openxmlformats.org/markup-compatibility/2006">
              <mc:Choice xmlns:v="urn:schemas-microsoft-com:vml" Requires="v">
                <p:oleObj spid="_x0000_s61446" name="Equation" r:id="rId5" imgW="1257120" imgH="317160" progId="Equation.DSMT4">
                  <p:embed/>
                </p:oleObj>
              </mc:Choice>
              <mc:Fallback>
                <p:oleObj name="Equation" r:id="rId5" imgW="1257120" imgH="317160" progId="Equation.DSMT4">
                  <p:embed/>
                  <p:pic>
                    <p:nvPicPr>
                      <p:cNvPr id="17" name="Object 16">
                        <a:extLst>
                          <a:ext uri="{FF2B5EF4-FFF2-40B4-BE49-F238E27FC236}">
                            <a16:creationId xmlns:a16="http://schemas.microsoft.com/office/drawing/2014/main" id="{235AAB81-EA28-4B91-AB11-1609882913D0}"/>
                          </a:ext>
                          <a:ext uri="{C183D7F6-B498-43B3-948B-1728B52AA6E4}">
                            <adec:decorative xmlns:adec="http://schemas.microsoft.com/office/drawing/2017/decorative" val="1"/>
                          </a:ext>
                        </a:extLst>
                      </p:cNvPr>
                      <p:cNvPicPr/>
                      <p:nvPr/>
                    </p:nvPicPr>
                    <p:blipFill>
                      <a:blip r:embed="rId6"/>
                      <a:stretch>
                        <a:fillRect/>
                      </a:stretch>
                    </p:blipFill>
                    <p:spPr>
                      <a:xfrm>
                        <a:off x="4626864" y="3815824"/>
                        <a:ext cx="1257300" cy="317500"/>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731D8445-0E61-4E89-B30F-76BE4B8F3B69}"/>
              </a:ext>
              <a:ext uri="{C183D7F6-B498-43B3-948B-1728B52AA6E4}">
                <adec:decorative xmlns:adec="http://schemas.microsoft.com/office/drawing/2017/decorative" val="1"/>
              </a:ext>
            </a:extLst>
          </p:cNvPr>
          <p:cNvGraphicFramePr>
            <a:graphicFrameLocks noChangeAspect="1"/>
          </p:cNvGraphicFramePr>
          <p:nvPr>
            <p:extLst/>
          </p:nvPr>
        </p:nvGraphicFramePr>
        <p:xfrm>
          <a:off x="6222607" y="3822902"/>
          <a:ext cx="2095500" cy="495300"/>
        </p:xfrm>
        <a:graphic>
          <a:graphicData uri="http://schemas.openxmlformats.org/presentationml/2006/ole">
            <mc:AlternateContent xmlns:mc="http://schemas.openxmlformats.org/markup-compatibility/2006">
              <mc:Choice xmlns:v="urn:schemas-microsoft-com:vml" Requires="v">
                <p:oleObj spid="_x0000_s61447" name="Equation" r:id="rId7" imgW="2095200" imgH="495000" progId="Equation.DSMT4">
                  <p:embed/>
                </p:oleObj>
              </mc:Choice>
              <mc:Fallback>
                <p:oleObj name="Equation" r:id="rId7" imgW="2095200" imgH="495000" progId="Equation.DSMT4">
                  <p:embed/>
                  <p:pic>
                    <p:nvPicPr>
                      <p:cNvPr id="18" name="Object 17">
                        <a:extLst>
                          <a:ext uri="{FF2B5EF4-FFF2-40B4-BE49-F238E27FC236}">
                            <a16:creationId xmlns:a16="http://schemas.microsoft.com/office/drawing/2014/main" id="{731D8445-0E61-4E89-B30F-76BE4B8F3B69}"/>
                          </a:ext>
                          <a:ext uri="{C183D7F6-B498-43B3-948B-1728B52AA6E4}">
                            <adec:decorative xmlns:adec="http://schemas.microsoft.com/office/drawing/2017/decorative" val="1"/>
                          </a:ext>
                        </a:extLst>
                      </p:cNvPr>
                      <p:cNvPicPr/>
                      <p:nvPr/>
                    </p:nvPicPr>
                    <p:blipFill>
                      <a:blip r:embed="rId8"/>
                      <a:stretch>
                        <a:fillRect/>
                      </a:stretch>
                    </p:blipFill>
                    <p:spPr>
                      <a:xfrm>
                        <a:off x="6222607" y="3822902"/>
                        <a:ext cx="2095500" cy="495300"/>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DD1BD17A-3DA9-4AD7-80D6-193BB0C5FC9D}"/>
              </a:ext>
            </a:extLst>
          </p:cNvPr>
          <p:cNvSpPr>
            <a:spLocks noGrp="1"/>
          </p:cNvSpPr>
          <p:nvPr>
            <p:ph sz="quarter" idx="18"/>
          </p:nvPr>
        </p:nvSpPr>
        <p:spPr>
          <a:xfrm>
            <a:off x="457200" y="4888800"/>
            <a:ext cx="8229600" cy="414000"/>
          </a:xfrm>
          <a:noFill/>
          <a:ln>
            <a:noFill/>
          </a:ln>
        </p:spPr>
        <p:txBody>
          <a:bodyPr lIns="0" tIns="0" rIns="0" bIns="0" anchor="t" anchorCtr="0"/>
          <a:lstStyle/>
          <a:p>
            <a:pPr marL="432" indent="0">
              <a:buNone/>
            </a:pPr>
            <a:r>
              <a:rPr lang="en-IN" sz="2400" b="1" dirty="0"/>
              <a:t>Step 2 Write a plan to calculate mass or volume.</a:t>
            </a:r>
          </a:p>
        </p:txBody>
      </p:sp>
      <p:pic>
        <p:nvPicPr>
          <p:cNvPr id="10" name="Content Placeholder 9" descr="Convert liters of solution to moles of solute using molarity. Convert moles of solute to grams of solute using molar mass.">
            <a:extLst>
              <a:ext uri="{FF2B5EF4-FFF2-40B4-BE49-F238E27FC236}">
                <a16:creationId xmlns:a16="http://schemas.microsoft.com/office/drawing/2014/main" id="{6FA4EC15-7FEE-47D8-8302-A01872536412}"/>
              </a:ext>
            </a:extLst>
          </p:cNvPr>
          <p:cNvPicPr>
            <a:picLocks noGrp="1" noChangeAspect="1"/>
          </p:cNvPicPr>
          <p:nvPr>
            <p:ph sz="quarter" idx="19"/>
          </p:nvPr>
        </p:nvPicPr>
        <p:blipFill>
          <a:blip r:embed="rId9"/>
          <a:stretch>
            <a:fillRect/>
          </a:stretch>
        </p:blipFill>
        <p:spPr>
          <a:xfrm>
            <a:off x="1136606" y="5428420"/>
            <a:ext cx="6870787" cy="841321"/>
          </a:xfrm>
          <a:prstGeom prst="rect">
            <a:avLst/>
          </a:prstGeom>
        </p:spPr>
      </p:pic>
    </p:spTree>
    <p:extLst>
      <p:ext uri="{BB962C8B-B14F-4D97-AF65-F5344CB8AC3E}">
        <p14:creationId xmlns:p14="http://schemas.microsoft.com/office/powerpoint/2010/main" val="37179306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F970-80DA-4EFB-A396-A257F512F64C}"/>
              </a:ext>
            </a:extLst>
          </p:cNvPr>
          <p:cNvSpPr>
            <a:spLocks noGrp="1"/>
          </p:cNvSpPr>
          <p:nvPr>
            <p:ph type="title"/>
          </p:nvPr>
        </p:nvSpPr>
        <p:spPr/>
        <p:txBody>
          <a:bodyPr/>
          <a:lstStyle/>
          <a:p>
            <a:r>
              <a:rPr lang="en-IN" dirty="0"/>
              <a:t>Solution 6 </a:t>
            </a:r>
            <a:r>
              <a:rPr lang="en-IN" sz="2000" b="0" dirty="0"/>
              <a:t>(2 of 3)</a:t>
            </a:r>
            <a:endParaRPr lang="en-IN" b="0" dirty="0"/>
          </a:p>
        </p:txBody>
      </p:sp>
      <p:sp>
        <p:nvSpPr>
          <p:cNvPr id="3" name="Content Placeholder 2">
            <a:extLst>
              <a:ext uri="{FF2B5EF4-FFF2-40B4-BE49-F238E27FC236}">
                <a16:creationId xmlns:a16="http://schemas.microsoft.com/office/drawing/2014/main" id="{CB0E4187-C66C-4964-A35C-793B0B60E2CB}"/>
              </a:ext>
            </a:extLst>
          </p:cNvPr>
          <p:cNvSpPr>
            <a:spLocks noGrp="1"/>
          </p:cNvSpPr>
          <p:nvPr>
            <p:ph sz="quarter" idx="14"/>
          </p:nvPr>
        </p:nvSpPr>
        <p:spPr>
          <a:xfrm>
            <a:off x="457200" y="1555200"/>
            <a:ext cx="2880000" cy="414000"/>
          </a:xfrm>
        </p:spPr>
        <p:txBody>
          <a:bodyPr/>
          <a:lstStyle/>
          <a:p>
            <a:pPr marL="432" indent="0">
              <a:buNone/>
            </a:pPr>
            <a:r>
              <a:rPr lang="en-IN" sz="2400" dirty="0"/>
              <a:t>How many grams of</a:t>
            </a:r>
          </a:p>
        </p:txBody>
      </p:sp>
      <p:graphicFrame>
        <p:nvGraphicFramePr>
          <p:cNvPr id="13" name="Object 12" descr="A l C l sub 3&#10;">
            <a:extLst>
              <a:ext uri="{FF2B5EF4-FFF2-40B4-BE49-F238E27FC236}">
                <a16:creationId xmlns:a16="http://schemas.microsoft.com/office/drawing/2014/main" id="{D9731F2E-9918-4512-BE43-6E8DD4A34690}"/>
              </a:ext>
            </a:extLst>
          </p:cNvPr>
          <p:cNvGraphicFramePr>
            <a:graphicFrameLocks noChangeAspect="1"/>
          </p:cNvGraphicFramePr>
          <p:nvPr>
            <p:extLst/>
          </p:nvPr>
        </p:nvGraphicFramePr>
        <p:xfrm>
          <a:off x="3410352" y="1573488"/>
          <a:ext cx="723900" cy="381000"/>
        </p:xfrm>
        <a:graphic>
          <a:graphicData uri="http://schemas.openxmlformats.org/presentationml/2006/ole">
            <mc:AlternateContent xmlns:mc="http://schemas.openxmlformats.org/markup-compatibility/2006">
              <mc:Choice xmlns:v="urn:schemas-microsoft-com:vml" Requires="v">
                <p:oleObj spid="_x0000_s62469" name="Equation" r:id="rId3" imgW="723600" imgH="380880" progId="Equation.DSMT4">
                  <p:embed/>
                </p:oleObj>
              </mc:Choice>
              <mc:Fallback>
                <p:oleObj name="Equation" r:id="rId3" imgW="723600" imgH="380880" progId="Equation.DSMT4">
                  <p:embed/>
                  <p:pic>
                    <p:nvPicPr>
                      <p:cNvPr id="13" name="Object 12" descr="A l C l sub 3&#10;">
                        <a:extLst>
                          <a:ext uri="{FF2B5EF4-FFF2-40B4-BE49-F238E27FC236}">
                            <a16:creationId xmlns:a16="http://schemas.microsoft.com/office/drawing/2014/main" id="{D9731F2E-9918-4512-BE43-6E8DD4A34690}"/>
                          </a:ext>
                        </a:extLst>
                      </p:cNvPr>
                      <p:cNvPicPr/>
                      <p:nvPr/>
                    </p:nvPicPr>
                    <p:blipFill>
                      <a:blip r:embed="rId4"/>
                      <a:stretch>
                        <a:fillRect/>
                      </a:stretch>
                    </p:blipFill>
                    <p:spPr>
                      <a:xfrm>
                        <a:off x="3410352" y="1573488"/>
                        <a:ext cx="7239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C9EABB3-7DF0-4510-B0E1-86442D10C07C}"/>
              </a:ext>
            </a:extLst>
          </p:cNvPr>
          <p:cNvSpPr>
            <a:spLocks noGrp="1"/>
          </p:cNvSpPr>
          <p:nvPr>
            <p:ph sz="quarter" idx="15"/>
          </p:nvPr>
        </p:nvSpPr>
        <p:spPr>
          <a:xfrm>
            <a:off x="4221916" y="1555200"/>
            <a:ext cx="4468060" cy="414000"/>
          </a:xfrm>
          <a:noFill/>
          <a:ln>
            <a:noFill/>
          </a:ln>
        </p:spPr>
        <p:txBody>
          <a:bodyPr lIns="0" tIns="0" rIns="0" bIns="0" anchor="t" anchorCtr="0"/>
          <a:lstStyle/>
          <a:p>
            <a:pPr marL="432" indent="0">
              <a:buNone/>
            </a:pPr>
            <a:r>
              <a:rPr lang="en-IN" sz="2400" dirty="0"/>
              <a:t>are needed to prepare 125 m</a:t>
            </a:r>
            <a:r>
              <a:rPr lang="en-IN" sz="100" dirty="0"/>
              <a:t>illi </a:t>
            </a:r>
            <a:r>
              <a:rPr lang="en-IN" sz="2400" dirty="0" err="1"/>
              <a:t>L</a:t>
            </a:r>
            <a:r>
              <a:rPr lang="en-IN" sz="100" dirty="0" err="1"/>
              <a:t>iters</a:t>
            </a:r>
            <a:r>
              <a:rPr lang="en-IN" sz="2400" dirty="0"/>
              <a:t> </a:t>
            </a:r>
          </a:p>
        </p:txBody>
      </p:sp>
      <p:sp>
        <p:nvSpPr>
          <p:cNvPr id="5" name="Content Placeholder 4">
            <a:extLst>
              <a:ext uri="{FF2B5EF4-FFF2-40B4-BE49-F238E27FC236}">
                <a16:creationId xmlns:a16="http://schemas.microsoft.com/office/drawing/2014/main" id="{9F7AA5B4-81EB-443E-A7D5-23CA40187F0F}"/>
              </a:ext>
            </a:extLst>
          </p:cNvPr>
          <p:cNvSpPr>
            <a:spLocks noGrp="1"/>
          </p:cNvSpPr>
          <p:nvPr>
            <p:ph sz="quarter" idx="16"/>
          </p:nvPr>
        </p:nvSpPr>
        <p:spPr>
          <a:xfrm>
            <a:off x="457200" y="2054131"/>
            <a:ext cx="8229600" cy="981678"/>
          </a:xfrm>
          <a:noFill/>
          <a:ln>
            <a:noFill/>
          </a:ln>
        </p:spPr>
        <p:txBody>
          <a:bodyPr lIns="0" tIns="0" rIns="0" bIns="0" anchor="t" anchorCtr="0"/>
          <a:lstStyle/>
          <a:p>
            <a:pPr marL="432" indent="0">
              <a:buNone/>
            </a:pPr>
            <a:r>
              <a:rPr lang="en-IN" sz="2400" dirty="0"/>
              <a:t>of a 0.150 M</a:t>
            </a:r>
            <a:r>
              <a:rPr lang="en-IN" sz="100" dirty="0"/>
              <a:t>olarity</a:t>
            </a:r>
            <a:r>
              <a:rPr lang="en-IN" sz="2400" dirty="0"/>
              <a:t> solution?</a:t>
            </a:r>
          </a:p>
          <a:p>
            <a:pPr marL="432" indent="0">
              <a:buNone/>
            </a:pPr>
            <a:r>
              <a:rPr lang="en-IN" sz="2400" b="1" dirty="0"/>
              <a:t>Step 3 Write equalities and conversion factors.</a:t>
            </a:r>
          </a:p>
        </p:txBody>
      </p:sp>
      <p:graphicFrame>
        <p:nvGraphicFramePr>
          <p:cNvPr id="15" name="Object 14" descr="0.150 moles A l C l 3 = 1 liter of solution. 0.150 mole A l C l 3 over 1 liter solution, and 1 liter solution over 0.150 liter solution.">
            <a:extLst>
              <a:ext uri="{FF2B5EF4-FFF2-40B4-BE49-F238E27FC236}">
                <a16:creationId xmlns:a16="http://schemas.microsoft.com/office/drawing/2014/main" id="{5AD081A8-25E1-4A27-8D24-A5FDE3B8197B}"/>
              </a:ext>
            </a:extLst>
          </p:cNvPr>
          <p:cNvGraphicFramePr>
            <a:graphicFrameLocks noChangeAspect="1"/>
          </p:cNvGraphicFramePr>
          <p:nvPr>
            <p:extLst/>
          </p:nvPr>
        </p:nvGraphicFramePr>
        <p:xfrm>
          <a:off x="1866900" y="3246854"/>
          <a:ext cx="5410200" cy="1219200"/>
        </p:xfrm>
        <a:graphic>
          <a:graphicData uri="http://schemas.openxmlformats.org/presentationml/2006/ole">
            <mc:AlternateContent xmlns:mc="http://schemas.openxmlformats.org/markup-compatibility/2006">
              <mc:Choice xmlns:v="urn:schemas-microsoft-com:vml" Requires="v">
                <p:oleObj spid="_x0000_s62470" name="Equation" r:id="rId5" imgW="5410080" imgH="1218960" progId="Equation.DSMT4">
                  <p:embed/>
                </p:oleObj>
              </mc:Choice>
              <mc:Fallback>
                <p:oleObj name="Equation" r:id="rId5" imgW="5410080" imgH="1218960" progId="Equation.DSMT4">
                  <p:embed/>
                  <p:pic>
                    <p:nvPicPr>
                      <p:cNvPr id="15" name="Object 14" descr="0.150 moles A l C l 3 = 1 liter of solution. 0.150 mole A l C l 3 over 1 liter solution, and 1 liter solution over 0.150 liter solution.">
                        <a:extLst>
                          <a:ext uri="{FF2B5EF4-FFF2-40B4-BE49-F238E27FC236}">
                            <a16:creationId xmlns:a16="http://schemas.microsoft.com/office/drawing/2014/main" id="{5AD081A8-25E1-4A27-8D24-A5FDE3B8197B}"/>
                          </a:ext>
                        </a:extLst>
                      </p:cNvPr>
                      <p:cNvPicPr/>
                      <p:nvPr/>
                    </p:nvPicPr>
                    <p:blipFill>
                      <a:blip r:embed="rId6"/>
                      <a:stretch>
                        <a:fillRect/>
                      </a:stretch>
                    </p:blipFill>
                    <p:spPr>
                      <a:xfrm>
                        <a:off x="1866900" y="3246854"/>
                        <a:ext cx="5410200" cy="1219200"/>
                      </a:xfrm>
                      <a:prstGeom prst="rect">
                        <a:avLst/>
                      </a:prstGeom>
                    </p:spPr>
                  </p:pic>
                </p:oleObj>
              </mc:Fallback>
            </mc:AlternateContent>
          </a:graphicData>
        </a:graphic>
      </p:graphicFrame>
      <p:graphicFrame>
        <p:nvGraphicFramePr>
          <p:cNvPr id="16" name="Object 15" descr="1 mole of A l C l 3 = 133.33 grams of A l C l 3. Start fraction 1 mole of A l C l 3 over 133.33 grams of A l C l 3 end fraction, and start fraction 133.33 grams of A l C l 3 over 1 mole of A l C L 3 end fraction.">
            <a:extLst>
              <a:ext uri="{FF2B5EF4-FFF2-40B4-BE49-F238E27FC236}">
                <a16:creationId xmlns:a16="http://schemas.microsoft.com/office/drawing/2014/main" id="{F04703D3-9C85-4A79-928D-B88EDF3B5C84}"/>
              </a:ext>
            </a:extLst>
          </p:cNvPr>
          <p:cNvGraphicFramePr>
            <a:graphicFrameLocks noChangeAspect="1"/>
          </p:cNvGraphicFramePr>
          <p:nvPr>
            <p:extLst/>
          </p:nvPr>
        </p:nvGraphicFramePr>
        <p:xfrm>
          <a:off x="1999128" y="4800382"/>
          <a:ext cx="4876800" cy="1295400"/>
        </p:xfrm>
        <a:graphic>
          <a:graphicData uri="http://schemas.openxmlformats.org/presentationml/2006/ole">
            <mc:AlternateContent xmlns:mc="http://schemas.openxmlformats.org/markup-compatibility/2006">
              <mc:Choice xmlns:v="urn:schemas-microsoft-com:vml" Requires="v">
                <p:oleObj spid="_x0000_s62471" name="Equation" r:id="rId7" imgW="4876560" imgH="1295280" progId="Equation.DSMT4">
                  <p:embed/>
                </p:oleObj>
              </mc:Choice>
              <mc:Fallback>
                <p:oleObj name="Equation" r:id="rId7" imgW="4876560" imgH="1295280" progId="Equation.DSMT4">
                  <p:embed/>
                  <p:pic>
                    <p:nvPicPr>
                      <p:cNvPr id="16" name="Object 15" descr="1 mole of A l C l 3 = 133.33 grams of A l C l 3. Start fraction 1 mole of A l C l 3 over 133.33 grams of A l C l 3 end fraction, and start fraction 133.33 grams of A l C l 3 over 1 mole of A l C L 3 end fraction.">
                        <a:extLst>
                          <a:ext uri="{FF2B5EF4-FFF2-40B4-BE49-F238E27FC236}">
                            <a16:creationId xmlns:a16="http://schemas.microsoft.com/office/drawing/2014/main" id="{F04703D3-9C85-4A79-928D-B88EDF3B5C84}"/>
                          </a:ext>
                        </a:extLst>
                      </p:cNvPr>
                      <p:cNvPicPr/>
                      <p:nvPr/>
                    </p:nvPicPr>
                    <p:blipFill>
                      <a:blip r:embed="rId8"/>
                      <a:stretch>
                        <a:fillRect/>
                      </a:stretch>
                    </p:blipFill>
                    <p:spPr>
                      <a:xfrm>
                        <a:off x="1999128" y="4800382"/>
                        <a:ext cx="4876800" cy="1295400"/>
                      </a:xfrm>
                      <a:prstGeom prst="rect">
                        <a:avLst/>
                      </a:prstGeom>
                    </p:spPr>
                  </p:pic>
                </p:oleObj>
              </mc:Fallback>
            </mc:AlternateContent>
          </a:graphicData>
        </a:graphic>
      </p:graphicFrame>
    </p:spTree>
    <p:extLst>
      <p:ext uri="{BB962C8B-B14F-4D97-AF65-F5344CB8AC3E}">
        <p14:creationId xmlns:p14="http://schemas.microsoft.com/office/powerpoint/2010/main" val="2167391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F970-80DA-4EFB-A396-A257F512F64C}"/>
              </a:ext>
            </a:extLst>
          </p:cNvPr>
          <p:cNvSpPr>
            <a:spLocks noGrp="1"/>
          </p:cNvSpPr>
          <p:nvPr>
            <p:ph type="title"/>
          </p:nvPr>
        </p:nvSpPr>
        <p:spPr/>
        <p:txBody>
          <a:bodyPr/>
          <a:lstStyle/>
          <a:p>
            <a:r>
              <a:rPr lang="en-IN" dirty="0"/>
              <a:t>Solution 6 </a:t>
            </a:r>
            <a:r>
              <a:rPr lang="en-IN" sz="2000" b="0" dirty="0"/>
              <a:t>(3 of 3)</a:t>
            </a:r>
            <a:endParaRPr lang="en-IN" b="0" dirty="0"/>
          </a:p>
        </p:txBody>
      </p:sp>
      <p:sp>
        <p:nvSpPr>
          <p:cNvPr id="3" name="Content Placeholder 2">
            <a:extLst>
              <a:ext uri="{FF2B5EF4-FFF2-40B4-BE49-F238E27FC236}">
                <a16:creationId xmlns:a16="http://schemas.microsoft.com/office/drawing/2014/main" id="{CB0E4187-C66C-4964-A35C-793B0B60E2CB}"/>
              </a:ext>
            </a:extLst>
          </p:cNvPr>
          <p:cNvSpPr>
            <a:spLocks noGrp="1"/>
          </p:cNvSpPr>
          <p:nvPr>
            <p:ph sz="quarter" idx="14"/>
          </p:nvPr>
        </p:nvSpPr>
        <p:spPr>
          <a:xfrm>
            <a:off x="457200" y="1555200"/>
            <a:ext cx="2880000" cy="414000"/>
          </a:xfrm>
        </p:spPr>
        <p:txBody>
          <a:bodyPr/>
          <a:lstStyle/>
          <a:p>
            <a:pPr marL="432" indent="0">
              <a:buNone/>
            </a:pPr>
            <a:r>
              <a:rPr lang="en-IN" sz="2400" dirty="0"/>
              <a:t>How many grams of</a:t>
            </a:r>
          </a:p>
        </p:txBody>
      </p:sp>
      <p:graphicFrame>
        <p:nvGraphicFramePr>
          <p:cNvPr id="13" name="Object 12" descr="A l C l sub 3&#10;">
            <a:extLst>
              <a:ext uri="{FF2B5EF4-FFF2-40B4-BE49-F238E27FC236}">
                <a16:creationId xmlns:a16="http://schemas.microsoft.com/office/drawing/2014/main" id="{D9731F2E-9918-4512-BE43-6E8DD4A34690}"/>
              </a:ext>
            </a:extLst>
          </p:cNvPr>
          <p:cNvGraphicFramePr>
            <a:graphicFrameLocks noChangeAspect="1"/>
          </p:cNvGraphicFramePr>
          <p:nvPr>
            <p:extLst/>
          </p:nvPr>
        </p:nvGraphicFramePr>
        <p:xfrm>
          <a:off x="3410352" y="1573488"/>
          <a:ext cx="723900" cy="381000"/>
        </p:xfrm>
        <a:graphic>
          <a:graphicData uri="http://schemas.openxmlformats.org/presentationml/2006/ole">
            <mc:AlternateContent xmlns:mc="http://schemas.openxmlformats.org/markup-compatibility/2006">
              <mc:Choice xmlns:v="urn:schemas-microsoft-com:vml" Requires="v">
                <p:oleObj spid="_x0000_s63493" name="Equation" r:id="rId3" imgW="723600" imgH="380880" progId="Equation.DSMT4">
                  <p:embed/>
                </p:oleObj>
              </mc:Choice>
              <mc:Fallback>
                <p:oleObj name="Equation" r:id="rId3" imgW="723600" imgH="380880" progId="Equation.DSMT4">
                  <p:embed/>
                  <p:pic>
                    <p:nvPicPr>
                      <p:cNvPr id="13" name="Object 12" descr="A l C l sub 3&#10;">
                        <a:extLst>
                          <a:ext uri="{FF2B5EF4-FFF2-40B4-BE49-F238E27FC236}">
                            <a16:creationId xmlns:a16="http://schemas.microsoft.com/office/drawing/2014/main" id="{D9731F2E-9918-4512-BE43-6E8DD4A34690}"/>
                          </a:ext>
                        </a:extLst>
                      </p:cNvPr>
                      <p:cNvPicPr/>
                      <p:nvPr/>
                    </p:nvPicPr>
                    <p:blipFill>
                      <a:blip r:embed="rId4"/>
                      <a:stretch>
                        <a:fillRect/>
                      </a:stretch>
                    </p:blipFill>
                    <p:spPr>
                      <a:xfrm>
                        <a:off x="3410352" y="1573488"/>
                        <a:ext cx="7239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C9EABB3-7DF0-4510-B0E1-86442D10C07C}"/>
              </a:ext>
            </a:extLst>
          </p:cNvPr>
          <p:cNvSpPr>
            <a:spLocks noGrp="1"/>
          </p:cNvSpPr>
          <p:nvPr>
            <p:ph sz="quarter" idx="15"/>
          </p:nvPr>
        </p:nvSpPr>
        <p:spPr>
          <a:xfrm>
            <a:off x="4221916" y="1555200"/>
            <a:ext cx="4468060" cy="414000"/>
          </a:xfrm>
          <a:noFill/>
          <a:ln>
            <a:noFill/>
          </a:ln>
        </p:spPr>
        <p:txBody>
          <a:bodyPr lIns="0" tIns="0" rIns="0" bIns="0" anchor="t" anchorCtr="0"/>
          <a:lstStyle/>
          <a:p>
            <a:pPr marL="432" indent="0">
              <a:buNone/>
            </a:pPr>
            <a:r>
              <a:rPr lang="en-IN" sz="2400" dirty="0"/>
              <a:t>are needed to prepare 125 m</a:t>
            </a:r>
            <a:r>
              <a:rPr lang="en-IN" sz="100" dirty="0"/>
              <a:t>illi </a:t>
            </a:r>
            <a:r>
              <a:rPr lang="en-IN" sz="2400" dirty="0" err="1"/>
              <a:t>L</a:t>
            </a:r>
            <a:r>
              <a:rPr lang="en-IN" sz="100" dirty="0" err="1"/>
              <a:t>iters</a:t>
            </a:r>
            <a:r>
              <a:rPr lang="en-IN" sz="2400" dirty="0"/>
              <a:t> </a:t>
            </a:r>
          </a:p>
        </p:txBody>
      </p:sp>
      <p:sp>
        <p:nvSpPr>
          <p:cNvPr id="5" name="Content Placeholder 4">
            <a:extLst>
              <a:ext uri="{FF2B5EF4-FFF2-40B4-BE49-F238E27FC236}">
                <a16:creationId xmlns:a16="http://schemas.microsoft.com/office/drawing/2014/main" id="{9F7AA5B4-81EB-443E-A7D5-23CA40187F0F}"/>
              </a:ext>
            </a:extLst>
          </p:cNvPr>
          <p:cNvSpPr>
            <a:spLocks noGrp="1"/>
          </p:cNvSpPr>
          <p:nvPr>
            <p:ph sz="quarter" idx="16"/>
          </p:nvPr>
        </p:nvSpPr>
        <p:spPr>
          <a:xfrm>
            <a:off x="457200" y="2054131"/>
            <a:ext cx="8229600" cy="981678"/>
          </a:xfrm>
          <a:noFill/>
          <a:ln>
            <a:noFill/>
          </a:ln>
        </p:spPr>
        <p:txBody>
          <a:bodyPr lIns="0" tIns="0" rIns="0" bIns="0" anchor="t" anchorCtr="0"/>
          <a:lstStyle/>
          <a:p>
            <a:pPr marL="432" indent="0">
              <a:buNone/>
            </a:pPr>
            <a:r>
              <a:rPr lang="en-IN" sz="2400" dirty="0"/>
              <a:t>of a 0.150 M</a:t>
            </a:r>
            <a:r>
              <a:rPr lang="en-IN" sz="100" dirty="0"/>
              <a:t>olarity</a:t>
            </a:r>
            <a:r>
              <a:rPr lang="en-IN" sz="2400" dirty="0"/>
              <a:t> solution?</a:t>
            </a:r>
          </a:p>
          <a:p>
            <a:pPr marL="432" indent="0">
              <a:buNone/>
            </a:pPr>
            <a:r>
              <a:rPr lang="en-IN" sz="2400" b="1" dirty="0"/>
              <a:t>Step 4 Set up the problem to calculate mass or volume.</a:t>
            </a:r>
          </a:p>
        </p:txBody>
      </p:sp>
      <p:graphicFrame>
        <p:nvGraphicFramePr>
          <p:cNvPr id="14" name="Object 13" descr="0.125 liter solution times start fraction 0.150 mole A l C l 3 over 1 liter solution end fraction times start fraction 133.33 grams A l C l 3 over 1 mole A l C l 3 end fraction, with liter solution and mole A l C l 3 cancelled, = 2.50 grams A l C l 3.">
            <a:extLst>
              <a:ext uri="{FF2B5EF4-FFF2-40B4-BE49-F238E27FC236}">
                <a16:creationId xmlns:a16="http://schemas.microsoft.com/office/drawing/2014/main" id="{4CCB258B-BC55-46FE-A248-74FF4B1BBC82}"/>
              </a:ext>
            </a:extLst>
          </p:cNvPr>
          <p:cNvGraphicFramePr>
            <a:graphicFrameLocks noChangeAspect="1"/>
          </p:cNvGraphicFramePr>
          <p:nvPr>
            <p:extLst/>
          </p:nvPr>
        </p:nvGraphicFramePr>
        <p:xfrm>
          <a:off x="588505" y="3200541"/>
          <a:ext cx="7993979" cy="850008"/>
        </p:xfrm>
        <a:graphic>
          <a:graphicData uri="http://schemas.openxmlformats.org/presentationml/2006/ole">
            <mc:AlternateContent xmlns:mc="http://schemas.openxmlformats.org/markup-compatibility/2006">
              <mc:Choice xmlns:v="urn:schemas-microsoft-com:vml" Requires="v">
                <p:oleObj spid="_x0000_s63494" name="Equation" r:id="rId5" imgW="9296280" imgH="990360" progId="Equation.DSMT4">
                  <p:embed/>
                </p:oleObj>
              </mc:Choice>
              <mc:Fallback>
                <p:oleObj name="Equation" r:id="rId5" imgW="9296280" imgH="990360" progId="Equation.DSMT4">
                  <p:embed/>
                  <p:pic>
                    <p:nvPicPr>
                      <p:cNvPr id="14" name="Object 13" descr="0.125 liter solution times start fraction 0.150 mole A l C l 3 over 1 liter solution end fraction times start fraction 133.33 grams A l C l 3 over 1 mole A l C l 3 end fraction, with liter solution and mole A l C l 3 cancelled, = 2.50 grams A l C l 3.">
                        <a:extLst>
                          <a:ext uri="{FF2B5EF4-FFF2-40B4-BE49-F238E27FC236}">
                            <a16:creationId xmlns:a16="http://schemas.microsoft.com/office/drawing/2014/main" id="{4CCB258B-BC55-46FE-A248-74FF4B1BBC82}"/>
                          </a:ext>
                        </a:extLst>
                      </p:cNvPr>
                      <p:cNvPicPr/>
                      <p:nvPr/>
                    </p:nvPicPr>
                    <p:blipFill>
                      <a:blip r:embed="rId6"/>
                      <a:stretch>
                        <a:fillRect/>
                      </a:stretch>
                    </p:blipFill>
                    <p:spPr>
                      <a:xfrm>
                        <a:off x="588505" y="3200541"/>
                        <a:ext cx="7993979" cy="85000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1799CACB-5603-4F6C-B973-F86B6BF4D85F}"/>
              </a:ext>
            </a:extLst>
          </p:cNvPr>
          <p:cNvSpPr>
            <a:spLocks noGrp="1"/>
          </p:cNvSpPr>
          <p:nvPr>
            <p:ph sz="quarter" idx="17"/>
          </p:nvPr>
        </p:nvSpPr>
        <p:spPr>
          <a:xfrm>
            <a:off x="2578608" y="4730712"/>
            <a:ext cx="2736000" cy="414000"/>
          </a:xfrm>
          <a:noFill/>
          <a:ln>
            <a:noFill/>
          </a:ln>
        </p:spPr>
        <p:txBody>
          <a:bodyPr lIns="0" tIns="0" rIns="0" bIns="0" anchor="t" anchorCtr="0"/>
          <a:lstStyle/>
          <a:p>
            <a:pPr marL="432" indent="0">
              <a:buNone/>
            </a:pPr>
            <a:r>
              <a:rPr lang="en-IN" sz="2400" dirty="0"/>
              <a:t>Answer is C, 2.50 g</a:t>
            </a:r>
            <a:r>
              <a:rPr lang="en-IN" sz="100" dirty="0"/>
              <a:t>rams</a:t>
            </a:r>
          </a:p>
        </p:txBody>
      </p:sp>
      <p:graphicFrame>
        <p:nvGraphicFramePr>
          <p:cNvPr id="15" name="Object 14" descr="A l C l sub 3&#10;">
            <a:extLst>
              <a:ext uri="{FF2B5EF4-FFF2-40B4-BE49-F238E27FC236}">
                <a16:creationId xmlns:a16="http://schemas.microsoft.com/office/drawing/2014/main" id="{68169554-B007-47F6-975E-97AF380D87A4}"/>
              </a:ext>
            </a:extLst>
          </p:cNvPr>
          <p:cNvGraphicFramePr>
            <a:graphicFrameLocks noChangeAspect="1"/>
          </p:cNvGraphicFramePr>
          <p:nvPr>
            <p:extLst/>
          </p:nvPr>
        </p:nvGraphicFramePr>
        <p:xfrm>
          <a:off x="5418963" y="4761484"/>
          <a:ext cx="800100" cy="381000"/>
        </p:xfrm>
        <a:graphic>
          <a:graphicData uri="http://schemas.openxmlformats.org/presentationml/2006/ole">
            <mc:AlternateContent xmlns:mc="http://schemas.openxmlformats.org/markup-compatibility/2006">
              <mc:Choice xmlns:v="urn:schemas-microsoft-com:vml" Requires="v">
                <p:oleObj spid="_x0000_s63495" name="Equation" r:id="rId7" imgW="799920" imgH="380880" progId="Equation.DSMT4">
                  <p:embed/>
                </p:oleObj>
              </mc:Choice>
              <mc:Fallback>
                <p:oleObj name="Equation" r:id="rId7" imgW="799920" imgH="380880" progId="Equation.DSMT4">
                  <p:embed/>
                  <p:pic>
                    <p:nvPicPr>
                      <p:cNvPr id="15" name="Object 14" descr="A l C l sub 3&#10;">
                        <a:extLst>
                          <a:ext uri="{FF2B5EF4-FFF2-40B4-BE49-F238E27FC236}">
                            <a16:creationId xmlns:a16="http://schemas.microsoft.com/office/drawing/2014/main" id="{68169554-B007-47F6-975E-97AF380D87A4}"/>
                          </a:ext>
                        </a:extLst>
                      </p:cNvPr>
                      <p:cNvPicPr/>
                      <p:nvPr/>
                    </p:nvPicPr>
                    <p:blipFill>
                      <a:blip r:embed="rId8"/>
                      <a:stretch>
                        <a:fillRect/>
                      </a:stretch>
                    </p:blipFill>
                    <p:spPr>
                      <a:xfrm>
                        <a:off x="5418963" y="4761484"/>
                        <a:ext cx="800100" cy="381000"/>
                      </a:xfrm>
                      <a:prstGeom prst="rect">
                        <a:avLst/>
                      </a:prstGeom>
                    </p:spPr>
                  </p:pic>
                </p:oleObj>
              </mc:Fallback>
            </mc:AlternateContent>
          </a:graphicData>
        </a:graphic>
      </p:graphicFrame>
    </p:spTree>
    <p:extLst>
      <p:ext uri="{BB962C8B-B14F-4D97-AF65-F5344CB8AC3E}">
        <p14:creationId xmlns:p14="http://schemas.microsoft.com/office/powerpoint/2010/main" val="4084643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9.5 Dilution of Solutions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199" y="1555200"/>
            <a:ext cx="8039101" cy="1440000"/>
          </a:xfrm>
        </p:spPr>
        <p:txBody>
          <a:bodyPr/>
          <a:lstStyle/>
          <a:p>
            <a:pPr marL="432" indent="0">
              <a:buNone/>
            </a:pPr>
            <a:r>
              <a:rPr lang="en-IN" sz="2200" dirty="0"/>
              <a:t>In a dilution, a solvent, usually water, is added to a solution, which increases its volume and decreases the concentration of the solution. Making orange juice from concentrate is an example of a dilution.</a:t>
            </a:r>
          </a:p>
        </p:txBody>
      </p:sp>
      <p:pic>
        <p:nvPicPr>
          <p:cNvPr id="14" name="Content Placeholder 13" descr="Orange juice concentrate is diluted. 1 can of orange juice concentrate is poured into a pitcher. 3 cans of water are added. The mixture is stirred. The total volume of the final solution is 4 cans of orange juice.">
            <a:extLst>
              <a:ext uri="{FF2B5EF4-FFF2-40B4-BE49-F238E27FC236}">
                <a16:creationId xmlns:a16="http://schemas.microsoft.com/office/drawing/2014/main" id="{B5ADB541-C6C8-420C-90B4-71D99E5CB285}"/>
              </a:ext>
            </a:extLst>
          </p:cNvPr>
          <p:cNvPicPr>
            <a:picLocks noGrp="1" noChangeAspect="1"/>
          </p:cNvPicPr>
          <p:nvPr>
            <p:ph sz="quarter" idx="16"/>
          </p:nvPr>
        </p:nvPicPr>
        <p:blipFill>
          <a:blip r:embed="rId2"/>
          <a:stretch>
            <a:fillRect/>
          </a:stretch>
        </p:blipFill>
        <p:spPr>
          <a:xfrm>
            <a:off x="2574252" y="3254848"/>
            <a:ext cx="3999323" cy="1877731"/>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5521797"/>
            <a:ext cx="8229600" cy="710402"/>
          </a:xfrm>
        </p:spPr>
        <p:txBody>
          <a:bodyPr/>
          <a:lstStyle/>
          <a:p>
            <a:pPr marL="432" indent="0">
              <a:buNone/>
            </a:pPr>
            <a:r>
              <a:rPr lang="en-IN" sz="2200" b="1" dirty="0"/>
              <a:t>Learning Goal</a:t>
            </a:r>
            <a:r>
              <a:rPr lang="en-IN" sz="2200" dirty="0"/>
              <a:t> Describe the dilution of a solution; calculate the unknown concentration or volume when a solution is diluted.</a:t>
            </a:r>
          </a:p>
        </p:txBody>
      </p:sp>
    </p:spTree>
    <p:extLst>
      <p:ext uri="{BB962C8B-B14F-4D97-AF65-F5344CB8AC3E}">
        <p14:creationId xmlns:p14="http://schemas.microsoft.com/office/powerpoint/2010/main" val="2014591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F1D4-7991-4D87-8A4B-53AE765F515F}"/>
              </a:ext>
            </a:extLst>
          </p:cNvPr>
          <p:cNvSpPr>
            <a:spLocks noGrp="1"/>
          </p:cNvSpPr>
          <p:nvPr>
            <p:ph type="title"/>
          </p:nvPr>
        </p:nvSpPr>
        <p:spPr/>
        <p:txBody>
          <a:bodyPr/>
          <a:lstStyle/>
          <a:p>
            <a:r>
              <a:rPr lang="en-IN" dirty="0"/>
              <a:t>Dilution</a:t>
            </a:r>
          </a:p>
        </p:txBody>
      </p:sp>
      <p:sp>
        <p:nvSpPr>
          <p:cNvPr id="3" name="Content Placeholder 2">
            <a:extLst>
              <a:ext uri="{FF2B5EF4-FFF2-40B4-BE49-F238E27FC236}">
                <a16:creationId xmlns:a16="http://schemas.microsoft.com/office/drawing/2014/main" id="{07654526-8986-4CD6-9645-3FB2486F451C}"/>
              </a:ext>
            </a:extLst>
          </p:cNvPr>
          <p:cNvSpPr>
            <a:spLocks noGrp="1"/>
          </p:cNvSpPr>
          <p:nvPr>
            <p:ph sz="quarter" idx="13"/>
          </p:nvPr>
        </p:nvSpPr>
        <p:spPr>
          <a:xfrm>
            <a:off x="457200" y="1556326"/>
            <a:ext cx="8229600" cy="2672774"/>
          </a:xfrm>
        </p:spPr>
        <p:txBody>
          <a:bodyPr/>
          <a:lstStyle/>
          <a:p>
            <a:pPr marL="432" indent="0">
              <a:buNone/>
            </a:pPr>
            <a:r>
              <a:rPr lang="en-IN" sz="2400" dirty="0"/>
              <a:t>In a </a:t>
            </a:r>
            <a:r>
              <a:rPr lang="en-IN" sz="2400" b="1" dirty="0"/>
              <a:t>dilution,</a:t>
            </a:r>
          </a:p>
          <a:p>
            <a:r>
              <a:rPr lang="en-IN" sz="2400" dirty="0"/>
              <a:t>water is added</a:t>
            </a:r>
          </a:p>
          <a:p>
            <a:r>
              <a:rPr lang="en-IN" sz="2400" dirty="0"/>
              <a:t>the volume of the solution increases</a:t>
            </a:r>
          </a:p>
          <a:p>
            <a:r>
              <a:rPr lang="en-IN" sz="2400" dirty="0"/>
              <a:t>concentration decreases</a:t>
            </a:r>
          </a:p>
          <a:p>
            <a:r>
              <a:rPr lang="en-IN" sz="2400" dirty="0"/>
              <a:t>mass of solute in the solution remains the same</a:t>
            </a:r>
          </a:p>
        </p:txBody>
      </p:sp>
      <p:pic>
        <p:nvPicPr>
          <p:cNvPr id="6" name="Content Placeholder 5" descr="A diagram of the particles in a concentrated solution show the particles close together. After the solution is diluted with additional water, the diagram shows the same particles now farther apart from one another.">
            <a:extLst>
              <a:ext uri="{FF2B5EF4-FFF2-40B4-BE49-F238E27FC236}">
                <a16:creationId xmlns:a16="http://schemas.microsoft.com/office/drawing/2014/main" id="{BAEB2EF9-37A7-4B05-BE5D-2960597154E8}"/>
              </a:ext>
            </a:extLst>
          </p:cNvPr>
          <p:cNvPicPr>
            <a:picLocks noGrp="1" noChangeAspect="1"/>
          </p:cNvPicPr>
          <p:nvPr>
            <p:ph sz="quarter" idx="14"/>
          </p:nvPr>
        </p:nvPicPr>
        <p:blipFill>
          <a:blip r:embed="rId2"/>
          <a:stretch>
            <a:fillRect/>
          </a:stretch>
        </p:blipFill>
        <p:spPr>
          <a:xfrm>
            <a:off x="1523736" y="4395901"/>
            <a:ext cx="6096528" cy="1761897"/>
          </a:xfrm>
          <a:prstGeom prst="rect">
            <a:avLst/>
          </a:prstGeom>
        </p:spPr>
      </p:pic>
    </p:spTree>
    <p:extLst>
      <p:ext uri="{BB962C8B-B14F-4D97-AF65-F5344CB8AC3E}">
        <p14:creationId xmlns:p14="http://schemas.microsoft.com/office/powerpoint/2010/main" val="18818409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C50A-3EDB-4FCA-89DF-9FD7E1FC533E}"/>
              </a:ext>
            </a:extLst>
          </p:cNvPr>
          <p:cNvSpPr>
            <a:spLocks noGrp="1"/>
          </p:cNvSpPr>
          <p:nvPr>
            <p:ph type="title"/>
          </p:nvPr>
        </p:nvSpPr>
        <p:spPr/>
        <p:txBody>
          <a:bodyPr/>
          <a:lstStyle/>
          <a:p>
            <a:r>
              <a:rPr lang="en-IN" dirty="0"/>
              <a:t>Solute Concentrations</a:t>
            </a:r>
          </a:p>
        </p:txBody>
      </p:sp>
      <p:sp>
        <p:nvSpPr>
          <p:cNvPr id="3" name="Content Placeholder 2">
            <a:extLst>
              <a:ext uri="{FF2B5EF4-FFF2-40B4-BE49-F238E27FC236}">
                <a16:creationId xmlns:a16="http://schemas.microsoft.com/office/drawing/2014/main" id="{12B211F1-8812-42FF-BAD8-948E8BEB8EBD}"/>
              </a:ext>
            </a:extLst>
          </p:cNvPr>
          <p:cNvSpPr>
            <a:spLocks noGrp="1"/>
          </p:cNvSpPr>
          <p:nvPr>
            <p:ph sz="quarter" idx="13"/>
          </p:nvPr>
        </p:nvSpPr>
        <p:spPr>
          <a:xfrm>
            <a:off x="457200" y="1556327"/>
            <a:ext cx="8229600" cy="2029556"/>
          </a:xfrm>
        </p:spPr>
        <p:txBody>
          <a:bodyPr/>
          <a:lstStyle/>
          <a:p>
            <a:pPr marL="432" indent="0">
              <a:buNone/>
            </a:pPr>
            <a:r>
              <a:rPr lang="en-IN" dirty="0"/>
              <a:t>In the initial and diluted solutions,</a:t>
            </a:r>
          </a:p>
          <a:p>
            <a:r>
              <a:rPr lang="en-IN" dirty="0"/>
              <a:t>the moles of solute are the same</a:t>
            </a:r>
          </a:p>
          <a:p>
            <a:r>
              <a:rPr lang="en-IN" dirty="0"/>
              <a:t>the concentrations and volumes are related by the following equation:</a:t>
            </a:r>
          </a:p>
        </p:txBody>
      </p:sp>
      <p:graphicFrame>
        <p:nvGraphicFramePr>
          <p:cNvPr id="5" name="Object 4" descr="Concentrated solution, C 1 V 1 = diluted solution, C 2 V 2">
            <a:extLst>
              <a:ext uri="{FF2B5EF4-FFF2-40B4-BE49-F238E27FC236}">
                <a16:creationId xmlns:a16="http://schemas.microsoft.com/office/drawing/2014/main" id="{31EF3FA7-2E77-4C69-B9EB-DF6DA698B49C}"/>
              </a:ext>
            </a:extLst>
          </p:cNvPr>
          <p:cNvGraphicFramePr>
            <a:graphicFrameLocks noChangeAspect="1"/>
          </p:cNvGraphicFramePr>
          <p:nvPr>
            <p:extLst/>
          </p:nvPr>
        </p:nvGraphicFramePr>
        <p:xfrm>
          <a:off x="3324860" y="4156075"/>
          <a:ext cx="2989580" cy="977900"/>
        </p:xfrm>
        <a:graphic>
          <a:graphicData uri="http://schemas.openxmlformats.org/presentationml/2006/ole">
            <mc:AlternateContent xmlns:mc="http://schemas.openxmlformats.org/markup-compatibility/2006">
              <mc:Choice xmlns:v="urn:schemas-microsoft-com:vml" Requires="v">
                <p:oleObj spid="_x0000_s64515" name="Equation" r:id="rId3" imgW="2717640" imgH="888840" progId="Equation.DSMT4">
                  <p:embed/>
                </p:oleObj>
              </mc:Choice>
              <mc:Fallback>
                <p:oleObj name="Equation" r:id="rId3" imgW="2717640" imgH="888840" progId="Equation.DSMT4">
                  <p:embed/>
                  <p:pic>
                    <p:nvPicPr>
                      <p:cNvPr id="5" name="Object 4" descr="Concentrated solution, C 1 V 1 = diluted solution, C 2 V 2">
                        <a:extLst>
                          <a:ext uri="{FF2B5EF4-FFF2-40B4-BE49-F238E27FC236}">
                            <a16:creationId xmlns:a16="http://schemas.microsoft.com/office/drawing/2014/main" id="{31EF3FA7-2E77-4C69-B9EB-DF6DA698B49C}"/>
                          </a:ext>
                        </a:extLst>
                      </p:cNvPr>
                      <p:cNvPicPr/>
                      <p:nvPr/>
                    </p:nvPicPr>
                    <p:blipFill>
                      <a:blip r:embed="rId4"/>
                      <a:stretch>
                        <a:fillRect/>
                      </a:stretch>
                    </p:blipFill>
                    <p:spPr>
                      <a:xfrm>
                        <a:off x="3324860" y="4156075"/>
                        <a:ext cx="2989580" cy="977900"/>
                      </a:xfrm>
                      <a:prstGeom prst="rect">
                        <a:avLst/>
                      </a:prstGeom>
                    </p:spPr>
                  </p:pic>
                </p:oleObj>
              </mc:Fallback>
            </mc:AlternateContent>
          </a:graphicData>
        </a:graphic>
      </p:graphicFrame>
    </p:spTree>
    <p:extLst>
      <p:ext uri="{BB962C8B-B14F-4D97-AF65-F5344CB8AC3E}">
        <p14:creationId xmlns:p14="http://schemas.microsoft.com/office/powerpoint/2010/main" val="23908367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A285-6526-4DDA-9789-59D92AE404A0}"/>
              </a:ext>
            </a:extLst>
          </p:cNvPr>
          <p:cNvSpPr>
            <a:spLocks noGrp="1"/>
          </p:cNvSpPr>
          <p:nvPr>
            <p:ph type="title"/>
          </p:nvPr>
        </p:nvSpPr>
        <p:spPr/>
        <p:txBody>
          <a:bodyPr/>
          <a:lstStyle/>
          <a:p>
            <a:r>
              <a:rPr lang="en-IN" dirty="0"/>
              <a:t>Dilution: Molarity </a:t>
            </a:r>
            <a:r>
              <a:rPr lang="en-IN" sz="2000" b="0" baseline="0" dirty="0"/>
              <a:t>(1 of 2)</a:t>
            </a:r>
          </a:p>
        </p:txBody>
      </p:sp>
      <p:sp>
        <p:nvSpPr>
          <p:cNvPr id="3" name="Content Placeholder 2">
            <a:extLst>
              <a:ext uri="{FF2B5EF4-FFF2-40B4-BE49-F238E27FC236}">
                <a16:creationId xmlns:a16="http://schemas.microsoft.com/office/drawing/2014/main" id="{AF78BD56-C9B0-4CAA-A3B5-B9F74B13DC90}"/>
              </a:ext>
            </a:extLst>
          </p:cNvPr>
          <p:cNvSpPr>
            <a:spLocks noGrp="1"/>
          </p:cNvSpPr>
          <p:nvPr>
            <p:ph sz="quarter" idx="13"/>
          </p:nvPr>
        </p:nvSpPr>
        <p:spPr>
          <a:xfrm>
            <a:off x="457200" y="1556327"/>
            <a:ext cx="8229600" cy="2291774"/>
          </a:xfrm>
        </p:spPr>
        <p:txBody>
          <a:bodyPr/>
          <a:lstStyle/>
          <a:p>
            <a:pPr marL="432" indent="0">
              <a:buNone/>
            </a:pPr>
            <a:r>
              <a:rPr lang="en-IN" sz="2400" dirty="0">
                <a:solidFill>
                  <a:schemeClr val="tx1"/>
                </a:solidFill>
              </a:rPr>
              <a:t>What is the final concentration when 0.50 L</a:t>
            </a:r>
            <a:r>
              <a:rPr lang="en-IN" sz="100" dirty="0">
                <a:solidFill>
                  <a:schemeClr val="tx1"/>
                </a:solidFill>
              </a:rPr>
              <a:t>iter</a:t>
            </a:r>
            <a:r>
              <a:rPr lang="en-IN" sz="2400" dirty="0">
                <a:solidFill>
                  <a:schemeClr val="tx1"/>
                </a:solidFill>
              </a:rPr>
              <a:t> of 6.0 M</a:t>
            </a:r>
            <a:r>
              <a:rPr lang="en-IN" sz="100" dirty="0">
                <a:solidFill>
                  <a:schemeClr val="tx1"/>
                </a:solidFill>
              </a:rPr>
              <a:t>olarity</a:t>
            </a:r>
            <a:r>
              <a:rPr lang="en-IN" sz="2400" dirty="0">
                <a:solidFill>
                  <a:schemeClr val="tx1"/>
                </a:solidFill>
              </a:rPr>
              <a:t> H</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solution is diluted to a final volume of 1.0 </a:t>
            </a:r>
            <a:r>
              <a:rPr lang="en-IN" sz="2400" dirty="0" err="1">
                <a:solidFill>
                  <a:schemeClr val="tx1"/>
                </a:solidFill>
              </a:rPr>
              <a:t>L</a:t>
            </a:r>
            <a:r>
              <a:rPr lang="en-IN" sz="100" dirty="0" err="1">
                <a:solidFill>
                  <a:schemeClr val="tx1"/>
                </a:solidFill>
              </a:rPr>
              <a:t>iter</a:t>
            </a:r>
            <a:r>
              <a:rPr lang="en-IN" sz="2400" dirty="0">
                <a:solidFill>
                  <a:schemeClr val="tx1"/>
                </a:solidFill>
              </a:rPr>
              <a:t>?</a:t>
            </a:r>
          </a:p>
          <a:p>
            <a:pPr marL="432" indent="0">
              <a:buNone/>
            </a:pPr>
            <a:r>
              <a:rPr lang="en-IN" sz="2400" b="1" dirty="0">
                <a:solidFill>
                  <a:schemeClr val="tx1"/>
                </a:solidFill>
              </a:rPr>
              <a:t>Solution:</a:t>
            </a:r>
          </a:p>
          <a:p>
            <a:pPr marL="432" indent="0">
              <a:buNone/>
            </a:pPr>
            <a:r>
              <a:rPr lang="en-IN" sz="2400" b="1" dirty="0">
                <a:solidFill>
                  <a:schemeClr val="tx1"/>
                </a:solidFill>
              </a:rPr>
              <a:t>Step 1 Prepare a table of the concentrations and volumes of the solutions.</a:t>
            </a:r>
          </a:p>
        </p:txBody>
      </p:sp>
      <p:graphicFrame>
        <p:nvGraphicFramePr>
          <p:cNvPr id="6" name="Table 6">
            <a:extLst>
              <a:ext uri="{FF2B5EF4-FFF2-40B4-BE49-F238E27FC236}">
                <a16:creationId xmlns:a16="http://schemas.microsoft.com/office/drawing/2014/main" id="{C0D66C68-AAB6-4344-B602-C086C587D3F6}"/>
              </a:ext>
            </a:extLst>
          </p:cNvPr>
          <p:cNvGraphicFramePr>
            <a:graphicFrameLocks noGrp="1"/>
          </p:cNvGraphicFramePr>
          <p:nvPr>
            <p:ph sz="quarter" idx="14"/>
            <p:extLst/>
          </p:nvPr>
        </p:nvGraphicFramePr>
        <p:xfrm>
          <a:off x="457200" y="3971925"/>
          <a:ext cx="8114400" cy="172008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316268077"/>
                    </a:ext>
                  </a:extLst>
                </a:gridCol>
                <a:gridCol w="2178000">
                  <a:extLst>
                    <a:ext uri="{9D8B030D-6E8A-4147-A177-3AD203B41FA5}">
                      <a16:colId xmlns:a16="http://schemas.microsoft.com/office/drawing/2014/main" val="150189571"/>
                    </a:ext>
                  </a:extLst>
                </a:gridCol>
                <a:gridCol w="1792800">
                  <a:extLst>
                    <a:ext uri="{9D8B030D-6E8A-4147-A177-3AD203B41FA5}">
                      <a16:colId xmlns:a16="http://schemas.microsoft.com/office/drawing/2014/main" val="4214005334"/>
                    </a:ext>
                  </a:extLst>
                </a:gridCol>
                <a:gridCol w="2433600">
                  <a:extLst>
                    <a:ext uri="{9D8B030D-6E8A-4147-A177-3AD203B41FA5}">
                      <a16:colId xmlns:a16="http://schemas.microsoft.com/office/drawing/2014/main" val="387081627"/>
                    </a:ext>
                  </a:extLst>
                </a:gridCol>
              </a:tblGrid>
              <a:tr h="37084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37086"/>
                  </a:ext>
                </a:extLst>
              </a:tr>
              <a:tr h="1080000">
                <a:tc>
                  <a:txBody>
                    <a:bodyPr/>
                    <a:lstStyle/>
                    <a:p>
                      <a:r>
                        <a:rPr lang="en-IN" sz="100" b="1" baseline="0" dirty="0">
                          <a:solidFill>
                            <a:schemeClr val="tx1"/>
                          </a:solidFill>
                          <a:latin typeface="+mn-lt"/>
                        </a:rPr>
                        <a:t>Blank</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latin typeface="+mn-lt"/>
                          <a:ea typeface="Arial"/>
                          <a:cs typeface="Arial"/>
                          <a:sym typeface="Arial"/>
                        </a:rPr>
                        <a:t>C sub 1 = 6.0 molar V sub 1 = 0.50 liters V sub 2 = 1.0 liters</a:t>
                      </a:r>
                      <a:endParaRPr lang="en-IN" sz="100" b="0" i="0" u="none" strike="noStrike" cap="none" dirty="0">
                        <a:solidFill>
                          <a:schemeClr val="tx1"/>
                        </a:solidFill>
                        <a:latin typeface="+mn-lt"/>
                        <a:ea typeface="Arial"/>
                        <a:cs typeface="Arial"/>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C sub 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C sub 1 V sub 1 = C sub 2 V sub 2 V sub 2 increases, C sub 2 decreases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747275"/>
                  </a:ext>
                </a:extLst>
              </a:tr>
            </a:tbl>
          </a:graphicData>
        </a:graphic>
      </p:graphicFrame>
      <p:graphicFrame>
        <p:nvGraphicFramePr>
          <p:cNvPr id="7" name="Object 6">
            <a:extLst>
              <a:ext uri="{FF2B5EF4-FFF2-40B4-BE49-F238E27FC236}">
                <a16:creationId xmlns:a16="http://schemas.microsoft.com/office/drawing/2014/main" id="{2784B4BE-3EE5-414F-92AC-761D3CF729CA}"/>
              </a:ext>
              <a:ext uri="{C183D7F6-B498-43B3-948B-1728B52AA6E4}">
                <adec:decorative xmlns:adec="http://schemas.microsoft.com/office/drawing/2017/decorative" val="1"/>
              </a:ext>
            </a:extLst>
          </p:cNvPr>
          <p:cNvGraphicFramePr>
            <a:graphicFrameLocks noChangeAspect="1"/>
          </p:cNvGraphicFramePr>
          <p:nvPr>
            <p:extLst/>
          </p:nvPr>
        </p:nvGraphicFramePr>
        <p:xfrm>
          <a:off x="2286000" y="4646929"/>
          <a:ext cx="1092200" cy="1003300"/>
        </p:xfrm>
        <a:graphic>
          <a:graphicData uri="http://schemas.openxmlformats.org/presentationml/2006/ole">
            <mc:AlternateContent xmlns:mc="http://schemas.openxmlformats.org/markup-compatibility/2006">
              <mc:Choice xmlns:v="urn:schemas-microsoft-com:vml" Requires="v">
                <p:oleObj spid="_x0000_s65541" name="Equation" r:id="rId3" imgW="1091880" imgH="1002960" progId="Equation.DSMT4">
                  <p:embed/>
                </p:oleObj>
              </mc:Choice>
              <mc:Fallback>
                <p:oleObj name="Equation" r:id="rId3" imgW="1091880" imgH="1002960" progId="Equation.DSMT4">
                  <p:embed/>
                  <p:pic>
                    <p:nvPicPr>
                      <p:cNvPr id="7" name="Object 6">
                        <a:extLst>
                          <a:ext uri="{FF2B5EF4-FFF2-40B4-BE49-F238E27FC236}">
                            <a16:creationId xmlns:a16="http://schemas.microsoft.com/office/drawing/2014/main" id="{2784B4BE-3EE5-414F-92AC-761D3CF729CA}"/>
                          </a:ext>
                          <a:ext uri="{C183D7F6-B498-43B3-948B-1728B52AA6E4}">
                            <adec:decorative xmlns:adec="http://schemas.microsoft.com/office/drawing/2017/decorative" val="1"/>
                          </a:ext>
                        </a:extLst>
                      </p:cNvPr>
                      <p:cNvPicPr/>
                      <p:nvPr/>
                    </p:nvPicPr>
                    <p:blipFill>
                      <a:blip r:embed="rId4"/>
                      <a:stretch>
                        <a:fillRect/>
                      </a:stretch>
                    </p:blipFill>
                    <p:spPr>
                      <a:xfrm>
                        <a:off x="2286000" y="4646929"/>
                        <a:ext cx="1092200" cy="10033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5471AB80-14DF-476E-AD5B-1F13751328C3}"/>
              </a:ext>
              <a:ext uri="{C183D7F6-B498-43B3-948B-1728B52AA6E4}">
                <adec:decorative xmlns:adec="http://schemas.microsoft.com/office/drawing/2017/decorative" val="1"/>
              </a:ext>
            </a:extLst>
          </p:cNvPr>
          <p:cNvGraphicFramePr>
            <a:graphicFrameLocks noChangeAspect="1"/>
          </p:cNvGraphicFramePr>
          <p:nvPr>
            <p:extLst/>
          </p:nvPr>
        </p:nvGraphicFramePr>
        <p:xfrm>
          <a:off x="4457250" y="4640263"/>
          <a:ext cx="279400" cy="304800"/>
        </p:xfrm>
        <a:graphic>
          <a:graphicData uri="http://schemas.openxmlformats.org/presentationml/2006/ole">
            <mc:AlternateContent xmlns:mc="http://schemas.openxmlformats.org/markup-compatibility/2006">
              <mc:Choice xmlns:v="urn:schemas-microsoft-com:vml" Requires="v">
                <p:oleObj spid="_x0000_s65542" name="Equation" r:id="rId5" imgW="279360" imgH="304560" progId="Equation.DSMT4">
                  <p:embed/>
                </p:oleObj>
              </mc:Choice>
              <mc:Fallback>
                <p:oleObj name="Equation" r:id="rId5" imgW="279360" imgH="304560" progId="Equation.DSMT4">
                  <p:embed/>
                  <p:pic>
                    <p:nvPicPr>
                      <p:cNvPr id="10" name="Object 9">
                        <a:extLst>
                          <a:ext uri="{FF2B5EF4-FFF2-40B4-BE49-F238E27FC236}">
                            <a16:creationId xmlns:a16="http://schemas.microsoft.com/office/drawing/2014/main" id="{5471AB80-14DF-476E-AD5B-1F13751328C3}"/>
                          </a:ext>
                          <a:ext uri="{C183D7F6-B498-43B3-948B-1728B52AA6E4}">
                            <adec:decorative xmlns:adec="http://schemas.microsoft.com/office/drawing/2017/decorative" val="1"/>
                          </a:ext>
                        </a:extLst>
                      </p:cNvPr>
                      <p:cNvPicPr/>
                      <p:nvPr/>
                    </p:nvPicPr>
                    <p:blipFill>
                      <a:blip r:embed="rId6"/>
                      <a:stretch>
                        <a:fillRect/>
                      </a:stretch>
                    </p:blipFill>
                    <p:spPr>
                      <a:xfrm>
                        <a:off x="4457250" y="4640263"/>
                        <a:ext cx="279400" cy="3048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773C4FEF-F840-4357-9982-7E89D5867316}"/>
              </a:ext>
              <a:ext uri="{C183D7F6-B498-43B3-948B-1728B52AA6E4}">
                <adec:decorative xmlns:adec="http://schemas.microsoft.com/office/drawing/2017/decorative" val="1"/>
              </a:ext>
            </a:extLst>
          </p:cNvPr>
          <p:cNvGraphicFramePr>
            <a:graphicFrameLocks noChangeAspect="1"/>
          </p:cNvGraphicFramePr>
          <p:nvPr>
            <p:extLst/>
          </p:nvPr>
        </p:nvGraphicFramePr>
        <p:xfrm>
          <a:off x="6254750" y="4643438"/>
          <a:ext cx="1409700" cy="1003300"/>
        </p:xfrm>
        <a:graphic>
          <a:graphicData uri="http://schemas.openxmlformats.org/presentationml/2006/ole">
            <mc:AlternateContent xmlns:mc="http://schemas.openxmlformats.org/markup-compatibility/2006">
              <mc:Choice xmlns:v="urn:schemas-microsoft-com:vml" Requires="v">
                <p:oleObj spid="_x0000_s65543" name="Equation" r:id="rId7" imgW="1409400" imgH="1002960" progId="Equation.DSMT4">
                  <p:embed/>
                </p:oleObj>
              </mc:Choice>
              <mc:Fallback>
                <p:oleObj name="Equation" r:id="rId7" imgW="1409400" imgH="1002960" progId="Equation.DSMT4">
                  <p:embed/>
                  <p:pic>
                    <p:nvPicPr>
                      <p:cNvPr id="11" name="Object 10">
                        <a:extLst>
                          <a:ext uri="{FF2B5EF4-FFF2-40B4-BE49-F238E27FC236}">
                            <a16:creationId xmlns:a16="http://schemas.microsoft.com/office/drawing/2014/main" id="{773C4FEF-F840-4357-9982-7E89D5867316}"/>
                          </a:ext>
                          <a:ext uri="{C183D7F6-B498-43B3-948B-1728B52AA6E4}">
                            <adec:decorative xmlns:adec="http://schemas.microsoft.com/office/drawing/2017/decorative" val="1"/>
                          </a:ext>
                        </a:extLst>
                      </p:cNvPr>
                      <p:cNvPicPr/>
                      <p:nvPr/>
                    </p:nvPicPr>
                    <p:blipFill>
                      <a:blip r:embed="rId8"/>
                      <a:stretch>
                        <a:fillRect/>
                      </a:stretch>
                    </p:blipFill>
                    <p:spPr>
                      <a:xfrm>
                        <a:off x="6254750" y="4643438"/>
                        <a:ext cx="1409700" cy="1003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7612981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B9BD-4D31-4399-82C8-4537427052AF}"/>
              </a:ext>
            </a:extLst>
          </p:cNvPr>
          <p:cNvSpPr>
            <a:spLocks noGrp="1"/>
          </p:cNvSpPr>
          <p:nvPr>
            <p:ph type="title"/>
          </p:nvPr>
        </p:nvSpPr>
        <p:spPr/>
        <p:txBody>
          <a:bodyPr/>
          <a:lstStyle/>
          <a:p>
            <a:r>
              <a:rPr lang="en-IN" dirty="0"/>
              <a:t>Dilution: Molarity </a:t>
            </a:r>
            <a:r>
              <a:rPr lang="en-IN" sz="2000" b="0" dirty="0"/>
              <a:t>(2 of 2)</a:t>
            </a:r>
            <a:endParaRPr lang="en-IN" dirty="0"/>
          </a:p>
        </p:txBody>
      </p:sp>
      <p:sp>
        <p:nvSpPr>
          <p:cNvPr id="6" name="Content Placeholder 5">
            <a:extLst>
              <a:ext uri="{FF2B5EF4-FFF2-40B4-BE49-F238E27FC236}">
                <a16:creationId xmlns:a16="http://schemas.microsoft.com/office/drawing/2014/main" id="{4BE37338-8273-454C-8372-CCBE7BFD96B3}"/>
              </a:ext>
            </a:extLst>
          </p:cNvPr>
          <p:cNvSpPr>
            <a:spLocks noGrp="1"/>
          </p:cNvSpPr>
          <p:nvPr>
            <p:ph sz="quarter" idx="16"/>
          </p:nvPr>
        </p:nvSpPr>
        <p:spPr>
          <a:xfrm>
            <a:off x="457200" y="1555750"/>
            <a:ext cx="8232128" cy="854505"/>
          </a:xfrm>
        </p:spPr>
        <p:txBody>
          <a:bodyPr/>
          <a:lstStyle/>
          <a:p>
            <a:pPr marL="432" lvl="0" indent="0">
              <a:buNone/>
            </a:pPr>
            <a:r>
              <a:rPr lang="en-IN" sz="2400" dirty="0">
                <a:solidFill>
                  <a:srgbClr val="000000"/>
                </a:solidFill>
              </a:rPr>
              <a:t>What is the final concentration when 0.50 L</a:t>
            </a:r>
            <a:r>
              <a:rPr lang="en-IN" sz="100" dirty="0">
                <a:solidFill>
                  <a:schemeClr val="bg1"/>
                </a:solidFill>
              </a:rPr>
              <a:t>iter</a:t>
            </a:r>
            <a:r>
              <a:rPr lang="en-IN" sz="2400" dirty="0">
                <a:solidFill>
                  <a:srgbClr val="000000"/>
                </a:solidFill>
              </a:rPr>
              <a:t> of 6.0 M</a:t>
            </a:r>
            <a:r>
              <a:rPr lang="en-IN" sz="100" dirty="0">
                <a:solidFill>
                  <a:schemeClr val="bg1"/>
                </a:solidFill>
              </a:rPr>
              <a:t>olarity</a:t>
            </a:r>
            <a:r>
              <a:rPr lang="en-IN" sz="2400" dirty="0">
                <a:solidFill>
                  <a:srgbClr val="000000"/>
                </a:solidFill>
              </a:rPr>
              <a:t> H</a:t>
            </a:r>
            <a:r>
              <a:rPr lang="en-IN" sz="100" dirty="0">
                <a:solidFill>
                  <a:srgbClr val="000000"/>
                </a:solidFill>
              </a:rPr>
              <a:t> </a:t>
            </a:r>
            <a:r>
              <a:rPr lang="en-IN" sz="2400" dirty="0">
                <a:solidFill>
                  <a:srgbClr val="000000"/>
                </a:solidFill>
              </a:rPr>
              <a:t>C</a:t>
            </a:r>
            <a:r>
              <a:rPr lang="en-IN" sz="100" dirty="0">
                <a:solidFill>
                  <a:srgbClr val="000000"/>
                </a:solidFill>
              </a:rPr>
              <a:t> </a:t>
            </a:r>
            <a:r>
              <a:rPr lang="en-IN" sz="2400" dirty="0">
                <a:solidFill>
                  <a:srgbClr val="000000"/>
                </a:solidFill>
              </a:rPr>
              <a:t>l solution is diluted to a final volume of 1.0 L</a:t>
            </a:r>
            <a:r>
              <a:rPr lang="en-IN" sz="100" dirty="0">
                <a:solidFill>
                  <a:schemeClr val="bg1"/>
                </a:solidFill>
              </a:rPr>
              <a:t>iter</a:t>
            </a:r>
            <a:r>
              <a:rPr lang="en-IN" sz="2400" dirty="0">
                <a:solidFill>
                  <a:srgbClr val="000000"/>
                </a:solidFill>
              </a:rPr>
              <a:t>?</a:t>
            </a:r>
          </a:p>
        </p:txBody>
      </p:sp>
      <p:sp>
        <p:nvSpPr>
          <p:cNvPr id="3" name="Content Placeholder 2">
            <a:extLst>
              <a:ext uri="{FF2B5EF4-FFF2-40B4-BE49-F238E27FC236}">
                <a16:creationId xmlns:a16="http://schemas.microsoft.com/office/drawing/2014/main" id="{B2A6EB2B-1B69-43A5-9434-1B8CCFF629C4}"/>
              </a:ext>
            </a:extLst>
          </p:cNvPr>
          <p:cNvSpPr>
            <a:spLocks noGrp="1"/>
          </p:cNvSpPr>
          <p:nvPr>
            <p:ph sz="quarter" idx="14"/>
          </p:nvPr>
        </p:nvSpPr>
        <p:spPr>
          <a:xfrm>
            <a:off x="457200" y="2581835"/>
            <a:ext cx="7835030" cy="847165"/>
          </a:xfrm>
        </p:spPr>
        <p:txBody>
          <a:bodyPr/>
          <a:lstStyle/>
          <a:p>
            <a:pPr marL="989013" lvl="0" indent="-989013">
              <a:buNone/>
            </a:pPr>
            <a:r>
              <a:rPr lang="en-IN" sz="2400" b="1" dirty="0">
                <a:solidFill>
                  <a:srgbClr val="000000"/>
                </a:solidFill>
              </a:rPr>
              <a:t>Step 2 Rearrange the dilution expression to solve for the unknown quantity.</a:t>
            </a:r>
          </a:p>
        </p:txBody>
      </p:sp>
      <p:graphicFrame>
        <p:nvGraphicFramePr>
          <p:cNvPr id="7" name="Object 6" descr="C 1 V 1 = C 2 V 2. C 2 = C 1 times start fraction V 1 over V 2 end fraction">
            <a:extLst>
              <a:ext uri="{FF2B5EF4-FFF2-40B4-BE49-F238E27FC236}">
                <a16:creationId xmlns:a16="http://schemas.microsoft.com/office/drawing/2014/main" id="{5F0E0D19-176D-4D9E-8EAB-2EEE5AA473B7}"/>
              </a:ext>
            </a:extLst>
          </p:cNvPr>
          <p:cNvGraphicFramePr>
            <a:graphicFrameLocks noChangeAspect="1"/>
          </p:cNvGraphicFramePr>
          <p:nvPr>
            <p:extLst/>
          </p:nvPr>
        </p:nvGraphicFramePr>
        <p:xfrm>
          <a:off x="2863850" y="3600580"/>
          <a:ext cx="3416300" cy="825500"/>
        </p:xfrm>
        <a:graphic>
          <a:graphicData uri="http://schemas.openxmlformats.org/presentationml/2006/ole">
            <mc:AlternateContent xmlns:mc="http://schemas.openxmlformats.org/markup-compatibility/2006">
              <mc:Choice xmlns:v="urn:schemas-microsoft-com:vml" Requires="v">
                <p:oleObj spid="_x0000_s66564" name="Equation" r:id="rId3" imgW="3416040" imgH="825480" progId="Equation.DSMT4">
                  <p:embed/>
                </p:oleObj>
              </mc:Choice>
              <mc:Fallback>
                <p:oleObj name="Equation" r:id="rId3" imgW="3416040" imgH="825480" progId="Equation.DSMT4">
                  <p:embed/>
                  <p:pic>
                    <p:nvPicPr>
                      <p:cNvPr id="7" name="Object 6" descr="C 1 V 1 = C 2 V 2. C 2 = C 1 times start fraction V 1 over V 2 end fraction">
                        <a:extLst>
                          <a:ext uri="{FF2B5EF4-FFF2-40B4-BE49-F238E27FC236}">
                            <a16:creationId xmlns:a16="http://schemas.microsoft.com/office/drawing/2014/main" id="{5F0E0D19-176D-4D9E-8EAB-2EEE5AA473B7}"/>
                          </a:ext>
                        </a:extLst>
                      </p:cNvPr>
                      <p:cNvPicPr/>
                      <p:nvPr/>
                    </p:nvPicPr>
                    <p:blipFill>
                      <a:blip r:embed="rId4"/>
                      <a:stretch>
                        <a:fillRect/>
                      </a:stretch>
                    </p:blipFill>
                    <p:spPr>
                      <a:xfrm>
                        <a:off x="2863850" y="3600580"/>
                        <a:ext cx="3416300" cy="8255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9D07AC3B-6F2B-43A6-98A7-76D4EC6D45DB}"/>
              </a:ext>
            </a:extLst>
          </p:cNvPr>
          <p:cNvSpPr>
            <a:spLocks noGrp="1"/>
          </p:cNvSpPr>
          <p:nvPr>
            <p:ph sz="quarter" idx="15"/>
          </p:nvPr>
        </p:nvSpPr>
        <p:spPr>
          <a:xfrm>
            <a:off x="457200" y="4572000"/>
            <a:ext cx="8232128" cy="833719"/>
          </a:xfrm>
        </p:spPr>
        <p:txBody>
          <a:bodyPr/>
          <a:lstStyle/>
          <a:p>
            <a:pPr marL="989013" indent="-989013">
              <a:buNone/>
            </a:pPr>
            <a:r>
              <a:rPr lang="en-IN" sz="2400" b="1" dirty="0"/>
              <a:t>Step 3 Substitute the known quantities into the dilution expression and solve.</a:t>
            </a:r>
          </a:p>
        </p:txBody>
      </p:sp>
      <p:graphicFrame>
        <p:nvGraphicFramePr>
          <p:cNvPr id="8" name="Object 7" descr="C sub 2 = 6.0 molarity times start fraction 0.50 liter over 1.0 liter end fraction, with liter cancelled, = 3.0 molarity H C l.">
            <a:extLst>
              <a:ext uri="{FF2B5EF4-FFF2-40B4-BE49-F238E27FC236}">
                <a16:creationId xmlns:a16="http://schemas.microsoft.com/office/drawing/2014/main" id="{94EEDF1F-29BC-47F9-B7B9-AE0D49B52DB1}"/>
              </a:ext>
            </a:extLst>
          </p:cNvPr>
          <p:cNvGraphicFramePr>
            <a:graphicFrameLocks noChangeAspect="1"/>
          </p:cNvGraphicFramePr>
          <p:nvPr>
            <p:extLst/>
          </p:nvPr>
        </p:nvGraphicFramePr>
        <p:xfrm>
          <a:off x="2628900" y="5521325"/>
          <a:ext cx="4419600" cy="838200"/>
        </p:xfrm>
        <a:graphic>
          <a:graphicData uri="http://schemas.openxmlformats.org/presentationml/2006/ole">
            <mc:AlternateContent xmlns:mc="http://schemas.openxmlformats.org/markup-compatibility/2006">
              <mc:Choice xmlns:v="urn:schemas-microsoft-com:vml" Requires="v">
                <p:oleObj spid="_x0000_s66565" name="Equation" r:id="rId5" imgW="4419360" imgH="838080" progId="Equation.DSMT4">
                  <p:embed/>
                </p:oleObj>
              </mc:Choice>
              <mc:Fallback>
                <p:oleObj name="Equation" r:id="rId5" imgW="4419360" imgH="838080" progId="Equation.DSMT4">
                  <p:embed/>
                  <p:pic>
                    <p:nvPicPr>
                      <p:cNvPr id="8" name="Object 7" descr="C sub 2 = 6.0 molarity times start fraction 0.50 liter over 1.0 liter end fraction, with liter cancelled, = 3.0 molarity H C l.">
                        <a:extLst>
                          <a:ext uri="{FF2B5EF4-FFF2-40B4-BE49-F238E27FC236}">
                            <a16:creationId xmlns:a16="http://schemas.microsoft.com/office/drawing/2014/main" id="{94EEDF1F-29BC-47F9-B7B9-AE0D49B52DB1}"/>
                          </a:ext>
                        </a:extLst>
                      </p:cNvPr>
                      <p:cNvPicPr/>
                      <p:nvPr/>
                    </p:nvPicPr>
                    <p:blipFill>
                      <a:blip r:embed="rId6"/>
                      <a:stretch>
                        <a:fillRect/>
                      </a:stretch>
                    </p:blipFill>
                    <p:spPr>
                      <a:xfrm>
                        <a:off x="2628900" y="5521325"/>
                        <a:ext cx="4419600" cy="838200"/>
                      </a:xfrm>
                      <a:prstGeom prst="rect">
                        <a:avLst/>
                      </a:prstGeom>
                    </p:spPr>
                  </p:pic>
                </p:oleObj>
              </mc:Fallback>
            </mc:AlternateContent>
          </a:graphicData>
        </a:graphic>
      </p:graphicFrame>
    </p:spTree>
    <p:extLst>
      <p:ext uri="{BB962C8B-B14F-4D97-AF65-F5344CB8AC3E}">
        <p14:creationId xmlns:p14="http://schemas.microsoft.com/office/powerpoint/2010/main" val="211664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40F3-E3B8-4D67-A316-2E0E65F8108A}"/>
              </a:ext>
            </a:extLst>
          </p:cNvPr>
          <p:cNvSpPr>
            <a:spLocks noGrp="1"/>
          </p:cNvSpPr>
          <p:nvPr>
            <p:ph type="title"/>
          </p:nvPr>
        </p:nvSpPr>
        <p:spPr/>
        <p:txBody>
          <a:bodyPr/>
          <a:lstStyle/>
          <a:p>
            <a:r>
              <a:rPr lang="en-IN" dirty="0"/>
              <a:t>Solutions: Like Dissolves Like</a:t>
            </a:r>
          </a:p>
        </p:txBody>
      </p:sp>
      <p:sp>
        <p:nvSpPr>
          <p:cNvPr id="3" name="Content Placeholder 2">
            <a:extLst>
              <a:ext uri="{FF2B5EF4-FFF2-40B4-BE49-F238E27FC236}">
                <a16:creationId xmlns:a16="http://schemas.microsoft.com/office/drawing/2014/main" id="{87E57080-10AE-4824-8A8B-0AFE141C63ED}"/>
              </a:ext>
            </a:extLst>
          </p:cNvPr>
          <p:cNvSpPr>
            <a:spLocks noGrp="1"/>
          </p:cNvSpPr>
          <p:nvPr>
            <p:ph sz="quarter" idx="13"/>
          </p:nvPr>
        </p:nvSpPr>
        <p:spPr>
          <a:xfrm>
            <a:off x="457200" y="1556327"/>
            <a:ext cx="8229600" cy="1354824"/>
          </a:xfrm>
        </p:spPr>
        <p:txBody>
          <a:bodyPr/>
          <a:lstStyle/>
          <a:p>
            <a:pPr marL="432" indent="0">
              <a:buNone/>
            </a:pPr>
            <a:r>
              <a:rPr lang="en-IN" sz="2400" dirty="0"/>
              <a:t>Solutions will form when the solute and solvent have similar polarities: “like dissolves like.”</a:t>
            </a:r>
          </a:p>
          <a:p>
            <a:pPr marL="432" indent="0">
              <a:buNone/>
            </a:pPr>
            <a:r>
              <a:rPr lang="en-IN" sz="2400" b="1" dirty="0"/>
              <a:t>Table 9.3</a:t>
            </a:r>
            <a:r>
              <a:rPr lang="en-IN" sz="2400" dirty="0"/>
              <a:t> Possible Combinations of Solutes and Solvents</a:t>
            </a:r>
          </a:p>
        </p:txBody>
      </p:sp>
      <p:graphicFrame>
        <p:nvGraphicFramePr>
          <p:cNvPr id="6" name="Table 6">
            <a:extLst>
              <a:ext uri="{FF2B5EF4-FFF2-40B4-BE49-F238E27FC236}">
                <a16:creationId xmlns:a16="http://schemas.microsoft.com/office/drawing/2014/main" id="{05A54676-986C-469B-BF45-236CFCE89203}"/>
              </a:ext>
            </a:extLst>
          </p:cNvPr>
          <p:cNvGraphicFramePr>
            <a:graphicFrameLocks noGrp="1"/>
          </p:cNvGraphicFramePr>
          <p:nvPr>
            <p:ph sz="quarter" idx="14"/>
            <p:extLst>
              <p:ext uri="{D42A27DB-BD31-4B8C-83A1-F6EECF244321}">
                <p14:modId xmlns:p14="http://schemas.microsoft.com/office/powerpoint/2010/main" val="3294614485"/>
              </p:ext>
            </p:extLst>
          </p:nvPr>
        </p:nvGraphicFramePr>
        <p:xfrm>
          <a:off x="457200" y="3145498"/>
          <a:ext cx="8121600" cy="1692120"/>
        </p:xfrm>
        <a:graphic>
          <a:graphicData uri="http://schemas.openxmlformats.org/drawingml/2006/table">
            <a:tbl>
              <a:tblPr firstRow="1" bandRow="1">
                <a:tableStyleId>{2D5ABB26-0587-4C30-8999-92F81FD0307C}</a:tableStyleId>
              </a:tblPr>
              <a:tblGrid>
                <a:gridCol w="2030400">
                  <a:extLst>
                    <a:ext uri="{9D8B030D-6E8A-4147-A177-3AD203B41FA5}">
                      <a16:colId xmlns:a16="http://schemas.microsoft.com/office/drawing/2014/main" val="2013415584"/>
                    </a:ext>
                  </a:extLst>
                </a:gridCol>
                <a:gridCol w="2030400">
                  <a:extLst>
                    <a:ext uri="{9D8B030D-6E8A-4147-A177-3AD203B41FA5}">
                      <a16:colId xmlns:a16="http://schemas.microsoft.com/office/drawing/2014/main" val="1299582896"/>
                    </a:ext>
                  </a:extLst>
                </a:gridCol>
                <a:gridCol w="2030400">
                  <a:extLst>
                    <a:ext uri="{9D8B030D-6E8A-4147-A177-3AD203B41FA5}">
                      <a16:colId xmlns:a16="http://schemas.microsoft.com/office/drawing/2014/main" val="599493411"/>
                    </a:ext>
                  </a:extLst>
                </a:gridCol>
                <a:gridCol w="2030400">
                  <a:extLst>
                    <a:ext uri="{9D8B030D-6E8A-4147-A177-3AD203B41FA5}">
                      <a16:colId xmlns:a16="http://schemas.microsoft.com/office/drawing/2014/main" val="1705396910"/>
                    </a:ext>
                  </a:extLst>
                </a:gridCol>
              </a:tblGrid>
              <a:tr h="57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Solutions Will Form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Solutions Will Form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Solutions Will Not Form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Solutions Will Not Form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95042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Solute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Solvent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Solute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Solvent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5620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Nonpolar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89704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Nonpolar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Nonpolar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Nonpolar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Polar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6702753"/>
                  </a:ext>
                </a:extLst>
              </a:tr>
            </a:tbl>
          </a:graphicData>
        </a:graphic>
      </p:graphicFrame>
    </p:spTree>
    <p:extLst>
      <p:ext uri="{BB962C8B-B14F-4D97-AF65-F5344CB8AC3E}">
        <p14:creationId xmlns:p14="http://schemas.microsoft.com/office/powerpoint/2010/main" val="17962863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08CF-7896-411B-A080-22E9499636E7}"/>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C36E53B6-ED17-423C-BB65-F1E5E513DFD8}"/>
              </a:ext>
            </a:extLst>
          </p:cNvPr>
          <p:cNvSpPr>
            <a:spLocks noGrp="1"/>
          </p:cNvSpPr>
          <p:nvPr>
            <p:ph sz="quarter" idx="13"/>
          </p:nvPr>
        </p:nvSpPr>
        <p:spPr>
          <a:xfrm>
            <a:off x="457199" y="1556327"/>
            <a:ext cx="8411227" cy="1466274"/>
          </a:xfrm>
        </p:spPr>
        <p:txBody>
          <a:bodyPr/>
          <a:lstStyle/>
          <a:p>
            <a:pPr marL="432" indent="0">
              <a:buNone/>
            </a:pPr>
            <a:r>
              <a:rPr lang="en-IN" dirty="0">
                <a:solidFill>
                  <a:schemeClr val="tx1"/>
                </a:solidFill>
              </a:rPr>
              <a:t>What volume of a 2.00% (m</a:t>
            </a:r>
            <a:r>
              <a:rPr lang="en-IN" sz="100" dirty="0">
                <a:solidFill>
                  <a:schemeClr val="tx1"/>
                </a:solidFill>
              </a:rPr>
              <a:t>ass</a:t>
            </a:r>
            <a:r>
              <a:rPr lang="en-IN" dirty="0">
                <a:solidFill>
                  <a:schemeClr val="tx1"/>
                </a:solidFill>
              </a:rPr>
              <a:t>/v</a:t>
            </a:r>
            <a:r>
              <a:rPr lang="en-IN" sz="100" dirty="0">
                <a:solidFill>
                  <a:schemeClr val="tx1"/>
                </a:solidFill>
              </a:rPr>
              <a:t>olume</a:t>
            </a:r>
            <a:r>
              <a:rPr lang="en-IN" dirty="0">
                <a:solidFill>
                  <a:schemeClr val="tx1"/>
                </a:solidFill>
              </a:rPr>
              <a:t>) H</a:t>
            </a:r>
            <a:r>
              <a:rPr lang="en-IN" sz="100" dirty="0">
                <a:solidFill>
                  <a:schemeClr val="tx1"/>
                </a:solidFill>
              </a:rPr>
              <a:t> </a:t>
            </a:r>
            <a:r>
              <a:rPr lang="en-IN" dirty="0">
                <a:solidFill>
                  <a:schemeClr val="tx1"/>
                </a:solidFill>
              </a:rPr>
              <a:t>C</a:t>
            </a:r>
            <a:r>
              <a:rPr lang="en-IN" sz="100" dirty="0">
                <a:solidFill>
                  <a:schemeClr val="tx1"/>
                </a:solidFill>
              </a:rPr>
              <a:t> </a:t>
            </a:r>
            <a:r>
              <a:rPr lang="en-IN" dirty="0">
                <a:solidFill>
                  <a:schemeClr val="tx1"/>
                </a:solidFill>
              </a:rPr>
              <a:t>l solution can be prepared by diluting 25.0 m</a:t>
            </a:r>
            <a:r>
              <a:rPr lang="en-IN" sz="100" dirty="0">
                <a:solidFill>
                  <a:schemeClr val="tx1"/>
                </a:solidFill>
              </a:rPr>
              <a:t>illi </a:t>
            </a:r>
            <a:r>
              <a:rPr lang="en-IN" dirty="0">
                <a:solidFill>
                  <a:schemeClr val="tx1"/>
                </a:solidFill>
              </a:rPr>
              <a:t>L</a:t>
            </a:r>
            <a:r>
              <a:rPr lang="en-IN" sz="100" dirty="0">
                <a:solidFill>
                  <a:schemeClr val="tx1"/>
                </a:solidFill>
              </a:rPr>
              <a:t>iters</a:t>
            </a:r>
            <a:r>
              <a:rPr lang="en-IN" dirty="0">
                <a:solidFill>
                  <a:schemeClr val="tx1"/>
                </a:solidFill>
              </a:rPr>
              <a:t> of 14.0% (m</a:t>
            </a:r>
            <a:r>
              <a:rPr lang="en-IN" sz="100" dirty="0">
                <a:solidFill>
                  <a:schemeClr val="tx1"/>
                </a:solidFill>
              </a:rPr>
              <a:t>ass</a:t>
            </a:r>
            <a:r>
              <a:rPr lang="en-IN" dirty="0">
                <a:solidFill>
                  <a:schemeClr val="tx1"/>
                </a:solidFill>
              </a:rPr>
              <a:t>/v</a:t>
            </a:r>
            <a:r>
              <a:rPr lang="en-IN" sz="100" dirty="0">
                <a:solidFill>
                  <a:schemeClr val="tx1"/>
                </a:solidFill>
              </a:rPr>
              <a:t>olume</a:t>
            </a:r>
            <a:r>
              <a:rPr lang="en-IN" dirty="0">
                <a:solidFill>
                  <a:schemeClr val="tx1"/>
                </a:solidFill>
              </a:rPr>
              <a:t>) H</a:t>
            </a:r>
            <a:r>
              <a:rPr lang="en-IN" sz="100" dirty="0">
                <a:solidFill>
                  <a:schemeClr val="tx1"/>
                </a:solidFill>
              </a:rPr>
              <a:t> </a:t>
            </a:r>
            <a:r>
              <a:rPr lang="en-IN" dirty="0">
                <a:solidFill>
                  <a:schemeClr val="tx1"/>
                </a:solidFill>
              </a:rPr>
              <a:t>C</a:t>
            </a:r>
            <a:r>
              <a:rPr lang="en-IN" sz="100" dirty="0">
                <a:solidFill>
                  <a:schemeClr val="tx1"/>
                </a:solidFill>
              </a:rPr>
              <a:t> </a:t>
            </a:r>
            <a:r>
              <a:rPr lang="en-IN" dirty="0">
                <a:solidFill>
                  <a:schemeClr val="tx1"/>
                </a:solidFill>
              </a:rPr>
              <a:t>l solution?</a:t>
            </a:r>
          </a:p>
        </p:txBody>
      </p:sp>
    </p:spTree>
    <p:extLst>
      <p:ext uri="{BB962C8B-B14F-4D97-AF65-F5344CB8AC3E}">
        <p14:creationId xmlns:p14="http://schemas.microsoft.com/office/powerpoint/2010/main" val="30464742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A285-6526-4DDA-9789-59D92AE404A0}"/>
              </a:ext>
            </a:extLst>
          </p:cNvPr>
          <p:cNvSpPr>
            <a:spLocks noGrp="1"/>
          </p:cNvSpPr>
          <p:nvPr>
            <p:ph type="title"/>
          </p:nvPr>
        </p:nvSpPr>
        <p:spPr/>
        <p:txBody>
          <a:bodyPr/>
          <a:lstStyle/>
          <a:p>
            <a:r>
              <a:rPr lang="en-IN" dirty="0"/>
              <a:t>Solution 1 </a:t>
            </a:r>
            <a:r>
              <a:rPr lang="en-IN" sz="2000" b="0" dirty="0"/>
              <a:t>(1 of 2)</a:t>
            </a:r>
            <a:endParaRPr lang="en-IN" sz="2000" b="0" baseline="0" dirty="0"/>
          </a:p>
        </p:txBody>
      </p:sp>
      <p:sp>
        <p:nvSpPr>
          <p:cNvPr id="3" name="Content Placeholder 2">
            <a:extLst>
              <a:ext uri="{FF2B5EF4-FFF2-40B4-BE49-F238E27FC236}">
                <a16:creationId xmlns:a16="http://schemas.microsoft.com/office/drawing/2014/main" id="{AF78BD56-C9B0-4CAA-A3B5-B9F74B13DC90}"/>
              </a:ext>
            </a:extLst>
          </p:cNvPr>
          <p:cNvSpPr>
            <a:spLocks noGrp="1"/>
          </p:cNvSpPr>
          <p:nvPr>
            <p:ph sz="quarter" idx="13"/>
          </p:nvPr>
        </p:nvSpPr>
        <p:spPr>
          <a:xfrm>
            <a:off x="457200" y="1556327"/>
            <a:ext cx="8513064" cy="1815523"/>
          </a:xfrm>
        </p:spPr>
        <p:txBody>
          <a:bodyPr/>
          <a:lstStyle/>
          <a:p>
            <a:pPr marL="432" indent="0">
              <a:buNone/>
            </a:pPr>
            <a:r>
              <a:rPr lang="en-IN" sz="2400" dirty="0">
                <a:solidFill>
                  <a:schemeClr val="tx1"/>
                </a:solidFill>
              </a:rPr>
              <a:t>What volume of a 2.00% (m</a:t>
            </a:r>
            <a:r>
              <a:rPr lang="en-IN" sz="100" dirty="0">
                <a:solidFill>
                  <a:schemeClr val="tx1"/>
                </a:solidFill>
              </a:rPr>
              <a:t>ass</a:t>
            </a:r>
            <a:r>
              <a:rPr lang="en-IN" sz="2400" dirty="0">
                <a:solidFill>
                  <a:schemeClr val="tx1"/>
                </a:solidFill>
              </a:rPr>
              <a:t>/v</a:t>
            </a:r>
            <a:r>
              <a:rPr lang="en-IN" sz="100" dirty="0">
                <a:solidFill>
                  <a:schemeClr val="tx1"/>
                </a:solidFill>
              </a:rPr>
              <a:t>olume</a:t>
            </a:r>
            <a:r>
              <a:rPr lang="en-IN" sz="2400" dirty="0">
                <a:solidFill>
                  <a:schemeClr val="tx1"/>
                </a:solidFill>
              </a:rPr>
              <a:t>) H</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solution can be prepared by diluting 25.0 m</a:t>
            </a:r>
            <a:r>
              <a:rPr lang="en-IN" sz="100" dirty="0">
                <a:solidFill>
                  <a:schemeClr val="tx1"/>
                </a:solidFill>
              </a:rPr>
              <a:t>illi </a:t>
            </a:r>
            <a:r>
              <a:rPr lang="en-IN" sz="2400" dirty="0" err="1">
                <a:solidFill>
                  <a:schemeClr val="tx1"/>
                </a:solidFill>
              </a:rPr>
              <a:t>L</a:t>
            </a:r>
            <a:r>
              <a:rPr lang="en-IN" sz="100" dirty="0" err="1">
                <a:solidFill>
                  <a:schemeClr val="tx1"/>
                </a:solidFill>
              </a:rPr>
              <a:t>iters</a:t>
            </a:r>
            <a:r>
              <a:rPr lang="en-IN" sz="2400" dirty="0">
                <a:solidFill>
                  <a:schemeClr val="tx1"/>
                </a:solidFill>
              </a:rPr>
              <a:t> of 14.0% (m</a:t>
            </a:r>
            <a:r>
              <a:rPr lang="en-IN" sz="100" dirty="0">
                <a:solidFill>
                  <a:schemeClr val="tx1"/>
                </a:solidFill>
              </a:rPr>
              <a:t>ass</a:t>
            </a:r>
            <a:r>
              <a:rPr lang="en-IN" sz="2400" dirty="0">
                <a:solidFill>
                  <a:schemeClr val="tx1"/>
                </a:solidFill>
              </a:rPr>
              <a:t>/v</a:t>
            </a:r>
            <a:r>
              <a:rPr lang="en-IN" sz="100" dirty="0">
                <a:solidFill>
                  <a:schemeClr val="tx1"/>
                </a:solidFill>
              </a:rPr>
              <a:t>olume</a:t>
            </a:r>
            <a:r>
              <a:rPr lang="en-IN" sz="2400" dirty="0">
                <a:solidFill>
                  <a:schemeClr val="tx1"/>
                </a:solidFill>
              </a:rPr>
              <a:t>) H</a:t>
            </a:r>
            <a:r>
              <a:rPr lang="en-IN" sz="100" dirty="0">
                <a:solidFill>
                  <a:schemeClr val="tx1"/>
                </a:solidFill>
              </a:rPr>
              <a:t> </a:t>
            </a:r>
            <a:r>
              <a:rPr lang="en-IN" sz="2400" dirty="0">
                <a:solidFill>
                  <a:schemeClr val="tx1"/>
                </a:solidFill>
              </a:rPr>
              <a:t>C</a:t>
            </a:r>
            <a:r>
              <a:rPr lang="en-IN" sz="100" dirty="0">
                <a:solidFill>
                  <a:schemeClr val="tx1"/>
                </a:solidFill>
              </a:rPr>
              <a:t> </a:t>
            </a:r>
            <a:r>
              <a:rPr lang="en-IN" sz="2400" dirty="0">
                <a:solidFill>
                  <a:schemeClr val="tx1"/>
                </a:solidFill>
              </a:rPr>
              <a:t>l solution?</a:t>
            </a:r>
          </a:p>
          <a:p>
            <a:pPr marL="432" indent="0">
              <a:buNone/>
            </a:pPr>
            <a:r>
              <a:rPr lang="en-IN" sz="2400" b="1" dirty="0">
                <a:solidFill>
                  <a:schemeClr val="tx1"/>
                </a:solidFill>
              </a:rPr>
              <a:t>Step 1 Prepare a table of the concentrations and volumes of the solutions.</a:t>
            </a:r>
          </a:p>
        </p:txBody>
      </p:sp>
      <p:graphicFrame>
        <p:nvGraphicFramePr>
          <p:cNvPr id="6" name="Table 6">
            <a:extLst>
              <a:ext uri="{FF2B5EF4-FFF2-40B4-BE49-F238E27FC236}">
                <a16:creationId xmlns:a16="http://schemas.microsoft.com/office/drawing/2014/main" id="{C0D66C68-AAB6-4344-B602-C086C587D3F6}"/>
              </a:ext>
            </a:extLst>
          </p:cNvPr>
          <p:cNvGraphicFramePr>
            <a:graphicFrameLocks noGrp="1"/>
          </p:cNvGraphicFramePr>
          <p:nvPr>
            <p:ph sz="quarter" idx="14"/>
            <p:extLst/>
          </p:nvPr>
        </p:nvGraphicFramePr>
        <p:xfrm>
          <a:off x="457200" y="3552825"/>
          <a:ext cx="8114400" cy="172008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316268077"/>
                    </a:ext>
                  </a:extLst>
                </a:gridCol>
                <a:gridCol w="2178000">
                  <a:extLst>
                    <a:ext uri="{9D8B030D-6E8A-4147-A177-3AD203B41FA5}">
                      <a16:colId xmlns:a16="http://schemas.microsoft.com/office/drawing/2014/main" val="150189571"/>
                    </a:ext>
                  </a:extLst>
                </a:gridCol>
                <a:gridCol w="1792800">
                  <a:extLst>
                    <a:ext uri="{9D8B030D-6E8A-4147-A177-3AD203B41FA5}">
                      <a16:colId xmlns:a16="http://schemas.microsoft.com/office/drawing/2014/main" val="4214005334"/>
                    </a:ext>
                  </a:extLst>
                </a:gridCol>
                <a:gridCol w="2433600">
                  <a:extLst>
                    <a:ext uri="{9D8B030D-6E8A-4147-A177-3AD203B41FA5}">
                      <a16:colId xmlns:a16="http://schemas.microsoft.com/office/drawing/2014/main" val="387081627"/>
                    </a:ext>
                  </a:extLst>
                </a:gridCol>
              </a:tblGrid>
              <a:tr h="37084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37086"/>
                  </a:ext>
                </a:extLst>
              </a:tr>
              <a:tr h="10800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 b="0" i="0" u="none" strike="noStrike" cap="none" dirty="0">
                          <a:solidFill>
                            <a:schemeClr val="tx1"/>
                          </a:solidFill>
                          <a:latin typeface="+mn-lt"/>
                          <a:ea typeface="Arial"/>
                          <a:cs typeface="Arial"/>
                          <a:sym typeface="Arial"/>
                        </a:rPr>
                        <a:t>C </a:t>
                      </a:r>
                      <a:r>
                        <a:rPr lang="fr-FR" sz="100" b="0" i="0" u="none" strike="noStrike" cap="none" dirty="0" err="1">
                          <a:solidFill>
                            <a:schemeClr val="tx1"/>
                          </a:solidFill>
                          <a:latin typeface="+mn-lt"/>
                          <a:ea typeface="Arial"/>
                          <a:cs typeface="Arial"/>
                          <a:sym typeface="Arial"/>
                        </a:rPr>
                        <a:t>sub</a:t>
                      </a:r>
                      <a:r>
                        <a:rPr lang="fr-FR" sz="100" b="0" i="0" u="none" strike="noStrike" cap="none" dirty="0">
                          <a:solidFill>
                            <a:schemeClr val="tx1"/>
                          </a:solidFill>
                          <a:latin typeface="+mn-lt"/>
                          <a:ea typeface="Arial"/>
                          <a:cs typeface="Arial"/>
                          <a:sym typeface="Arial"/>
                        </a:rPr>
                        <a:t> 1 = 14.0 percent, mass volume percent</a:t>
                      </a:r>
                    </a:p>
                    <a:p>
                      <a:r>
                        <a:rPr lang="fr-FR" sz="100" b="0" i="0" u="none" strike="noStrike" cap="none" dirty="0">
                          <a:solidFill>
                            <a:schemeClr val="tx1"/>
                          </a:solidFill>
                          <a:latin typeface="+mn-lt"/>
                          <a:ea typeface="Arial"/>
                          <a:cs typeface="Arial"/>
                          <a:sym typeface="Arial"/>
                        </a:rPr>
                        <a:t>V </a:t>
                      </a:r>
                      <a:r>
                        <a:rPr lang="fr-FR" sz="100" b="0" i="0" u="none" strike="noStrike" cap="none" dirty="0" err="1">
                          <a:solidFill>
                            <a:schemeClr val="tx1"/>
                          </a:solidFill>
                          <a:latin typeface="+mn-lt"/>
                          <a:ea typeface="Arial"/>
                          <a:cs typeface="Arial"/>
                          <a:sym typeface="Arial"/>
                        </a:rPr>
                        <a:t>sub</a:t>
                      </a:r>
                      <a:r>
                        <a:rPr lang="fr-FR" sz="100" b="0" i="0" u="none" strike="noStrike" cap="none" dirty="0">
                          <a:solidFill>
                            <a:schemeClr val="tx1"/>
                          </a:solidFill>
                          <a:latin typeface="+mn-lt"/>
                          <a:ea typeface="Arial"/>
                          <a:cs typeface="Arial"/>
                          <a:sym typeface="Arial"/>
                        </a:rPr>
                        <a:t> 1 = 25.0 </a:t>
                      </a:r>
                      <a:r>
                        <a:rPr lang="fr-FR" sz="100" b="0" i="0" u="none" strike="noStrike" cap="none" dirty="0" err="1">
                          <a:solidFill>
                            <a:schemeClr val="tx1"/>
                          </a:solidFill>
                          <a:latin typeface="+mn-lt"/>
                          <a:ea typeface="Arial"/>
                          <a:cs typeface="Arial"/>
                          <a:sym typeface="Arial"/>
                        </a:rPr>
                        <a:t>milliliters</a:t>
                      </a:r>
                      <a:endParaRPr lang="fr-FR" sz="100" b="0" i="0" u="none" strike="noStrike" cap="none" dirty="0">
                        <a:solidFill>
                          <a:schemeClr val="tx1"/>
                        </a:solidFill>
                        <a:latin typeface="+mn-lt"/>
                        <a:ea typeface="Arial"/>
                        <a:cs typeface="Arial"/>
                        <a:sym typeface="Arial"/>
                      </a:endParaRPr>
                    </a:p>
                    <a:p>
                      <a:r>
                        <a:rPr lang="fr-FR" sz="100" b="0" i="0" u="none" strike="noStrike" cap="none" dirty="0">
                          <a:solidFill>
                            <a:schemeClr val="tx1"/>
                          </a:solidFill>
                          <a:latin typeface="+mn-lt"/>
                          <a:ea typeface="Arial"/>
                          <a:cs typeface="Arial"/>
                          <a:sym typeface="Arial"/>
                        </a:rPr>
                        <a:t>C </a:t>
                      </a:r>
                      <a:r>
                        <a:rPr lang="fr-FR" sz="100" b="0" i="0" u="none" strike="noStrike" cap="none" dirty="0" err="1">
                          <a:solidFill>
                            <a:schemeClr val="tx1"/>
                          </a:solidFill>
                          <a:latin typeface="+mn-lt"/>
                          <a:ea typeface="Arial"/>
                          <a:cs typeface="Arial"/>
                          <a:sym typeface="Arial"/>
                        </a:rPr>
                        <a:t>sub</a:t>
                      </a:r>
                      <a:r>
                        <a:rPr lang="fr-FR" sz="100" b="0" i="0" u="none" strike="noStrike" cap="none" dirty="0">
                          <a:solidFill>
                            <a:schemeClr val="tx1"/>
                          </a:solidFill>
                          <a:latin typeface="+mn-lt"/>
                          <a:ea typeface="Arial"/>
                          <a:cs typeface="Arial"/>
                          <a:sym typeface="Arial"/>
                        </a:rPr>
                        <a:t> 2 = 2.00 percent, mass volume percent</a:t>
                      </a:r>
                      <a:endParaRPr lang="en-IN" sz="100" b="0" i="0" u="none" strike="noStrike" cap="none" dirty="0">
                        <a:solidFill>
                          <a:schemeClr val="tx1"/>
                        </a:solidFill>
                        <a:latin typeface="+mn-lt"/>
                        <a:ea typeface="Arial"/>
                        <a:cs typeface="Arial"/>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V sub 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C sub 1 V sub 1 = C sub 2 V sub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C sub 2 decreases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V sub 2 increases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747275"/>
                  </a:ext>
                </a:extLst>
              </a:tr>
            </a:tbl>
          </a:graphicData>
        </a:graphic>
      </p:graphicFrame>
      <p:graphicFrame>
        <p:nvGraphicFramePr>
          <p:cNvPr id="7" name="Object 6">
            <a:extLst>
              <a:ext uri="{FF2B5EF4-FFF2-40B4-BE49-F238E27FC236}">
                <a16:creationId xmlns:a16="http://schemas.microsoft.com/office/drawing/2014/main" id="{2784B4BE-3EE5-414F-92AC-761D3CF729CA}"/>
              </a:ext>
              <a:ext uri="{C183D7F6-B498-43B3-948B-1728B52AA6E4}">
                <adec:decorative xmlns:adec="http://schemas.microsoft.com/office/drawing/2017/decorative" val="1"/>
              </a:ext>
            </a:extLst>
          </p:cNvPr>
          <p:cNvGraphicFramePr>
            <a:graphicFrameLocks noChangeAspect="1"/>
          </p:cNvGraphicFramePr>
          <p:nvPr>
            <p:extLst/>
          </p:nvPr>
        </p:nvGraphicFramePr>
        <p:xfrm>
          <a:off x="2279650" y="4227513"/>
          <a:ext cx="1752600" cy="1003300"/>
        </p:xfrm>
        <a:graphic>
          <a:graphicData uri="http://schemas.openxmlformats.org/presentationml/2006/ole">
            <mc:AlternateContent xmlns:mc="http://schemas.openxmlformats.org/markup-compatibility/2006">
              <mc:Choice xmlns:v="urn:schemas-microsoft-com:vml" Requires="v">
                <p:oleObj spid="_x0000_s67589" name="Equation" r:id="rId3" imgW="1752480" imgH="1002960" progId="Equation.DSMT4">
                  <p:embed/>
                </p:oleObj>
              </mc:Choice>
              <mc:Fallback>
                <p:oleObj name="Equation" r:id="rId3" imgW="1752480" imgH="1002960" progId="Equation.DSMT4">
                  <p:embed/>
                  <p:pic>
                    <p:nvPicPr>
                      <p:cNvPr id="7" name="Object 6">
                        <a:extLst>
                          <a:ext uri="{FF2B5EF4-FFF2-40B4-BE49-F238E27FC236}">
                            <a16:creationId xmlns:a16="http://schemas.microsoft.com/office/drawing/2014/main" id="{2784B4BE-3EE5-414F-92AC-761D3CF729CA}"/>
                          </a:ext>
                          <a:ext uri="{C183D7F6-B498-43B3-948B-1728B52AA6E4}">
                            <adec:decorative xmlns:adec="http://schemas.microsoft.com/office/drawing/2017/decorative" val="1"/>
                          </a:ext>
                        </a:extLst>
                      </p:cNvPr>
                      <p:cNvPicPr/>
                      <p:nvPr/>
                    </p:nvPicPr>
                    <p:blipFill>
                      <a:blip r:embed="rId4"/>
                      <a:stretch>
                        <a:fillRect/>
                      </a:stretch>
                    </p:blipFill>
                    <p:spPr>
                      <a:xfrm>
                        <a:off x="2279650" y="4227513"/>
                        <a:ext cx="1752600" cy="10033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5471AB80-14DF-476E-AD5B-1F13751328C3}"/>
              </a:ext>
              <a:ext uri="{C183D7F6-B498-43B3-948B-1728B52AA6E4}">
                <adec:decorative xmlns:adec="http://schemas.microsoft.com/office/drawing/2017/decorative" val="1"/>
              </a:ext>
            </a:extLst>
          </p:cNvPr>
          <p:cNvGraphicFramePr>
            <a:graphicFrameLocks noChangeAspect="1"/>
          </p:cNvGraphicFramePr>
          <p:nvPr>
            <p:extLst/>
          </p:nvPr>
        </p:nvGraphicFramePr>
        <p:xfrm>
          <a:off x="4476750" y="4233863"/>
          <a:ext cx="241300" cy="304800"/>
        </p:xfrm>
        <a:graphic>
          <a:graphicData uri="http://schemas.openxmlformats.org/presentationml/2006/ole">
            <mc:AlternateContent xmlns:mc="http://schemas.openxmlformats.org/markup-compatibility/2006">
              <mc:Choice xmlns:v="urn:schemas-microsoft-com:vml" Requires="v">
                <p:oleObj spid="_x0000_s67590" name="Equation" r:id="rId5" imgW="241200" imgH="304560" progId="Equation.DSMT4">
                  <p:embed/>
                </p:oleObj>
              </mc:Choice>
              <mc:Fallback>
                <p:oleObj name="Equation" r:id="rId5" imgW="241200" imgH="304560" progId="Equation.DSMT4">
                  <p:embed/>
                  <p:pic>
                    <p:nvPicPr>
                      <p:cNvPr id="10" name="Object 9">
                        <a:extLst>
                          <a:ext uri="{FF2B5EF4-FFF2-40B4-BE49-F238E27FC236}">
                            <a16:creationId xmlns:a16="http://schemas.microsoft.com/office/drawing/2014/main" id="{5471AB80-14DF-476E-AD5B-1F13751328C3}"/>
                          </a:ext>
                          <a:ext uri="{C183D7F6-B498-43B3-948B-1728B52AA6E4}">
                            <adec:decorative xmlns:adec="http://schemas.microsoft.com/office/drawing/2017/decorative" val="1"/>
                          </a:ext>
                        </a:extLst>
                      </p:cNvPr>
                      <p:cNvPicPr/>
                      <p:nvPr/>
                    </p:nvPicPr>
                    <p:blipFill>
                      <a:blip r:embed="rId6"/>
                      <a:stretch>
                        <a:fillRect/>
                      </a:stretch>
                    </p:blipFill>
                    <p:spPr>
                      <a:xfrm>
                        <a:off x="4476750" y="4233863"/>
                        <a:ext cx="241300" cy="3048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773C4FEF-F840-4357-9982-7E89D5867316}"/>
              </a:ext>
              <a:ext uri="{C183D7F6-B498-43B3-948B-1728B52AA6E4}">
                <adec:decorative xmlns:adec="http://schemas.microsoft.com/office/drawing/2017/decorative" val="1"/>
              </a:ext>
            </a:extLst>
          </p:cNvPr>
          <p:cNvGraphicFramePr>
            <a:graphicFrameLocks noChangeAspect="1"/>
          </p:cNvGraphicFramePr>
          <p:nvPr>
            <p:extLst/>
          </p:nvPr>
        </p:nvGraphicFramePr>
        <p:xfrm>
          <a:off x="6229350" y="4224338"/>
          <a:ext cx="1460500" cy="1003300"/>
        </p:xfrm>
        <a:graphic>
          <a:graphicData uri="http://schemas.openxmlformats.org/presentationml/2006/ole">
            <mc:AlternateContent xmlns:mc="http://schemas.openxmlformats.org/markup-compatibility/2006">
              <mc:Choice xmlns:v="urn:schemas-microsoft-com:vml" Requires="v">
                <p:oleObj spid="_x0000_s67591" name="Equation" r:id="rId7" imgW="1460160" imgH="1002960" progId="Equation.DSMT4">
                  <p:embed/>
                </p:oleObj>
              </mc:Choice>
              <mc:Fallback>
                <p:oleObj name="Equation" r:id="rId7" imgW="1460160" imgH="1002960" progId="Equation.DSMT4">
                  <p:embed/>
                  <p:pic>
                    <p:nvPicPr>
                      <p:cNvPr id="11" name="Object 10">
                        <a:extLst>
                          <a:ext uri="{FF2B5EF4-FFF2-40B4-BE49-F238E27FC236}">
                            <a16:creationId xmlns:a16="http://schemas.microsoft.com/office/drawing/2014/main" id="{773C4FEF-F840-4357-9982-7E89D5867316}"/>
                          </a:ext>
                          <a:ext uri="{C183D7F6-B498-43B3-948B-1728B52AA6E4}">
                            <adec:decorative xmlns:adec="http://schemas.microsoft.com/office/drawing/2017/decorative" val="1"/>
                          </a:ext>
                        </a:extLst>
                      </p:cNvPr>
                      <p:cNvPicPr/>
                      <p:nvPr/>
                    </p:nvPicPr>
                    <p:blipFill>
                      <a:blip r:embed="rId8"/>
                      <a:stretch>
                        <a:fillRect/>
                      </a:stretch>
                    </p:blipFill>
                    <p:spPr>
                      <a:xfrm>
                        <a:off x="6229350" y="4224338"/>
                        <a:ext cx="1460500" cy="1003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3060637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a:t>Solution 1 </a:t>
            </a:r>
            <a:r>
              <a:rPr lang="en-IN" sz="2000" b="0" dirty="0"/>
              <a:t>(2 of 2)</a:t>
            </a:r>
            <a:endParaRPr lang="en-IN" dirty="0"/>
          </a:p>
        </p:txBody>
      </p:sp>
      <p:sp>
        <p:nvSpPr>
          <p:cNvPr id="7" name="Content Placeholder 6"/>
          <p:cNvSpPr>
            <a:spLocks noGrp="1"/>
          </p:cNvSpPr>
          <p:nvPr>
            <p:ph sz="quarter" idx="14"/>
          </p:nvPr>
        </p:nvSpPr>
        <p:spPr>
          <a:xfrm>
            <a:off x="457200" y="1557338"/>
            <a:ext cx="8229600" cy="830262"/>
          </a:xfrm>
        </p:spPr>
        <p:txBody>
          <a:bodyPr/>
          <a:lstStyle/>
          <a:p>
            <a:pPr marL="432" lvl="0" indent="0">
              <a:buNone/>
            </a:pPr>
            <a:r>
              <a:rPr lang="en-IN" sz="2400" dirty="0">
                <a:solidFill>
                  <a:schemeClr val="tx1"/>
                </a:solidFill>
              </a:rPr>
              <a:t>What volume of a 2.00% (m</a:t>
            </a:r>
            <a:r>
              <a:rPr lang="en-IN" sz="300" dirty="0">
                <a:solidFill>
                  <a:schemeClr val="tx1"/>
                </a:solidFill>
              </a:rPr>
              <a:t>ass</a:t>
            </a:r>
            <a:r>
              <a:rPr lang="en-IN" sz="2400" dirty="0">
                <a:solidFill>
                  <a:schemeClr val="tx1"/>
                </a:solidFill>
              </a:rPr>
              <a:t>/v</a:t>
            </a:r>
            <a:r>
              <a:rPr lang="en-IN" sz="300" dirty="0">
                <a:solidFill>
                  <a:schemeClr val="tx1"/>
                </a:solidFill>
              </a:rPr>
              <a:t>olume</a:t>
            </a:r>
            <a:r>
              <a:rPr lang="en-IN" sz="2400" dirty="0">
                <a:solidFill>
                  <a:schemeClr val="tx1"/>
                </a:solidFill>
              </a:rPr>
              <a:t>) H</a:t>
            </a:r>
            <a:r>
              <a:rPr lang="en-IN" sz="300" dirty="0">
                <a:solidFill>
                  <a:schemeClr val="tx1"/>
                </a:solidFill>
              </a:rPr>
              <a:t> </a:t>
            </a:r>
            <a:r>
              <a:rPr lang="en-IN" sz="2400" dirty="0">
                <a:solidFill>
                  <a:schemeClr val="tx1"/>
                </a:solidFill>
              </a:rPr>
              <a:t>C</a:t>
            </a:r>
            <a:r>
              <a:rPr lang="en-IN" sz="300" dirty="0">
                <a:solidFill>
                  <a:schemeClr val="tx1"/>
                </a:solidFill>
              </a:rPr>
              <a:t> </a:t>
            </a:r>
            <a:r>
              <a:rPr lang="en-IN" sz="2400" dirty="0">
                <a:solidFill>
                  <a:schemeClr val="tx1"/>
                </a:solidFill>
              </a:rPr>
              <a:t>l solution can be prepared by diluting 25.0 </a:t>
            </a:r>
            <a:r>
              <a:rPr lang="en-IN" sz="2400" dirty="0" err="1">
                <a:solidFill>
                  <a:schemeClr val="tx1"/>
                </a:solidFill>
              </a:rPr>
              <a:t>m</a:t>
            </a:r>
            <a:r>
              <a:rPr lang="en-IN" sz="300" dirty="0" err="1">
                <a:solidFill>
                  <a:schemeClr val="tx1"/>
                </a:solidFill>
              </a:rPr>
              <a:t>illi</a:t>
            </a:r>
            <a:r>
              <a:rPr lang="en-IN" sz="300" dirty="0">
                <a:solidFill>
                  <a:schemeClr val="tx1"/>
                </a:solidFill>
              </a:rPr>
              <a:t> </a:t>
            </a:r>
            <a:r>
              <a:rPr lang="en-IN" sz="2400" dirty="0" err="1">
                <a:solidFill>
                  <a:schemeClr val="tx1"/>
                </a:solidFill>
              </a:rPr>
              <a:t>L</a:t>
            </a:r>
            <a:r>
              <a:rPr lang="en-IN" sz="300" dirty="0" err="1">
                <a:solidFill>
                  <a:schemeClr val="tx1"/>
                </a:solidFill>
              </a:rPr>
              <a:t>iters</a:t>
            </a:r>
            <a:r>
              <a:rPr lang="en-IN" sz="2400" dirty="0">
                <a:solidFill>
                  <a:schemeClr val="tx1"/>
                </a:solidFill>
              </a:rPr>
              <a:t> of 14.0% (m</a:t>
            </a:r>
            <a:r>
              <a:rPr lang="en-IN" sz="300" dirty="0">
                <a:solidFill>
                  <a:schemeClr val="tx1"/>
                </a:solidFill>
              </a:rPr>
              <a:t>ass</a:t>
            </a:r>
            <a:r>
              <a:rPr lang="en-IN" sz="2400" dirty="0">
                <a:solidFill>
                  <a:schemeClr val="tx1"/>
                </a:solidFill>
              </a:rPr>
              <a:t>/v</a:t>
            </a:r>
            <a:r>
              <a:rPr lang="en-IN" sz="300" dirty="0">
                <a:solidFill>
                  <a:schemeClr val="tx1"/>
                </a:solidFill>
              </a:rPr>
              <a:t>olume</a:t>
            </a:r>
            <a:r>
              <a:rPr lang="en-IN" sz="2400" dirty="0">
                <a:solidFill>
                  <a:schemeClr val="tx1"/>
                </a:solidFill>
              </a:rPr>
              <a:t>) H</a:t>
            </a:r>
            <a:r>
              <a:rPr lang="en-IN" sz="300" dirty="0">
                <a:solidFill>
                  <a:schemeClr val="tx1"/>
                </a:solidFill>
              </a:rPr>
              <a:t> </a:t>
            </a:r>
            <a:r>
              <a:rPr lang="en-IN" sz="2400" dirty="0">
                <a:solidFill>
                  <a:schemeClr val="tx1"/>
                </a:solidFill>
              </a:rPr>
              <a:t>C</a:t>
            </a:r>
            <a:r>
              <a:rPr lang="en-IN" sz="300" dirty="0">
                <a:solidFill>
                  <a:schemeClr val="tx1"/>
                </a:solidFill>
              </a:rPr>
              <a:t> </a:t>
            </a:r>
            <a:r>
              <a:rPr lang="en-IN" sz="2400" dirty="0">
                <a:solidFill>
                  <a:schemeClr val="tx1"/>
                </a:solidFill>
              </a:rPr>
              <a:t>l solution?</a:t>
            </a:r>
          </a:p>
        </p:txBody>
      </p:sp>
      <p:sp>
        <p:nvSpPr>
          <p:cNvPr id="8" name="Content Placeholder 7"/>
          <p:cNvSpPr>
            <a:spLocks noGrp="1"/>
          </p:cNvSpPr>
          <p:nvPr>
            <p:ph sz="quarter" idx="15"/>
          </p:nvPr>
        </p:nvSpPr>
        <p:spPr>
          <a:xfrm>
            <a:off x="454672" y="2593974"/>
            <a:ext cx="7990828" cy="800958"/>
          </a:xfrm>
        </p:spPr>
        <p:txBody>
          <a:bodyPr/>
          <a:lstStyle/>
          <a:p>
            <a:pPr marL="989013" indent="-989013">
              <a:buNone/>
            </a:pPr>
            <a:r>
              <a:rPr lang="en-IN" sz="2400" b="1" dirty="0"/>
              <a:t>Step 2 Rearrange the dilution expression to solve for the unknown quantity.</a:t>
            </a:r>
          </a:p>
        </p:txBody>
      </p:sp>
      <p:graphicFrame>
        <p:nvGraphicFramePr>
          <p:cNvPr id="13" name="Object 12" descr="First. C sub 1 V sub 1 = C sub 2 V sub 2. Second. V sub 2 = V sub 1 times start fraction C sub 1 over C sub 2 end fraction.">
            <a:extLst>
              <a:ext uri="{FF2B5EF4-FFF2-40B4-BE49-F238E27FC236}">
                <a16:creationId xmlns:a16="http://schemas.microsoft.com/office/drawing/2014/main" id="{E90BF477-1AD9-41C9-8A7A-CF972D070347}"/>
              </a:ext>
            </a:extLst>
          </p:cNvPr>
          <p:cNvGraphicFramePr>
            <a:graphicFrameLocks noChangeAspect="1"/>
          </p:cNvGraphicFramePr>
          <p:nvPr>
            <p:extLst/>
          </p:nvPr>
        </p:nvGraphicFramePr>
        <p:xfrm>
          <a:off x="2882900" y="3447116"/>
          <a:ext cx="3378200" cy="825500"/>
        </p:xfrm>
        <a:graphic>
          <a:graphicData uri="http://schemas.openxmlformats.org/presentationml/2006/ole">
            <mc:AlternateContent xmlns:mc="http://schemas.openxmlformats.org/markup-compatibility/2006">
              <mc:Choice xmlns:v="urn:schemas-microsoft-com:vml" Requires="v">
                <p:oleObj spid="_x0000_s68612" name="Equation" r:id="rId3" imgW="3377880" imgH="825480" progId="Equation.DSMT4">
                  <p:embed/>
                </p:oleObj>
              </mc:Choice>
              <mc:Fallback>
                <p:oleObj name="Equation" r:id="rId3" imgW="3377880" imgH="825480" progId="Equation.DSMT4">
                  <p:embed/>
                  <p:pic>
                    <p:nvPicPr>
                      <p:cNvPr id="13" name="Object 12" descr="First. C sub 1 V sub 1 = C sub 2 V sub 2. Second. V sub 2 = V sub 1 times start fraction C sub 1 over C sub 2 end fraction.">
                        <a:extLst>
                          <a:ext uri="{FF2B5EF4-FFF2-40B4-BE49-F238E27FC236}">
                            <a16:creationId xmlns:a16="http://schemas.microsoft.com/office/drawing/2014/main" id="{E90BF477-1AD9-41C9-8A7A-CF972D070347}"/>
                          </a:ext>
                        </a:extLst>
                      </p:cNvPr>
                      <p:cNvPicPr/>
                      <p:nvPr/>
                    </p:nvPicPr>
                    <p:blipFill>
                      <a:blip r:embed="rId4"/>
                      <a:stretch>
                        <a:fillRect/>
                      </a:stretch>
                    </p:blipFill>
                    <p:spPr>
                      <a:xfrm>
                        <a:off x="2882900" y="3447116"/>
                        <a:ext cx="3378200" cy="825500"/>
                      </a:xfrm>
                      <a:prstGeom prst="rect">
                        <a:avLst/>
                      </a:prstGeom>
                    </p:spPr>
                  </p:pic>
                </p:oleObj>
              </mc:Fallback>
            </mc:AlternateContent>
          </a:graphicData>
        </a:graphic>
      </p:graphicFrame>
      <p:sp>
        <p:nvSpPr>
          <p:cNvPr id="10" name="Content Placeholder 9"/>
          <p:cNvSpPr>
            <a:spLocks noGrp="1"/>
          </p:cNvSpPr>
          <p:nvPr>
            <p:ph sz="quarter" idx="17"/>
          </p:nvPr>
        </p:nvSpPr>
        <p:spPr>
          <a:xfrm>
            <a:off x="457200" y="4408816"/>
            <a:ext cx="8232128" cy="838939"/>
          </a:xfrm>
        </p:spPr>
        <p:txBody>
          <a:bodyPr/>
          <a:lstStyle/>
          <a:p>
            <a:pPr marL="989013" indent="-989013">
              <a:buNone/>
            </a:pPr>
            <a:r>
              <a:rPr lang="en-IN" sz="2400" b="1" dirty="0"/>
              <a:t>Step 3 Substitute the known quantities into the dilution expression and solve.</a:t>
            </a:r>
          </a:p>
        </p:txBody>
      </p:sp>
      <p:graphicFrame>
        <p:nvGraphicFramePr>
          <p:cNvPr id="14" name="Object 13" descr="V sub 2 = 25.0 milliliters times start fraction 14.0 percent (m/v) H C l sub 1 over 2.00% (m/v) H C l end fraction, with (m/v) H C l cancelled, = 175 milliliters solution.">
            <a:extLst>
              <a:ext uri="{FF2B5EF4-FFF2-40B4-BE49-F238E27FC236}">
                <a16:creationId xmlns:a16="http://schemas.microsoft.com/office/drawing/2014/main" id="{CAF1C81D-C367-4DC0-B949-4D87AB055B89}"/>
              </a:ext>
            </a:extLst>
          </p:cNvPr>
          <p:cNvGraphicFramePr>
            <a:graphicFrameLocks noChangeAspect="1"/>
          </p:cNvGraphicFramePr>
          <p:nvPr>
            <p:extLst/>
          </p:nvPr>
        </p:nvGraphicFramePr>
        <p:xfrm>
          <a:off x="1437409" y="5340784"/>
          <a:ext cx="6269182" cy="992909"/>
        </p:xfrm>
        <a:graphic>
          <a:graphicData uri="http://schemas.openxmlformats.org/presentationml/2006/ole">
            <mc:AlternateContent xmlns:mc="http://schemas.openxmlformats.org/markup-compatibility/2006">
              <mc:Choice xmlns:v="urn:schemas-microsoft-com:vml" Requires="v">
                <p:oleObj spid="_x0000_s68613" name="Equation" r:id="rId5" imgW="6895800" imgH="1091880" progId="Equation.DSMT4">
                  <p:embed/>
                </p:oleObj>
              </mc:Choice>
              <mc:Fallback>
                <p:oleObj name="Equation" r:id="rId5" imgW="6895800" imgH="1091880" progId="Equation.DSMT4">
                  <p:embed/>
                  <p:pic>
                    <p:nvPicPr>
                      <p:cNvPr id="14" name="Object 13" descr="V sub 2 = 25.0 milliliters times start fraction 14.0 percent (m/v) H C l sub 1 over 2.00% (m/v) H C l end fraction, with (m/v) H C l cancelled, = 175 milliliters solution.">
                        <a:extLst>
                          <a:ext uri="{FF2B5EF4-FFF2-40B4-BE49-F238E27FC236}">
                            <a16:creationId xmlns:a16="http://schemas.microsoft.com/office/drawing/2014/main" id="{CAF1C81D-C367-4DC0-B949-4D87AB055B89}"/>
                          </a:ext>
                        </a:extLst>
                      </p:cNvPr>
                      <p:cNvPicPr/>
                      <p:nvPr/>
                    </p:nvPicPr>
                    <p:blipFill>
                      <a:blip r:embed="rId6"/>
                      <a:stretch>
                        <a:fillRect/>
                      </a:stretch>
                    </p:blipFill>
                    <p:spPr>
                      <a:xfrm>
                        <a:off x="1437409" y="5340784"/>
                        <a:ext cx="6269182" cy="992909"/>
                      </a:xfrm>
                      <a:prstGeom prst="rect">
                        <a:avLst/>
                      </a:prstGeom>
                    </p:spPr>
                  </p:pic>
                </p:oleObj>
              </mc:Fallback>
            </mc:AlternateContent>
          </a:graphicData>
        </a:graphic>
      </p:graphicFrame>
    </p:spTree>
    <p:extLst>
      <p:ext uri="{BB962C8B-B14F-4D97-AF65-F5344CB8AC3E}">
        <p14:creationId xmlns:p14="http://schemas.microsoft.com/office/powerpoint/2010/main" val="42874207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61CF-A9E0-42A4-B45F-A9EF1BFECEC6}"/>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F9CF569B-DEBC-481A-8AC9-6F600548502F}"/>
              </a:ext>
            </a:extLst>
          </p:cNvPr>
          <p:cNvSpPr>
            <a:spLocks noGrp="1"/>
          </p:cNvSpPr>
          <p:nvPr>
            <p:ph sz="quarter" idx="13"/>
          </p:nvPr>
        </p:nvSpPr>
        <p:spPr>
          <a:xfrm>
            <a:off x="457200" y="1556327"/>
            <a:ext cx="8229600" cy="1529774"/>
          </a:xfrm>
        </p:spPr>
        <p:txBody>
          <a:bodyPr/>
          <a:lstStyle/>
          <a:p>
            <a:pPr marL="0" indent="0" eaLnBrk="1" hangingPunct="1">
              <a:spcAft>
                <a:spcPct val="20000"/>
              </a:spcAft>
              <a:buFont typeface="Wingdings" pitchFamily="2" charset="2"/>
              <a:buNone/>
            </a:pPr>
            <a:r>
              <a:rPr lang="en-IN" dirty="0">
                <a:solidFill>
                  <a:schemeClr val="tx1"/>
                </a:solidFill>
              </a:rPr>
              <a:t>What is the percent (m</a:t>
            </a:r>
            <a:r>
              <a:rPr lang="en-IN" sz="100" dirty="0">
                <a:solidFill>
                  <a:schemeClr val="tx1"/>
                </a:solidFill>
              </a:rPr>
              <a:t>ass</a:t>
            </a:r>
            <a:r>
              <a:rPr lang="en-IN" dirty="0">
                <a:solidFill>
                  <a:schemeClr val="tx1"/>
                </a:solidFill>
              </a:rPr>
              <a:t>/v</a:t>
            </a:r>
            <a:r>
              <a:rPr lang="en-IN" sz="100" dirty="0">
                <a:solidFill>
                  <a:schemeClr val="tx1"/>
                </a:solidFill>
              </a:rPr>
              <a:t>olume</a:t>
            </a:r>
            <a:r>
              <a:rPr lang="en-IN" dirty="0">
                <a:solidFill>
                  <a:schemeClr val="tx1"/>
                </a:solidFill>
              </a:rPr>
              <a:t>) of a solution prepared by diluting 10.0 m</a:t>
            </a:r>
            <a:r>
              <a:rPr lang="en-IN" sz="100" dirty="0">
                <a:solidFill>
                  <a:schemeClr val="tx1"/>
                </a:solidFill>
              </a:rPr>
              <a:t>illi </a:t>
            </a:r>
            <a:r>
              <a:rPr lang="en-IN" dirty="0">
                <a:solidFill>
                  <a:schemeClr val="tx1"/>
                </a:solidFill>
              </a:rPr>
              <a:t>L</a:t>
            </a:r>
            <a:r>
              <a:rPr lang="en-IN" sz="100" dirty="0">
                <a:solidFill>
                  <a:schemeClr val="tx1"/>
                </a:solidFill>
              </a:rPr>
              <a:t>iters</a:t>
            </a:r>
            <a:r>
              <a:rPr lang="en-IN" dirty="0">
                <a:solidFill>
                  <a:schemeClr val="tx1"/>
                </a:solidFill>
              </a:rPr>
              <a:t> of 9.00% N</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O</a:t>
            </a:r>
            <a:r>
              <a:rPr lang="en-IN" sz="100" dirty="0">
                <a:solidFill>
                  <a:schemeClr val="tx1"/>
                </a:solidFill>
              </a:rPr>
              <a:t> </a:t>
            </a:r>
            <a:r>
              <a:rPr lang="en-IN" dirty="0">
                <a:solidFill>
                  <a:schemeClr val="tx1"/>
                </a:solidFill>
              </a:rPr>
              <a:t>H to 60.0 m</a:t>
            </a:r>
            <a:r>
              <a:rPr lang="en-IN" sz="100" dirty="0">
                <a:solidFill>
                  <a:schemeClr val="tx1"/>
                </a:solidFill>
              </a:rPr>
              <a:t>illi </a:t>
            </a:r>
            <a:r>
              <a:rPr lang="en-IN" dirty="0">
                <a:solidFill>
                  <a:schemeClr val="tx1"/>
                </a:solidFill>
              </a:rPr>
              <a:t>L</a:t>
            </a:r>
            <a:r>
              <a:rPr lang="en-IN" sz="100" dirty="0">
                <a:solidFill>
                  <a:schemeClr val="tx1"/>
                </a:solidFill>
              </a:rPr>
              <a:t>iters</a:t>
            </a:r>
            <a:r>
              <a:rPr lang="en-IN" dirty="0">
                <a:solidFill>
                  <a:schemeClr val="tx1"/>
                </a:solidFill>
              </a:rPr>
              <a:t>?</a:t>
            </a:r>
          </a:p>
        </p:txBody>
      </p:sp>
    </p:spTree>
    <p:extLst>
      <p:ext uri="{BB962C8B-B14F-4D97-AF65-F5344CB8AC3E}">
        <p14:creationId xmlns:p14="http://schemas.microsoft.com/office/powerpoint/2010/main" val="13450422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A285-6526-4DDA-9789-59D92AE404A0}"/>
              </a:ext>
            </a:extLst>
          </p:cNvPr>
          <p:cNvSpPr>
            <a:spLocks noGrp="1"/>
          </p:cNvSpPr>
          <p:nvPr>
            <p:ph type="title"/>
          </p:nvPr>
        </p:nvSpPr>
        <p:spPr/>
        <p:txBody>
          <a:bodyPr/>
          <a:lstStyle/>
          <a:p>
            <a:r>
              <a:rPr lang="en-IN" dirty="0"/>
              <a:t>Solution 2 </a:t>
            </a:r>
            <a:r>
              <a:rPr lang="en-IN" sz="2000" b="0" dirty="0"/>
              <a:t>(1 of 2)</a:t>
            </a:r>
            <a:endParaRPr lang="en-IN" sz="2000" b="0" baseline="0" dirty="0"/>
          </a:p>
        </p:txBody>
      </p:sp>
      <p:sp>
        <p:nvSpPr>
          <p:cNvPr id="3" name="Content Placeholder 2">
            <a:extLst>
              <a:ext uri="{FF2B5EF4-FFF2-40B4-BE49-F238E27FC236}">
                <a16:creationId xmlns:a16="http://schemas.microsoft.com/office/drawing/2014/main" id="{AF78BD56-C9B0-4CAA-A3B5-B9F74B13DC90}"/>
              </a:ext>
            </a:extLst>
          </p:cNvPr>
          <p:cNvSpPr>
            <a:spLocks noGrp="1"/>
          </p:cNvSpPr>
          <p:nvPr>
            <p:ph sz="quarter" idx="13"/>
          </p:nvPr>
        </p:nvSpPr>
        <p:spPr>
          <a:xfrm>
            <a:off x="457200" y="1556327"/>
            <a:ext cx="8229600" cy="1815523"/>
          </a:xfrm>
        </p:spPr>
        <p:txBody>
          <a:bodyPr/>
          <a:lstStyle/>
          <a:p>
            <a:pPr marL="432" indent="0">
              <a:buNone/>
            </a:pPr>
            <a:r>
              <a:rPr lang="en-IN" sz="2400" dirty="0">
                <a:solidFill>
                  <a:schemeClr val="tx1"/>
                </a:solidFill>
              </a:rPr>
              <a:t>What is the percent (m</a:t>
            </a:r>
            <a:r>
              <a:rPr lang="en-IN" sz="100" dirty="0">
                <a:solidFill>
                  <a:schemeClr val="tx1"/>
                </a:solidFill>
              </a:rPr>
              <a:t>ass</a:t>
            </a:r>
            <a:r>
              <a:rPr lang="en-IN" sz="2400" dirty="0">
                <a:solidFill>
                  <a:schemeClr val="tx1"/>
                </a:solidFill>
              </a:rPr>
              <a:t>/v</a:t>
            </a:r>
            <a:r>
              <a:rPr lang="en-IN" sz="100" dirty="0">
                <a:solidFill>
                  <a:schemeClr val="tx1"/>
                </a:solidFill>
              </a:rPr>
              <a:t>olume</a:t>
            </a:r>
            <a:r>
              <a:rPr lang="en-IN" sz="2400" dirty="0">
                <a:solidFill>
                  <a:schemeClr val="tx1"/>
                </a:solidFill>
              </a:rPr>
              <a:t>) of a solution prepared by diluting 10.0 m</a:t>
            </a:r>
            <a:r>
              <a:rPr lang="en-IN" sz="100" dirty="0">
                <a:solidFill>
                  <a:schemeClr val="tx1"/>
                </a:solidFill>
              </a:rPr>
              <a:t>illi </a:t>
            </a:r>
            <a:r>
              <a:rPr lang="en-IN" sz="2400" dirty="0" err="1">
                <a:solidFill>
                  <a:schemeClr val="tx1"/>
                </a:solidFill>
              </a:rPr>
              <a:t>L</a:t>
            </a:r>
            <a:r>
              <a:rPr lang="en-IN" sz="100" dirty="0" err="1">
                <a:solidFill>
                  <a:schemeClr val="tx1"/>
                </a:solidFill>
              </a:rPr>
              <a:t>iters</a:t>
            </a:r>
            <a:r>
              <a:rPr lang="en-IN" sz="2400" dirty="0">
                <a:solidFill>
                  <a:schemeClr val="tx1"/>
                </a:solidFill>
              </a:rPr>
              <a:t> of 9.00% N</a:t>
            </a:r>
            <a:r>
              <a:rPr lang="en-IN" sz="100" dirty="0">
                <a:solidFill>
                  <a:schemeClr val="tx1"/>
                </a:solidFill>
              </a:rPr>
              <a:t> </a:t>
            </a:r>
            <a:r>
              <a:rPr lang="en-IN" sz="2400" dirty="0">
                <a:solidFill>
                  <a:schemeClr val="tx1"/>
                </a:solidFill>
              </a:rPr>
              <a:t>a</a:t>
            </a:r>
            <a:r>
              <a:rPr lang="en-IN" sz="100" dirty="0">
                <a:solidFill>
                  <a:schemeClr val="tx1"/>
                </a:solidFill>
              </a:rPr>
              <a:t> </a:t>
            </a:r>
            <a:r>
              <a:rPr lang="en-IN" sz="2400" dirty="0">
                <a:solidFill>
                  <a:schemeClr val="tx1"/>
                </a:solidFill>
              </a:rPr>
              <a:t>O</a:t>
            </a:r>
            <a:r>
              <a:rPr lang="en-IN" sz="100" dirty="0">
                <a:solidFill>
                  <a:schemeClr val="tx1"/>
                </a:solidFill>
              </a:rPr>
              <a:t> </a:t>
            </a:r>
            <a:r>
              <a:rPr lang="en-IN" sz="2400" dirty="0">
                <a:solidFill>
                  <a:schemeClr val="tx1"/>
                </a:solidFill>
              </a:rPr>
              <a:t>H to 60.0 m</a:t>
            </a:r>
            <a:r>
              <a:rPr lang="en-IN" sz="100" dirty="0">
                <a:solidFill>
                  <a:schemeClr val="tx1"/>
                </a:solidFill>
              </a:rPr>
              <a:t>illi </a:t>
            </a:r>
            <a:r>
              <a:rPr lang="en-IN" sz="2400" dirty="0" err="1">
                <a:solidFill>
                  <a:schemeClr val="tx1"/>
                </a:solidFill>
              </a:rPr>
              <a:t>L</a:t>
            </a:r>
            <a:r>
              <a:rPr lang="en-IN" sz="100" dirty="0" err="1">
                <a:solidFill>
                  <a:schemeClr val="tx1"/>
                </a:solidFill>
              </a:rPr>
              <a:t>iters</a:t>
            </a:r>
            <a:r>
              <a:rPr lang="en-IN" sz="2400" dirty="0">
                <a:solidFill>
                  <a:schemeClr val="tx1"/>
                </a:solidFill>
              </a:rPr>
              <a:t>?</a:t>
            </a:r>
          </a:p>
          <a:p>
            <a:pPr marL="432" indent="0">
              <a:buNone/>
            </a:pPr>
            <a:r>
              <a:rPr lang="en-IN" sz="2400" b="1" dirty="0">
                <a:solidFill>
                  <a:schemeClr val="tx1"/>
                </a:solidFill>
              </a:rPr>
              <a:t>Step 1 Prepare a table of the concentrations and volumes of the solutions.</a:t>
            </a:r>
          </a:p>
        </p:txBody>
      </p:sp>
      <p:graphicFrame>
        <p:nvGraphicFramePr>
          <p:cNvPr id="6" name="Table 6">
            <a:extLst>
              <a:ext uri="{FF2B5EF4-FFF2-40B4-BE49-F238E27FC236}">
                <a16:creationId xmlns:a16="http://schemas.microsoft.com/office/drawing/2014/main" id="{C0D66C68-AAB6-4344-B602-C086C587D3F6}"/>
              </a:ext>
            </a:extLst>
          </p:cNvPr>
          <p:cNvGraphicFramePr>
            <a:graphicFrameLocks noGrp="1"/>
          </p:cNvGraphicFramePr>
          <p:nvPr>
            <p:ph sz="quarter" idx="14"/>
            <p:extLst/>
          </p:nvPr>
        </p:nvGraphicFramePr>
        <p:xfrm>
          <a:off x="457200" y="3552825"/>
          <a:ext cx="8114400" cy="172008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316268077"/>
                    </a:ext>
                  </a:extLst>
                </a:gridCol>
                <a:gridCol w="2178000">
                  <a:extLst>
                    <a:ext uri="{9D8B030D-6E8A-4147-A177-3AD203B41FA5}">
                      <a16:colId xmlns:a16="http://schemas.microsoft.com/office/drawing/2014/main" val="150189571"/>
                    </a:ext>
                  </a:extLst>
                </a:gridCol>
                <a:gridCol w="1792800">
                  <a:extLst>
                    <a:ext uri="{9D8B030D-6E8A-4147-A177-3AD203B41FA5}">
                      <a16:colId xmlns:a16="http://schemas.microsoft.com/office/drawing/2014/main" val="4214005334"/>
                    </a:ext>
                  </a:extLst>
                </a:gridCol>
                <a:gridCol w="2433600">
                  <a:extLst>
                    <a:ext uri="{9D8B030D-6E8A-4147-A177-3AD203B41FA5}">
                      <a16:colId xmlns:a16="http://schemas.microsoft.com/office/drawing/2014/main" val="387081627"/>
                    </a:ext>
                  </a:extLst>
                </a:gridCol>
              </a:tblGrid>
              <a:tr h="37084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37086"/>
                  </a:ext>
                </a:extLst>
              </a:tr>
              <a:tr h="10800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dirty="0">
                          <a:solidFill>
                            <a:schemeClr val="tx1"/>
                          </a:solidFill>
                          <a:latin typeface="+mn-lt"/>
                          <a:ea typeface="Arial"/>
                          <a:cs typeface="Arial"/>
                          <a:sym typeface="Arial"/>
                        </a:rPr>
                        <a:t>C sub 1 = 9.00 percent, mass volume percent</a:t>
                      </a:r>
                    </a:p>
                    <a:p>
                      <a:r>
                        <a:rPr lang="en-IN" sz="100" b="0" i="0" u="none" strike="noStrike" cap="none" dirty="0">
                          <a:solidFill>
                            <a:schemeClr val="tx1"/>
                          </a:solidFill>
                          <a:latin typeface="+mn-lt"/>
                          <a:ea typeface="Arial"/>
                          <a:cs typeface="Arial"/>
                          <a:sym typeface="Arial"/>
                        </a:rPr>
                        <a:t>V sub 1 = 10.0 </a:t>
                      </a:r>
                      <a:r>
                        <a:rPr lang="en-IN" sz="100" b="0" i="0" u="none" strike="noStrike" cap="none" dirty="0" err="1">
                          <a:solidFill>
                            <a:schemeClr val="tx1"/>
                          </a:solidFill>
                          <a:latin typeface="+mn-lt"/>
                          <a:ea typeface="Arial"/>
                          <a:cs typeface="Arial"/>
                          <a:sym typeface="Arial"/>
                        </a:rPr>
                        <a:t>milliliters</a:t>
                      </a:r>
                      <a:endParaRPr lang="en-IN" sz="100" b="0" i="0" u="none" strike="noStrike" cap="none" dirty="0">
                        <a:solidFill>
                          <a:schemeClr val="tx1"/>
                        </a:solidFill>
                        <a:latin typeface="+mn-lt"/>
                        <a:ea typeface="Arial"/>
                        <a:cs typeface="Arial"/>
                        <a:sym typeface="Arial"/>
                      </a:endParaRPr>
                    </a:p>
                    <a:p>
                      <a:r>
                        <a:rPr lang="en-IN" sz="100" b="0" i="0" u="none" strike="noStrike" cap="none" dirty="0">
                          <a:solidFill>
                            <a:schemeClr val="tx1"/>
                          </a:solidFill>
                          <a:latin typeface="+mn-lt"/>
                          <a:ea typeface="Arial"/>
                          <a:cs typeface="Arial"/>
                          <a:sym typeface="Arial"/>
                        </a:rPr>
                        <a:t>V sub 2 = 60.0 </a:t>
                      </a:r>
                      <a:r>
                        <a:rPr lang="en-IN" sz="100" b="0" i="0" u="none" strike="noStrike" cap="none" dirty="0" err="1">
                          <a:solidFill>
                            <a:schemeClr val="tx1"/>
                          </a:solidFill>
                          <a:latin typeface="+mn-lt"/>
                          <a:ea typeface="Arial"/>
                          <a:cs typeface="Arial"/>
                          <a:sym typeface="Arial"/>
                        </a:rPr>
                        <a:t>milliliters</a:t>
                      </a:r>
                      <a:endParaRPr lang="en-IN" sz="100" b="0" i="0" u="none" strike="noStrike" cap="none" dirty="0">
                        <a:solidFill>
                          <a:schemeClr val="tx1"/>
                        </a:solidFill>
                        <a:latin typeface="+mn-lt"/>
                        <a:ea typeface="Arial"/>
                        <a:cs typeface="Arial"/>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C sub 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C sub 1 V sub 1 = C sub 2 V sub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V sub2 increases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C sub 2 decreases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747275"/>
                  </a:ext>
                </a:extLst>
              </a:tr>
            </a:tbl>
          </a:graphicData>
        </a:graphic>
      </p:graphicFrame>
      <p:graphicFrame>
        <p:nvGraphicFramePr>
          <p:cNvPr id="7" name="Object 6">
            <a:extLst>
              <a:ext uri="{FF2B5EF4-FFF2-40B4-BE49-F238E27FC236}">
                <a16:creationId xmlns:a16="http://schemas.microsoft.com/office/drawing/2014/main" id="{2784B4BE-3EE5-414F-92AC-761D3CF729CA}"/>
              </a:ext>
              <a:ext uri="{C183D7F6-B498-43B3-948B-1728B52AA6E4}">
                <adec:decorative xmlns:adec="http://schemas.microsoft.com/office/drawing/2017/decorative" val="1"/>
              </a:ext>
            </a:extLst>
          </p:cNvPr>
          <p:cNvGraphicFramePr>
            <a:graphicFrameLocks noChangeAspect="1"/>
          </p:cNvGraphicFramePr>
          <p:nvPr>
            <p:extLst/>
          </p:nvPr>
        </p:nvGraphicFramePr>
        <p:xfrm>
          <a:off x="2286000" y="4227513"/>
          <a:ext cx="1739900" cy="1003300"/>
        </p:xfrm>
        <a:graphic>
          <a:graphicData uri="http://schemas.openxmlformats.org/presentationml/2006/ole">
            <mc:AlternateContent xmlns:mc="http://schemas.openxmlformats.org/markup-compatibility/2006">
              <mc:Choice xmlns:v="urn:schemas-microsoft-com:vml" Requires="v">
                <p:oleObj spid="_x0000_s69637" name="Equation" r:id="rId3" imgW="1739880" imgH="1002960" progId="Equation.DSMT4">
                  <p:embed/>
                </p:oleObj>
              </mc:Choice>
              <mc:Fallback>
                <p:oleObj name="Equation" r:id="rId3" imgW="1739880" imgH="1002960" progId="Equation.DSMT4">
                  <p:embed/>
                  <p:pic>
                    <p:nvPicPr>
                      <p:cNvPr id="7" name="Object 6">
                        <a:extLst>
                          <a:ext uri="{FF2B5EF4-FFF2-40B4-BE49-F238E27FC236}">
                            <a16:creationId xmlns:a16="http://schemas.microsoft.com/office/drawing/2014/main" id="{2784B4BE-3EE5-414F-92AC-761D3CF729CA}"/>
                          </a:ext>
                          <a:ext uri="{C183D7F6-B498-43B3-948B-1728B52AA6E4}">
                            <adec:decorative xmlns:adec="http://schemas.microsoft.com/office/drawing/2017/decorative" val="1"/>
                          </a:ext>
                        </a:extLst>
                      </p:cNvPr>
                      <p:cNvPicPr/>
                      <p:nvPr/>
                    </p:nvPicPr>
                    <p:blipFill>
                      <a:blip r:embed="rId4"/>
                      <a:stretch>
                        <a:fillRect/>
                      </a:stretch>
                    </p:blipFill>
                    <p:spPr>
                      <a:xfrm>
                        <a:off x="2286000" y="4227513"/>
                        <a:ext cx="1739900" cy="10033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5471AB80-14DF-476E-AD5B-1F13751328C3}"/>
              </a:ext>
              <a:ext uri="{C183D7F6-B498-43B3-948B-1728B52AA6E4}">
                <adec:decorative xmlns:adec="http://schemas.microsoft.com/office/drawing/2017/decorative" val="1"/>
              </a:ext>
            </a:extLst>
          </p:cNvPr>
          <p:cNvGraphicFramePr>
            <a:graphicFrameLocks noChangeAspect="1"/>
          </p:cNvGraphicFramePr>
          <p:nvPr>
            <p:extLst/>
          </p:nvPr>
        </p:nvGraphicFramePr>
        <p:xfrm>
          <a:off x="4457700" y="4233863"/>
          <a:ext cx="279400" cy="304800"/>
        </p:xfrm>
        <a:graphic>
          <a:graphicData uri="http://schemas.openxmlformats.org/presentationml/2006/ole">
            <mc:AlternateContent xmlns:mc="http://schemas.openxmlformats.org/markup-compatibility/2006">
              <mc:Choice xmlns:v="urn:schemas-microsoft-com:vml" Requires="v">
                <p:oleObj spid="_x0000_s69638" name="Equation" r:id="rId5" imgW="279360" imgH="304560" progId="Equation.DSMT4">
                  <p:embed/>
                </p:oleObj>
              </mc:Choice>
              <mc:Fallback>
                <p:oleObj name="Equation" r:id="rId5" imgW="279360" imgH="304560" progId="Equation.DSMT4">
                  <p:embed/>
                  <p:pic>
                    <p:nvPicPr>
                      <p:cNvPr id="10" name="Object 9">
                        <a:extLst>
                          <a:ext uri="{FF2B5EF4-FFF2-40B4-BE49-F238E27FC236}">
                            <a16:creationId xmlns:a16="http://schemas.microsoft.com/office/drawing/2014/main" id="{5471AB80-14DF-476E-AD5B-1F13751328C3}"/>
                          </a:ext>
                          <a:ext uri="{C183D7F6-B498-43B3-948B-1728B52AA6E4}">
                            <adec:decorative xmlns:adec="http://schemas.microsoft.com/office/drawing/2017/decorative" val="1"/>
                          </a:ext>
                        </a:extLst>
                      </p:cNvPr>
                      <p:cNvPicPr/>
                      <p:nvPr/>
                    </p:nvPicPr>
                    <p:blipFill>
                      <a:blip r:embed="rId6"/>
                      <a:stretch>
                        <a:fillRect/>
                      </a:stretch>
                    </p:blipFill>
                    <p:spPr>
                      <a:xfrm>
                        <a:off x="4457700" y="4233863"/>
                        <a:ext cx="279400" cy="3048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773C4FEF-F840-4357-9982-7E89D5867316}"/>
              </a:ext>
              <a:ext uri="{C183D7F6-B498-43B3-948B-1728B52AA6E4}">
                <adec:decorative xmlns:adec="http://schemas.microsoft.com/office/drawing/2017/decorative" val="1"/>
              </a:ext>
            </a:extLst>
          </p:cNvPr>
          <p:cNvGraphicFramePr>
            <a:graphicFrameLocks noChangeAspect="1"/>
          </p:cNvGraphicFramePr>
          <p:nvPr>
            <p:extLst/>
          </p:nvPr>
        </p:nvGraphicFramePr>
        <p:xfrm>
          <a:off x="6254750" y="4224338"/>
          <a:ext cx="1409700" cy="1003300"/>
        </p:xfrm>
        <a:graphic>
          <a:graphicData uri="http://schemas.openxmlformats.org/presentationml/2006/ole">
            <mc:AlternateContent xmlns:mc="http://schemas.openxmlformats.org/markup-compatibility/2006">
              <mc:Choice xmlns:v="urn:schemas-microsoft-com:vml" Requires="v">
                <p:oleObj spid="_x0000_s69639" name="Equation" r:id="rId7" imgW="1409400" imgH="1002960" progId="Equation.DSMT4">
                  <p:embed/>
                </p:oleObj>
              </mc:Choice>
              <mc:Fallback>
                <p:oleObj name="Equation" r:id="rId7" imgW="1409400" imgH="1002960" progId="Equation.DSMT4">
                  <p:embed/>
                  <p:pic>
                    <p:nvPicPr>
                      <p:cNvPr id="11" name="Object 10">
                        <a:extLst>
                          <a:ext uri="{FF2B5EF4-FFF2-40B4-BE49-F238E27FC236}">
                            <a16:creationId xmlns:a16="http://schemas.microsoft.com/office/drawing/2014/main" id="{773C4FEF-F840-4357-9982-7E89D5867316}"/>
                          </a:ext>
                          <a:ext uri="{C183D7F6-B498-43B3-948B-1728B52AA6E4}">
                            <adec:decorative xmlns:adec="http://schemas.microsoft.com/office/drawing/2017/decorative" val="1"/>
                          </a:ext>
                        </a:extLst>
                      </p:cNvPr>
                      <p:cNvPicPr/>
                      <p:nvPr/>
                    </p:nvPicPr>
                    <p:blipFill>
                      <a:blip r:embed="rId8"/>
                      <a:stretch>
                        <a:fillRect/>
                      </a:stretch>
                    </p:blipFill>
                    <p:spPr>
                      <a:xfrm>
                        <a:off x="6254750" y="4224338"/>
                        <a:ext cx="1409700" cy="1003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654579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a:t>Solution 2 </a:t>
            </a:r>
            <a:r>
              <a:rPr lang="en-IN" sz="2000" b="0" dirty="0"/>
              <a:t>(2 of 2)</a:t>
            </a:r>
            <a:endParaRPr lang="en-IN" dirty="0"/>
          </a:p>
        </p:txBody>
      </p:sp>
      <p:sp>
        <p:nvSpPr>
          <p:cNvPr id="7" name="Content Placeholder 6"/>
          <p:cNvSpPr>
            <a:spLocks noGrp="1"/>
          </p:cNvSpPr>
          <p:nvPr>
            <p:ph sz="quarter" idx="14"/>
          </p:nvPr>
        </p:nvSpPr>
        <p:spPr>
          <a:xfrm>
            <a:off x="457200" y="1557338"/>
            <a:ext cx="8229600" cy="804862"/>
          </a:xfrm>
        </p:spPr>
        <p:txBody>
          <a:bodyPr/>
          <a:lstStyle/>
          <a:p>
            <a:pPr marL="0" lvl="0" indent="0">
              <a:spcAft>
                <a:spcPct val="20000"/>
              </a:spcAft>
              <a:buNone/>
            </a:pPr>
            <a:r>
              <a:rPr lang="en-IN" sz="2400" dirty="0">
                <a:solidFill>
                  <a:schemeClr val="tx1"/>
                </a:solidFill>
              </a:rPr>
              <a:t>What is the percent (m</a:t>
            </a:r>
            <a:r>
              <a:rPr lang="en-IN" sz="300" dirty="0">
                <a:solidFill>
                  <a:schemeClr val="tx1"/>
                </a:solidFill>
              </a:rPr>
              <a:t>ass</a:t>
            </a:r>
            <a:r>
              <a:rPr lang="en-IN" sz="2400" dirty="0">
                <a:solidFill>
                  <a:schemeClr val="tx1"/>
                </a:solidFill>
              </a:rPr>
              <a:t>/v</a:t>
            </a:r>
            <a:r>
              <a:rPr lang="en-IN" sz="300" dirty="0">
                <a:solidFill>
                  <a:schemeClr val="tx1"/>
                </a:solidFill>
              </a:rPr>
              <a:t>olume</a:t>
            </a:r>
            <a:r>
              <a:rPr lang="en-IN" sz="2400" dirty="0">
                <a:solidFill>
                  <a:schemeClr val="tx1"/>
                </a:solidFill>
              </a:rPr>
              <a:t>) of a solution prepared by diluting 10.0 </a:t>
            </a:r>
            <a:r>
              <a:rPr lang="en-IN" sz="2400" dirty="0" err="1">
                <a:solidFill>
                  <a:schemeClr val="tx1"/>
                </a:solidFill>
              </a:rPr>
              <a:t>m</a:t>
            </a:r>
            <a:r>
              <a:rPr lang="en-IN" sz="300" dirty="0" err="1">
                <a:solidFill>
                  <a:schemeClr val="tx1"/>
                </a:solidFill>
              </a:rPr>
              <a:t>illi</a:t>
            </a:r>
            <a:r>
              <a:rPr lang="en-IN" sz="300" dirty="0">
                <a:solidFill>
                  <a:schemeClr val="tx1"/>
                </a:solidFill>
              </a:rPr>
              <a:t> </a:t>
            </a:r>
            <a:r>
              <a:rPr lang="en-IN" sz="2400" dirty="0" err="1">
                <a:solidFill>
                  <a:schemeClr val="tx1"/>
                </a:solidFill>
              </a:rPr>
              <a:t>L</a:t>
            </a:r>
            <a:r>
              <a:rPr lang="en-IN" sz="300" dirty="0" err="1">
                <a:solidFill>
                  <a:schemeClr val="tx1"/>
                </a:solidFill>
              </a:rPr>
              <a:t>iters</a:t>
            </a:r>
            <a:r>
              <a:rPr lang="en-IN" sz="2400" dirty="0">
                <a:solidFill>
                  <a:schemeClr val="tx1"/>
                </a:solidFill>
              </a:rPr>
              <a:t> of 9.00% N</a:t>
            </a:r>
            <a:r>
              <a:rPr lang="en-IN" sz="300" dirty="0">
                <a:solidFill>
                  <a:schemeClr val="tx1"/>
                </a:solidFill>
              </a:rPr>
              <a:t> </a:t>
            </a:r>
            <a:r>
              <a:rPr lang="en-IN" sz="2400" dirty="0">
                <a:solidFill>
                  <a:schemeClr val="tx1"/>
                </a:solidFill>
              </a:rPr>
              <a:t>a</a:t>
            </a:r>
            <a:r>
              <a:rPr lang="en-IN" sz="300" dirty="0">
                <a:solidFill>
                  <a:schemeClr val="tx1"/>
                </a:solidFill>
              </a:rPr>
              <a:t> </a:t>
            </a:r>
            <a:r>
              <a:rPr lang="en-IN" sz="2400" dirty="0">
                <a:solidFill>
                  <a:schemeClr val="tx1"/>
                </a:solidFill>
              </a:rPr>
              <a:t>O</a:t>
            </a:r>
            <a:r>
              <a:rPr lang="en-IN" sz="300" dirty="0">
                <a:solidFill>
                  <a:schemeClr val="tx1"/>
                </a:solidFill>
              </a:rPr>
              <a:t> </a:t>
            </a:r>
            <a:r>
              <a:rPr lang="en-IN" sz="2400" dirty="0">
                <a:solidFill>
                  <a:schemeClr val="tx1"/>
                </a:solidFill>
              </a:rPr>
              <a:t>H to 60.0 </a:t>
            </a:r>
            <a:r>
              <a:rPr lang="en-IN" sz="2400" dirty="0" err="1">
                <a:solidFill>
                  <a:schemeClr val="tx1"/>
                </a:solidFill>
              </a:rPr>
              <a:t>m</a:t>
            </a:r>
            <a:r>
              <a:rPr lang="en-IN" sz="300" dirty="0" err="1">
                <a:solidFill>
                  <a:schemeClr val="tx1"/>
                </a:solidFill>
              </a:rPr>
              <a:t>illi</a:t>
            </a:r>
            <a:r>
              <a:rPr lang="en-IN" sz="300" dirty="0">
                <a:solidFill>
                  <a:schemeClr val="tx1"/>
                </a:solidFill>
              </a:rPr>
              <a:t> </a:t>
            </a:r>
            <a:r>
              <a:rPr lang="en-IN" sz="2400" dirty="0" err="1">
                <a:solidFill>
                  <a:schemeClr val="tx1"/>
                </a:solidFill>
              </a:rPr>
              <a:t>L</a:t>
            </a:r>
            <a:r>
              <a:rPr lang="en-IN" sz="300" dirty="0" err="1">
                <a:solidFill>
                  <a:schemeClr val="tx1"/>
                </a:solidFill>
              </a:rPr>
              <a:t>iters</a:t>
            </a:r>
            <a:r>
              <a:rPr lang="en-IN" sz="2400" dirty="0">
                <a:solidFill>
                  <a:schemeClr val="tx1"/>
                </a:solidFill>
              </a:rPr>
              <a:t>?</a:t>
            </a:r>
          </a:p>
        </p:txBody>
      </p:sp>
      <p:sp>
        <p:nvSpPr>
          <p:cNvPr id="8" name="Content Placeholder 7"/>
          <p:cNvSpPr>
            <a:spLocks noGrp="1"/>
          </p:cNvSpPr>
          <p:nvPr>
            <p:ph sz="quarter" idx="15"/>
          </p:nvPr>
        </p:nvSpPr>
        <p:spPr>
          <a:xfrm>
            <a:off x="454672" y="2463801"/>
            <a:ext cx="7940028" cy="787399"/>
          </a:xfrm>
        </p:spPr>
        <p:txBody>
          <a:bodyPr/>
          <a:lstStyle/>
          <a:p>
            <a:pPr marL="989013" indent="-989013">
              <a:buNone/>
            </a:pPr>
            <a:r>
              <a:rPr lang="en-IN" sz="2400" b="1" dirty="0"/>
              <a:t>Step 2 Rearrange the dilution expression to solve for the unknown quantity.</a:t>
            </a:r>
          </a:p>
        </p:txBody>
      </p:sp>
      <p:graphicFrame>
        <p:nvGraphicFramePr>
          <p:cNvPr id="13" name="Object 12" descr="First. C sub 1 V sub 1 = C sub 2 V sub 2. Second. C sub 2 = C sub 1 times start fraction V sub 1 over V sub 2 end fraction.">
            <a:extLst>
              <a:ext uri="{FF2B5EF4-FFF2-40B4-BE49-F238E27FC236}">
                <a16:creationId xmlns:a16="http://schemas.microsoft.com/office/drawing/2014/main" id="{E90BF477-1AD9-41C9-8A7A-CF972D070347}"/>
              </a:ext>
            </a:extLst>
          </p:cNvPr>
          <p:cNvGraphicFramePr>
            <a:graphicFrameLocks noChangeAspect="1"/>
          </p:cNvGraphicFramePr>
          <p:nvPr>
            <p:extLst/>
          </p:nvPr>
        </p:nvGraphicFramePr>
        <p:xfrm>
          <a:off x="2863849" y="3486523"/>
          <a:ext cx="3416300" cy="825501"/>
        </p:xfrm>
        <a:graphic>
          <a:graphicData uri="http://schemas.openxmlformats.org/presentationml/2006/ole">
            <mc:AlternateContent xmlns:mc="http://schemas.openxmlformats.org/markup-compatibility/2006">
              <mc:Choice xmlns:v="urn:schemas-microsoft-com:vml" Requires="v">
                <p:oleObj spid="_x0000_s70660" name="Equation" r:id="rId3" imgW="3416040" imgH="825480" progId="Equation.DSMT4">
                  <p:embed/>
                </p:oleObj>
              </mc:Choice>
              <mc:Fallback>
                <p:oleObj name="Equation" r:id="rId3" imgW="3416040" imgH="825480" progId="Equation.DSMT4">
                  <p:embed/>
                  <p:pic>
                    <p:nvPicPr>
                      <p:cNvPr id="13" name="Object 12" descr="First. C sub 1 V sub 1 = C sub 2 V sub 2. Second. C sub 2 = C sub 1 times start fraction V sub 1 over V sub 2 end fraction.">
                        <a:extLst>
                          <a:ext uri="{FF2B5EF4-FFF2-40B4-BE49-F238E27FC236}">
                            <a16:creationId xmlns:a16="http://schemas.microsoft.com/office/drawing/2014/main" id="{E90BF477-1AD9-41C9-8A7A-CF972D070347}"/>
                          </a:ext>
                        </a:extLst>
                      </p:cNvPr>
                      <p:cNvPicPr/>
                      <p:nvPr/>
                    </p:nvPicPr>
                    <p:blipFill>
                      <a:blip r:embed="rId4"/>
                      <a:stretch>
                        <a:fillRect/>
                      </a:stretch>
                    </p:blipFill>
                    <p:spPr>
                      <a:xfrm>
                        <a:off x="2863849" y="3486523"/>
                        <a:ext cx="3416300" cy="825501"/>
                      </a:xfrm>
                      <a:prstGeom prst="rect">
                        <a:avLst/>
                      </a:prstGeom>
                    </p:spPr>
                  </p:pic>
                </p:oleObj>
              </mc:Fallback>
            </mc:AlternateContent>
          </a:graphicData>
        </a:graphic>
      </p:graphicFrame>
      <p:sp>
        <p:nvSpPr>
          <p:cNvPr id="10" name="Content Placeholder 9"/>
          <p:cNvSpPr>
            <a:spLocks noGrp="1"/>
          </p:cNvSpPr>
          <p:nvPr>
            <p:ph sz="quarter" idx="17"/>
          </p:nvPr>
        </p:nvSpPr>
        <p:spPr>
          <a:xfrm>
            <a:off x="457200" y="4446916"/>
            <a:ext cx="8232128" cy="786215"/>
          </a:xfrm>
        </p:spPr>
        <p:txBody>
          <a:bodyPr/>
          <a:lstStyle/>
          <a:p>
            <a:pPr marL="989013" indent="-989013">
              <a:buNone/>
            </a:pPr>
            <a:r>
              <a:rPr lang="en-IN" sz="2400" b="1" dirty="0"/>
              <a:t>Step 3 Substitute the known quantities into the dilution expression and solve.</a:t>
            </a:r>
          </a:p>
        </p:txBody>
      </p:sp>
      <p:graphicFrame>
        <p:nvGraphicFramePr>
          <p:cNvPr id="14" name="Object 13" descr="C sub 2 = 9.00% time start fraction 10.0 milliliters over 60.0 milliliters end fraction, with milliliters cancelled, = 1.50% (m/v) solution.">
            <a:extLst>
              <a:ext uri="{FF2B5EF4-FFF2-40B4-BE49-F238E27FC236}">
                <a16:creationId xmlns:a16="http://schemas.microsoft.com/office/drawing/2014/main" id="{CAF1C81D-C367-4DC0-B949-4D87AB055B89}"/>
              </a:ext>
            </a:extLst>
          </p:cNvPr>
          <p:cNvGraphicFramePr>
            <a:graphicFrameLocks noChangeAspect="1"/>
          </p:cNvGraphicFramePr>
          <p:nvPr>
            <p:extLst/>
          </p:nvPr>
        </p:nvGraphicFramePr>
        <p:xfrm>
          <a:off x="1504949" y="5335916"/>
          <a:ext cx="6134100" cy="838200"/>
        </p:xfrm>
        <a:graphic>
          <a:graphicData uri="http://schemas.openxmlformats.org/presentationml/2006/ole">
            <mc:AlternateContent xmlns:mc="http://schemas.openxmlformats.org/markup-compatibility/2006">
              <mc:Choice xmlns:v="urn:schemas-microsoft-com:vml" Requires="v">
                <p:oleObj spid="_x0000_s70661" name="Equation" r:id="rId5" imgW="6134040" imgH="838080" progId="Equation.DSMT4">
                  <p:embed/>
                </p:oleObj>
              </mc:Choice>
              <mc:Fallback>
                <p:oleObj name="Equation" r:id="rId5" imgW="6134040" imgH="838080" progId="Equation.DSMT4">
                  <p:embed/>
                  <p:pic>
                    <p:nvPicPr>
                      <p:cNvPr id="14" name="Object 13" descr="C sub 2 = 9.00% time start fraction 10.0 milliliters over 60.0 milliliters end fraction, with milliliters cancelled, = 1.50% (m/v) solution.">
                        <a:extLst>
                          <a:ext uri="{FF2B5EF4-FFF2-40B4-BE49-F238E27FC236}">
                            <a16:creationId xmlns:a16="http://schemas.microsoft.com/office/drawing/2014/main" id="{CAF1C81D-C367-4DC0-B949-4D87AB055B89}"/>
                          </a:ext>
                        </a:extLst>
                      </p:cNvPr>
                      <p:cNvPicPr/>
                      <p:nvPr/>
                    </p:nvPicPr>
                    <p:blipFill>
                      <a:blip r:embed="rId6"/>
                      <a:stretch>
                        <a:fillRect/>
                      </a:stretch>
                    </p:blipFill>
                    <p:spPr>
                      <a:xfrm>
                        <a:off x="1504949" y="5335916"/>
                        <a:ext cx="6134100" cy="838200"/>
                      </a:xfrm>
                      <a:prstGeom prst="rect">
                        <a:avLst/>
                      </a:prstGeom>
                    </p:spPr>
                  </p:pic>
                </p:oleObj>
              </mc:Fallback>
            </mc:AlternateContent>
          </a:graphicData>
        </a:graphic>
      </p:graphicFrame>
    </p:spTree>
    <p:extLst>
      <p:ext uri="{BB962C8B-B14F-4D97-AF65-F5344CB8AC3E}">
        <p14:creationId xmlns:p14="http://schemas.microsoft.com/office/powerpoint/2010/main" val="24030854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674D-4FDA-4324-9A28-28CAC48A75A9}"/>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22DF1ED2-D3F1-4384-989B-BD406004CDD8}"/>
              </a:ext>
            </a:extLst>
          </p:cNvPr>
          <p:cNvSpPr>
            <a:spLocks noGrp="1"/>
          </p:cNvSpPr>
          <p:nvPr>
            <p:ph sz="quarter" idx="14"/>
          </p:nvPr>
        </p:nvSpPr>
        <p:spPr>
          <a:xfrm>
            <a:off x="457199" y="1555200"/>
            <a:ext cx="8229600" cy="414000"/>
          </a:xfrm>
        </p:spPr>
        <p:txBody>
          <a:bodyPr/>
          <a:lstStyle/>
          <a:p>
            <a:pPr marL="432" indent="0">
              <a:buNone/>
            </a:pPr>
            <a:r>
              <a:rPr lang="en-IN" sz="2400" dirty="0"/>
              <a:t>What is the molarity (M) of a solution prepared by diluting</a:t>
            </a:r>
          </a:p>
        </p:txBody>
      </p:sp>
      <p:sp>
        <p:nvSpPr>
          <p:cNvPr id="4" name="Content Placeholder 3">
            <a:extLst>
              <a:ext uri="{FF2B5EF4-FFF2-40B4-BE49-F238E27FC236}">
                <a16:creationId xmlns:a16="http://schemas.microsoft.com/office/drawing/2014/main" id="{93B0843D-A9CB-42DE-8500-D97829D42004}"/>
              </a:ext>
            </a:extLst>
          </p:cNvPr>
          <p:cNvSpPr>
            <a:spLocks noGrp="1"/>
          </p:cNvSpPr>
          <p:nvPr>
            <p:ph sz="quarter" idx="15"/>
          </p:nvPr>
        </p:nvSpPr>
        <p:spPr>
          <a:xfrm>
            <a:off x="457200" y="2037600"/>
            <a:ext cx="2664000" cy="414000"/>
          </a:xfrm>
          <a:noFill/>
          <a:ln>
            <a:noFill/>
          </a:ln>
        </p:spPr>
        <p:txBody>
          <a:bodyPr lIns="0" tIns="0" rIns="0" bIns="0" anchor="t" anchorCtr="0"/>
          <a:lstStyle/>
          <a:p>
            <a:pPr marL="432" indent="0">
              <a:buNone/>
            </a:pPr>
            <a:r>
              <a:rPr lang="en-IN" sz="2400" dirty="0"/>
              <a:t>0.180 </a:t>
            </a:r>
            <a:r>
              <a:rPr lang="en-IN" sz="2400" dirty="0" err="1"/>
              <a:t>L</a:t>
            </a:r>
            <a:r>
              <a:rPr lang="en-IN" sz="100" dirty="0" err="1"/>
              <a:t>iter</a:t>
            </a:r>
            <a:r>
              <a:rPr lang="en-IN" sz="2400" dirty="0"/>
              <a:t> of 0.600 M</a:t>
            </a:r>
            <a:r>
              <a:rPr lang="en-IN" sz="100" dirty="0"/>
              <a:t>olarity</a:t>
            </a:r>
          </a:p>
        </p:txBody>
      </p:sp>
      <p:graphicFrame>
        <p:nvGraphicFramePr>
          <p:cNvPr id="13" name="Object 12" descr="H N O sub 3">
            <a:extLst>
              <a:ext uri="{FF2B5EF4-FFF2-40B4-BE49-F238E27FC236}">
                <a16:creationId xmlns:a16="http://schemas.microsoft.com/office/drawing/2014/main" id="{C056A135-9414-476B-A42A-0AFD122C346E}"/>
              </a:ext>
            </a:extLst>
          </p:cNvPr>
          <p:cNvGraphicFramePr>
            <a:graphicFrameLocks noChangeAspect="1"/>
          </p:cNvGraphicFramePr>
          <p:nvPr>
            <p:extLst/>
          </p:nvPr>
        </p:nvGraphicFramePr>
        <p:xfrm>
          <a:off x="3213167" y="2054225"/>
          <a:ext cx="812800" cy="381000"/>
        </p:xfrm>
        <a:graphic>
          <a:graphicData uri="http://schemas.openxmlformats.org/presentationml/2006/ole">
            <mc:AlternateContent xmlns:mc="http://schemas.openxmlformats.org/markup-compatibility/2006">
              <mc:Choice xmlns:v="urn:schemas-microsoft-com:vml" Requires="v">
                <p:oleObj spid="_x0000_s71683" name="Equation" r:id="rId3" imgW="812520" imgH="380880" progId="Equation.DSMT4">
                  <p:embed/>
                </p:oleObj>
              </mc:Choice>
              <mc:Fallback>
                <p:oleObj name="Equation" r:id="rId3" imgW="812520" imgH="380880" progId="Equation.DSMT4">
                  <p:embed/>
                  <p:pic>
                    <p:nvPicPr>
                      <p:cNvPr id="13" name="Object 12" descr="H N O sub 3">
                        <a:extLst>
                          <a:ext uri="{FF2B5EF4-FFF2-40B4-BE49-F238E27FC236}">
                            <a16:creationId xmlns:a16="http://schemas.microsoft.com/office/drawing/2014/main" id="{C056A135-9414-476B-A42A-0AFD122C346E}"/>
                          </a:ext>
                        </a:extLst>
                      </p:cNvPr>
                      <p:cNvPicPr/>
                      <p:nvPr/>
                    </p:nvPicPr>
                    <p:blipFill>
                      <a:blip r:embed="rId4"/>
                      <a:stretch>
                        <a:fillRect/>
                      </a:stretch>
                    </p:blipFill>
                    <p:spPr>
                      <a:xfrm>
                        <a:off x="3213167" y="2054225"/>
                        <a:ext cx="8128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FB0F6F9-DFE6-4A78-B3F0-2333BCE8B8E7}"/>
              </a:ext>
            </a:extLst>
          </p:cNvPr>
          <p:cNvSpPr>
            <a:spLocks noGrp="1"/>
          </p:cNvSpPr>
          <p:nvPr>
            <p:ph sz="quarter" idx="16"/>
          </p:nvPr>
        </p:nvSpPr>
        <p:spPr>
          <a:xfrm>
            <a:off x="4157682" y="2037600"/>
            <a:ext cx="4529117" cy="414000"/>
          </a:xfrm>
          <a:noFill/>
          <a:ln>
            <a:noFill/>
          </a:ln>
        </p:spPr>
        <p:txBody>
          <a:bodyPr lIns="0" tIns="0" rIns="0" bIns="0" anchor="t" anchorCtr="0"/>
          <a:lstStyle/>
          <a:p>
            <a:pPr marL="432" indent="0">
              <a:buNone/>
            </a:pPr>
            <a:r>
              <a:rPr lang="en-IN" sz="2400" dirty="0">
                <a:solidFill>
                  <a:schemeClr val="tx1"/>
                </a:solidFill>
              </a:rPr>
              <a:t>to 0.540 </a:t>
            </a:r>
            <a:r>
              <a:rPr lang="en-IN" sz="2400" dirty="0" err="1">
                <a:solidFill>
                  <a:schemeClr val="tx1"/>
                </a:solidFill>
              </a:rPr>
              <a:t>L</a:t>
            </a:r>
            <a:r>
              <a:rPr lang="en-IN" sz="100" dirty="0" err="1">
                <a:solidFill>
                  <a:schemeClr val="tx1"/>
                </a:solidFill>
              </a:rPr>
              <a:t>iter</a:t>
            </a:r>
            <a:r>
              <a:rPr lang="en-IN" sz="2400" dirty="0">
                <a:solidFill>
                  <a:schemeClr val="tx1"/>
                </a:solidFill>
              </a:rPr>
              <a:t>?</a:t>
            </a:r>
          </a:p>
        </p:txBody>
      </p:sp>
    </p:spTree>
    <p:extLst>
      <p:ext uri="{BB962C8B-B14F-4D97-AF65-F5344CB8AC3E}">
        <p14:creationId xmlns:p14="http://schemas.microsoft.com/office/powerpoint/2010/main" val="12585459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674D-4FDA-4324-9A28-28CAC48A75A9}"/>
              </a:ext>
            </a:extLst>
          </p:cNvPr>
          <p:cNvSpPr>
            <a:spLocks noGrp="1"/>
          </p:cNvSpPr>
          <p:nvPr>
            <p:ph type="title"/>
          </p:nvPr>
        </p:nvSpPr>
        <p:spPr/>
        <p:txBody>
          <a:bodyPr/>
          <a:lstStyle/>
          <a:p>
            <a:r>
              <a:rPr lang="en-IN" dirty="0"/>
              <a:t>Solution 3 </a:t>
            </a:r>
            <a:r>
              <a:rPr lang="en-IN" sz="2000" b="0" dirty="0"/>
              <a:t>(1 of 2)</a:t>
            </a:r>
            <a:endParaRPr lang="en-IN" b="0" dirty="0"/>
          </a:p>
        </p:txBody>
      </p:sp>
      <p:sp>
        <p:nvSpPr>
          <p:cNvPr id="3" name="Content Placeholder 2">
            <a:extLst>
              <a:ext uri="{FF2B5EF4-FFF2-40B4-BE49-F238E27FC236}">
                <a16:creationId xmlns:a16="http://schemas.microsoft.com/office/drawing/2014/main" id="{22DF1ED2-D3F1-4384-989B-BD406004CDD8}"/>
              </a:ext>
            </a:extLst>
          </p:cNvPr>
          <p:cNvSpPr>
            <a:spLocks noGrp="1"/>
          </p:cNvSpPr>
          <p:nvPr>
            <p:ph sz="quarter" idx="14"/>
          </p:nvPr>
        </p:nvSpPr>
        <p:spPr>
          <a:xfrm>
            <a:off x="457199" y="1555200"/>
            <a:ext cx="8229600" cy="414000"/>
          </a:xfrm>
        </p:spPr>
        <p:txBody>
          <a:bodyPr/>
          <a:lstStyle/>
          <a:p>
            <a:pPr marL="432" indent="0">
              <a:buNone/>
            </a:pPr>
            <a:r>
              <a:rPr lang="en-IN" sz="2400" dirty="0"/>
              <a:t>What is the molarity (M) of a solution prepared by diluting</a:t>
            </a:r>
          </a:p>
        </p:txBody>
      </p:sp>
      <p:sp>
        <p:nvSpPr>
          <p:cNvPr id="4" name="Content Placeholder 3">
            <a:extLst>
              <a:ext uri="{FF2B5EF4-FFF2-40B4-BE49-F238E27FC236}">
                <a16:creationId xmlns:a16="http://schemas.microsoft.com/office/drawing/2014/main" id="{93B0843D-A9CB-42DE-8500-D97829D42004}"/>
              </a:ext>
            </a:extLst>
          </p:cNvPr>
          <p:cNvSpPr>
            <a:spLocks noGrp="1"/>
          </p:cNvSpPr>
          <p:nvPr>
            <p:ph sz="quarter" idx="15"/>
          </p:nvPr>
        </p:nvSpPr>
        <p:spPr>
          <a:xfrm>
            <a:off x="457200" y="2037600"/>
            <a:ext cx="2664000" cy="414000"/>
          </a:xfrm>
          <a:noFill/>
          <a:ln>
            <a:noFill/>
          </a:ln>
        </p:spPr>
        <p:txBody>
          <a:bodyPr lIns="0" tIns="0" rIns="0" bIns="0" anchor="t" anchorCtr="0"/>
          <a:lstStyle/>
          <a:p>
            <a:pPr marL="432" indent="0">
              <a:buNone/>
            </a:pPr>
            <a:r>
              <a:rPr lang="en-IN" sz="2400" dirty="0"/>
              <a:t>0.180 </a:t>
            </a:r>
            <a:r>
              <a:rPr lang="en-IN" sz="2400" dirty="0" err="1"/>
              <a:t>L</a:t>
            </a:r>
            <a:r>
              <a:rPr lang="en-IN" sz="100" dirty="0" err="1"/>
              <a:t>iter</a:t>
            </a:r>
            <a:r>
              <a:rPr lang="en-IN" sz="2400" dirty="0"/>
              <a:t> of 0.600 M</a:t>
            </a:r>
            <a:r>
              <a:rPr lang="en-IN" sz="100" dirty="0"/>
              <a:t>olarity</a:t>
            </a:r>
          </a:p>
        </p:txBody>
      </p:sp>
      <p:graphicFrame>
        <p:nvGraphicFramePr>
          <p:cNvPr id="13" name="Object 12" descr="H N O sub 3">
            <a:extLst>
              <a:ext uri="{FF2B5EF4-FFF2-40B4-BE49-F238E27FC236}">
                <a16:creationId xmlns:a16="http://schemas.microsoft.com/office/drawing/2014/main" id="{C056A135-9414-476B-A42A-0AFD122C346E}"/>
              </a:ext>
            </a:extLst>
          </p:cNvPr>
          <p:cNvGraphicFramePr>
            <a:graphicFrameLocks noChangeAspect="1"/>
          </p:cNvGraphicFramePr>
          <p:nvPr>
            <p:extLst/>
          </p:nvPr>
        </p:nvGraphicFramePr>
        <p:xfrm>
          <a:off x="3213167" y="2054225"/>
          <a:ext cx="812800" cy="381000"/>
        </p:xfrm>
        <a:graphic>
          <a:graphicData uri="http://schemas.openxmlformats.org/presentationml/2006/ole">
            <mc:AlternateContent xmlns:mc="http://schemas.openxmlformats.org/markup-compatibility/2006">
              <mc:Choice xmlns:v="urn:schemas-microsoft-com:vml" Requires="v">
                <p:oleObj spid="_x0000_s72710" name="Equation" r:id="rId3" imgW="812520" imgH="380880" progId="Equation.DSMT4">
                  <p:embed/>
                </p:oleObj>
              </mc:Choice>
              <mc:Fallback>
                <p:oleObj name="Equation" r:id="rId3" imgW="812520" imgH="380880" progId="Equation.DSMT4">
                  <p:embed/>
                  <p:pic>
                    <p:nvPicPr>
                      <p:cNvPr id="13" name="Object 12" descr="H N O sub 3">
                        <a:extLst>
                          <a:ext uri="{FF2B5EF4-FFF2-40B4-BE49-F238E27FC236}">
                            <a16:creationId xmlns:a16="http://schemas.microsoft.com/office/drawing/2014/main" id="{C056A135-9414-476B-A42A-0AFD122C346E}"/>
                          </a:ext>
                        </a:extLst>
                      </p:cNvPr>
                      <p:cNvPicPr/>
                      <p:nvPr/>
                    </p:nvPicPr>
                    <p:blipFill>
                      <a:blip r:embed="rId4"/>
                      <a:stretch>
                        <a:fillRect/>
                      </a:stretch>
                    </p:blipFill>
                    <p:spPr>
                      <a:xfrm>
                        <a:off x="3213167" y="2054225"/>
                        <a:ext cx="8128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FB0F6F9-DFE6-4A78-B3F0-2333BCE8B8E7}"/>
              </a:ext>
            </a:extLst>
          </p:cNvPr>
          <p:cNvSpPr>
            <a:spLocks noGrp="1"/>
          </p:cNvSpPr>
          <p:nvPr>
            <p:ph sz="quarter" idx="16"/>
          </p:nvPr>
        </p:nvSpPr>
        <p:spPr>
          <a:xfrm>
            <a:off x="4157682" y="2037600"/>
            <a:ext cx="4529117" cy="414000"/>
          </a:xfrm>
          <a:noFill/>
          <a:ln>
            <a:noFill/>
          </a:ln>
        </p:spPr>
        <p:txBody>
          <a:bodyPr lIns="0" tIns="0" rIns="0" bIns="0" anchor="t" anchorCtr="0"/>
          <a:lstStyle/>
          <a:p>
            <a:pPr marL="432" indent="0">
              <a:buNone/>
            </a:pPr>
            <a:r>
              <a:rPr lang="en-IN" sz="2400" dirty="0"/>
              <a:t>to 0.540 </a:t>
            </a:r>
            <a:r>
              <a:rPr lang="en-IN" sz="2400" dirty="0" err="1"/>
              <a:t>L</a:t>
            </a:r>
            <a:r>
              <a:rPr lang="en-IN" sz="100" dirty="0" err="1"/>
              <a:t>iter</a:t>
            </a:r>
            <a:r>
              <a:rPr lang="en-IN" sz="2400" dirty="0"/>
              <a:t>?</a:t>
            </a:r>
          </a:p>
        </p:txBody>
      </p:sp>
      <p:sp>
        <p:nvSpPr>
          <p:cNvPr id="6" name="Content Placeholder 5">
            <a:extLst>
              <a:ext uri="{FF2B5EF4-FFF2-40B4-BE49-F238E27FC236}">
                <a16:creationId xmlns:a16="http://schemas.microsoft.com/office/drawing/2014/main" id="{C6E1F394-A347-4186-9BD5-971C750A7D29}"/>
              </a:ext>
            </a:extLst>
          </p:cNvPr>
          <p:cNvSpPr>
            <a:spLocks noGrp="1"/>
          </p:cNvSpPr>
          <p:nvPr>
            <p:ph sz="quarter" idx="17"/>
          </p:nvPr>
        </p:nvSpPr>
        <p:spPr>
          <a:xfrm>
            <a:off x="457199" y="2700693"/>
            <a:ext cx="8229600" cy="792000"/>
          </a:xfrm>
          <a:noFill/>
          <a:ln>
            <a:noFill/>
          </a:ln>
        </p:spPr>
        <p:txBody>
          <a:bodyPr lIns="0" tIns="0" rIns="0" bIns="0" anchor="t" anchorCtr="0"/>
          <a:lstStyle/>
          <a:p>
            <a:pPr marL="432" indent="0">
              <a:buNone/>
            </a:pPr>
            <a:r>
              <a:rPr lang="en-IN" sz="2400" b="1" dirty="0"/>
              <a:t>Step 1 Prepare a table of the concentrations and volumes of the solutions.</a:t>
            </a:r>
          </a:p>
        </p:txBody>
      </p:sp>
      <p:graphicFrame>
        <p:nvGraphicFramePr>
          <p:cNvPr id="14" name="Table 14">
            <a:extLst>
              <a:ext uri="{FF2B5EF4-FFF2-40B4-BE49-F238E27FC236}">
                <a16:creationId xmlns:a16="http://schemas.microsoft.com/office/drawing/2014/main" id="{7655892D-99D2-40F6-A545-ABF151780360}"/>
              </a:ext>
            </a:extLst>
          </p:cNvPr>
          <p:cNvGraphicFramePr>
            <a:graphicFrameLocks noGrp="1"/>
          </p:cNvGraphicFramePr>
          <p:nvPr>
            <p:ph sz="quarter" idx="18"/>
            <p:extLst/>
          </p:nvPr>
        </p:nvGraphicFramePr>
        <p:xfrm>
          <a:off x="514800" y="4068000"/>
          <a:ext cx="8114400" cy="1720080"/>
        </p:xfrm>
        <a:graphic>
          <a:graphicData uri="http://schemas.openxmlformats.org/drawingml/2006/table">
            <a:tbl>
              <a:tblPr firstRow="1" bandRow="1">
                <a:tableStyleId>{2D5ABB26-0587-4C30-8999-92F81FD0307C}</a:tableStyleId>
              </a:tblPr>
              <a:tblGrid>
                <a:gridCol w="1710000">
                  <a:extLst>
                    <a:ext uri="{9D8B030D-6E8A-4147-A177-3AD203B41FA5}">
                      <a16:colId xmlns:a16="http://schemas.microsoft.com/office/drawing/2014/main" val="2163432985"/>
                    </a:ext>
                  </a:extLst>
                </a:gridCol>
                <a:gridCol w="2178000">
                  <a:extLst>
                    <a:ext uri="{9D8B030D-6E8A-4147-A177-3AD203B41FA5}">
                      <a16:colId xmlns:a16="http://schemas.microsoft.com/office/drawing/2014/main" val="3062305429"/>
                    </a:ext>
                  </a:extLst>
                </a:gridCol>
                <a:gridCol w="1792800">
                  <a:extLst>
                    <a:ext uri="{9D8B030D-6E8A-4147-A177-3AD203B41FA5}">
                      <a16:colId xmlns:a16="http://schemas.microsoft.com/office/drawing/2014/main" val="1484471418"/>
                    </a:ext>
                  </a:extLst>
                </a:gridCol>
                <a:gridCol w="2433600">
                  <a:extLst>
                    <a:ext uri="{9D8B030D-6E8A-4147-A177-3AD203B41FA5}">
                      <a16:colId xmlns:a16="http://schemas.microsoft.com/office/drawing/2014/main" val="954431055"/>
                    </a:ext>
                  </a:extLst>
                </a:gridCol>
              </a:tblGrid>
              <a:tr h="370840">
                <a:tc>
                  <a:txBody>
                    <a:bodyPr/>
                    <a:lstStyle/>
                    <a:p>
                      <a:r>
                        <a:rPr lang="en-IN" sz="1800" b="1" baseline="0" dirty="0">
                          <a:solidFill>
                            <a:schemeClr val="tx1"/>
                          </a:solidFill>
                          <a:latin typeface="+mn-lt"/>
                        </a:rPr>
                        <a:t>Analyze the</a:t>
                      </a:r>
                    </a:p>
                    <a:p>
                      <a:r>
                        <a:rPr lang="en-IN" sz="1800" b="1" baseline="0" dirty="0">
                          <a:solidFill>
                            <a:schemeClr val="tx1"/>
                          </a:solidFill>
                          <a:latin typeface="+mn-lt"/>
                        </a:rPr>
                        <a:t>Problem</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Given</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Need</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Connect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178723"/>
                  </a:ext>
                </a:extLst>
              </a:tr>
              <a:tr h="1080000">
                <a:tc>
                  <a:txBody>
                    <a:bodyPr/>
                    <a:lstStyle/>
                    <a:p>
                      <a:r>
                        <a:rPr lang="en-IN" sz="100" b="1" baseline="0" dirty="0">
                          <a:solidFill>
                            <a:schemeClr val="tx1"/>
                          </a:solidFill>
                          <a:latin typeface="+mn-lt"/>
                        </a:rPr>
                        <a:t>Analyze the</a:t>
                      </a:r>
                    </a:p>
                    <a:p>
                      <a:r>
                        <a:rPr lang="en-IN" sz="100" b="1" baseline="0" dirty="0">
                          <a:solidFill>
                            <a:schemeClr val="tx1"/>
                          </a:solidFill>
                          <a:latin typeface="+mn-lt"/>
                        </a:rPr>
                        <a:t>Problem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latin typeface="+mn-lt"/>
                          <a:ea typeface="Arial"/>
                          <a:cs typeface="Arial"/>
                          <a:sym typeface="Arial"/>
                        </a:rPr>
                        <a:t>C sub 1 = 0.600 molar</a:t>
                      </a:r>
                    </a:p>
                    <a:p>
                      <a:r>
                        <a:rPr lang="en-US" sz="100" b="0" i="0" u="none" strike="noStrike" cap="none" dirty="0">
                          <a:solidFill>
                            <a:schemeClr val="tx1"/>
                          </a:solidFill>
                          <a:latin typeface="+mn-lt"/>
                          <a:ea typeface="Arial"/>
                          <a:cs typeface="Arial"/>
                          <a:sym typeface="Arial"/>
                        </a:rPr>
                        <a:t>V sub 1 = 0.180 liters</a:t>
                      </a:r>
                    </a:p>
                    <a:p>
                      <a:r>
                        <a:rPr lang="en-US" sz="100" b="0" i="0" u="none" strike="noStrike" cap="none" dirty="0">
                          <a:solidFill>
                            <a:schemeClr val="tx1"/>
                          </a:solidFill>
                          <a:latin typeface="+mn-lt"/>
                          <a:ea typeface="Arial"/>
                          <a:cs typeface="Arial"/>
                          <a:sym typeface="Arial"/>
                        </a:rPr>
                        <a:t>V sub 2 = 0.540 liters</a:t>
                      </a:r>
                      <a:endParaRPr lang="en-IN" sz="100" b="0" i="0" u="none" strike="noStrike" cap="none" dirty="0">
                        <a:solidFill>
                          <a:schemeClr val="tx1"/>
                        </a:solidFill>
                        <a:latin typeface="+mn-lt"/>
                        <a:ea typeface="Arial"/>
                        <a:cs typeface="Arial"/>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00" b="0" i="0" u="none" strike="noStrike" cap="none" baseline="0" dirty="0">
                          <a:solidFill>
                            <a:schemeClr val="tx1"/>
                          </a:solidFill>
                          <a:latin typeface="+mn-lt"/>
                          <a:ea typeface="+mn-ea"/>
                          <a:cs typeface="+mn-cs"/>
                          <a:sym typeface="Arial"/>
                        </a:rPr>
                        <a:t>C sub 2</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C sub 1 V sub 1 = C sub 2 V sub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V sub 2 increases,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 dirty="0">
                          <a:solidFill>
                            <a:schemeClr val="tx1"/>
                          </a:solidFill>
                          <a:latin typeface="+mn-lt"/>
                        </a:rPr>
                        <a:t>C sub 2 decreases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0410184"/>
                  </a:ext>
                </a:extLst>
              </a:tr>
            </a:tbl>
          </a:graphicData>
        </a:graphic>
      </p:graphicFrame>
      <p:graphicFrame>
        <p:nvGraphicFramePr>
          <p:cNvPr id="16" name="Object 15">
            <a:extLst>
              <a:ext uri="{FF2B5EF4-FFF2-40B4-BE49-F238E27FC236}">
                <a16:creationId xmlns:a16="http://schemas.microsoft.com/office/drawing/2014/main" id="{D61376B3-B763-4735-8BF3-A7765805F1DD}"/>
              </a:ext>
              <a:ext uri="{C183D7F6-B498-43B3-948B-1728B52AA6E4}">
                <adec:decorative xmlns:adec="http://schemas.microsoft.com/office/drawing/2017/decorative" val="1"/>
              </a:ext>
            </a:extLst>
          </p:cNvPr>
          <p:cNvGraphicFramePr>
            <a:graphicFrameLocks noChangeAspect="1"/>
          </p:cNvGraphicFramePr>
          <p:nvPr>
            <p:extLst/>
          </p:nvPr>
        </p:nvGraphicFramePr>
        <p:xfrm>
          <a:off x="2330450" y="4741863"/>
          <a:ext cx="1308100" cy="1003300"/>
        </p:xfrm>
        <a:graphic>
          <a:graphicData uri="http://schemas.openxmlformats.org/presentationml/2006/ole">
            <mc:AlternateContent xmlns:mc="http://schemas.openxmlformats.org/markup-compatibility/2006">
              <mc:Choice xmlns:v="urn:schemas-microsoft-com:vml" Requires="v">
                <p:oleObj spid="_x0000_s72711" name="Equation" r:id="rId5" imgW="1307880" imgH="1002960" progId="Equation.DSMT4">
                  <p:embed/>
                </p:oleObj>
              </mc:Choice>
              <mc:Fallback>
                <p:oleObj name="Equation" r:id="rId5" imgW="1307880" imgH="1002960" progId="Equation.DSMT4">
                  <p:embed/>
                  <p:pic>
                    <p:nvPicPr>
                      <p:cNvPr id="16" name="Object 15">
                        <a:extLst>
                          <a:ext uri="{FF2B5EF4-FFF2-40B4-BE49-F238E27FC236}">
                            <a16:creationId xmlns:a16="http://schemas.microsoft.com/office/drawing/2014/main" id="{D61376B3-B763-4735-8BF3-A7765805F1DD}"/>
                          </a:ext>
                          <a:ext uri="{C183D7F6-B498-43B3-948B-1728B52AA6E4}">
                            <adec:decorative xmlns:adec="http://schemas.microsoft.com/office/drawing/2017/decorative" val="1"/>
                          </a:ext>
                        </a:extLst>
                      </p:cNvPr>
                      <p:cNvPicPr/>
                      <p:nvPr/>
                    </p:nvPicPr>
                    <p:blipFill>
                      <a:blip r:embed="rId6"/>
                      <a:stretch>
                        <a:fillRect/>
                      </a:stretch>
                    </p:blipFill>
                    <p:spPr>
                      <a:xfrm>
                        <a:off x="2330450" y="4741863"/>
                        <a:ext cx="1308100" cy="1003300"/>
                      </a:xfrm>
                      <a:prstGeom prst="rect">
                        <a:avLst/>
                      </a:prstGeom>
                      <a:solidFill>
                        <a:schemeClr val="bg1"/>
                      </a:solidFill>
                    </p:spPr>
                  </p:pic>
                </p:oleObj>
              </mc:Fallback>
            </mc:AlternateContent>
          </a:graphicData>
        </a:graphic>
      </p:graphicFrame>
      <p:graphicFrame>
        <p:nvGraphicFramePr>
          <p:cNvPr id="17" name="Object 16">
            <a:extLst>
              <a:ext uri="{FF2B5EF4-FFF2-40B4-BE49-F238E27FC236}">
                <a16:creationId xmlns:a16="http://schemas.microsoft.com/office/drawing/2014/main" id="{405634A1-FD82-4FF4-8946-0A4FC54A8900}"/>
              </a:ext>
              <a:ext uri="{C183D7F6-B498-43B3-948B-1728B52AA6E4}">
                <adec:decorative xmlns:adec="http://schemas.microsoft.com/office/drawing/2017/decorative" val="1"/>
              </a:ext>
            </a:extLst>
          </p:cNvPr>
          <p:cNvGraphicFramePr>
            <a:graphicFrameLocks noChangeAspect="1"/>
          </p:cNvGraphicFramePr>
          <p:nvPr>
            <p:extLst/>
          </p:nvPr>
        </p:nvGraphicFramePr>
        <p:xfrm>
          <a:off x="4495800" y="4767263"/>
          <a:ext cx="279400" cy="304800"/>
        </p:xfrm>
        <a:graphic>
          <a:graphicData uri="http://schemas.openxmlformats.org/presentationml/2006/ole">
            <mc:AlternateContent xmlns:mc="http://schemas.openxmlformats.org/markup-compatibility/2006">
              <mc:Choice xmlns:v="urn:schemas-microsoft-com:vml" Requires="v">
                <p:oleObj spid="_x0000_s72712" name="Equation" r:id="rId7" imgW="279360" imgH="304560" progId="Equation.DSMT4">
                  <p:embed/>
                </p:oleObj>
              </mc:Choice>
              <mc:Fallback>
                <p:oleObj name="Equation" r:id="rId7" imgW="279360" imgH="304560" progId="Equation.DSMT4">
                  <p:embed/>
                  <p:pic>
                    <p:nvPicPr>
                      <p:cNvPr id="17" name="Object 16">
                        <a:extLst>
                          <a:ext uri="{FF2B5EF4-FFF2-40B4-BE49-F238E27FC236}">
                            <a16:creationId xmlns:a16="http://schemas.microsoft.com/office/drawing/2014/main" id="{405634A1-FD82-4FF4-8946-0A4FC54A8900}"/>
                          </a:ext>
                          <a:ext uri="{C183D7F6-B498-43B3-948B-1728B52AA6E4}">
                            <adec:decorative xmlns:adec="http://schemas.microsoft.com/office/drawing/2017/decorative" val="1"/>
                          </a:ext>
                        </a:extLst>
                      </p:cNvPr>
                      <p:cNvPicPr/>
                      <p:nvPr/>
                    </p:nvPicPr>
                    <p:blipFill>
                      <a:blip r:embed="rId8"/>
                      <a:stretch>
                        <a:fillRect/>
                      </a:stretch>
                    </p:blipFill>
                    <p:spPr>
                      <a:xfrm>
                        <a:off x="4495800" y="4767263"/>
                        <a:ext cx="279400" cy="304800"/>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5D21367D-6851-45DA-9CB4-968206F27DF4}"/>
              </a:ext>
              <a:ext uri="{C183D7F6-B498-43B3-948B-1728B52AA6E4}">
                <adec:decorative xmlns:adec="http://schemas.microsoft.com/office/drawing/2017/decorative" val="1"/>
              </a:ext>
            </a:extLst>
          </p:cNvPr>
          <p:cNvGraphicFramePr>
            <a:graphicFrameLocks noChangeAspect="1"/>
          </p:cNvGraphicFramePr>
          <p:nvPr>
            <p:extLst/>
          </p:nvPr>
        </p:nvGraphicFramePr>
        <p:xfrm>
          <a:off x="6311900" y="4738688"/>
          <a:ext cx="1409700" cy="1003300"/>
        </p:xfrm>
        <a:graphic>
          <a:graphicData uri="http://schemas.openxmlformats.org/presentationml/2006/ole">
            <mc:AlternateContent xmlns:mc="http://schemas.openxmlformats.org/markup-compatibility/2006">
              <mc:Choice xmlns:v="urn:schemas-microsoft-com:vml" Requires="v">
                <p:oleObj spid="_x0000_s72713" name="Equation" r:id="rId9" imgW="1409400" imgH="1002960" progId="Equation.DSMT4">
                  <p:embed/>
                </p:oleObj>
              </mc:Choice>
              <mc:Fallback>
                <p:oleObj name="Equation" r:id="rId9" imgW="1409400" imgH="1002960" progId="Equation.DSMT4">
                  <p:embed/>
                  <p:pic>
                    <p:nvPicPr>
                      <p:cNvPr id="18" name="Object 17">
                        <a:extLst>
                          <a:ext uri="{FF2B5EF4-FFF2-40B4-BE49-F238E27FC236}">
                            <a16:creationId xmlns:a16="http://schemas.microsoft.com/office/drawing/2014/main" id="{5D21367D-6851-45DA-9CB4-968206F27DF4}"/>
                          </a:ext>
                          <a:ext uri="{C183D7F6-B498-43B3-948B-1728B52AA6E4}">
                            <adec:decorative xmlns:adec="http://schemas.microsoft.com/office/drawing/2017/decorative" val="1"/>
                          </a:ext>
                        </a:extLst>
                      </p:cNvPr>
                      <p:cNvPicPr/>
                      <p:nvPr/>
                    </p:nvPicPr>
                    <p:blipFill>
                      <a:blip r:embed="rId10"/>
                      <a:stretch>
                        <a:fillRect/>
                      </a:stretch>
                    </p:blipFill>
                    <p:spPr>
                      <a:xfrm>
                        <a:off x="6311900" y="4738688"/>
                        <a:ext cx="1409700" cy="1003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090086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674D-4FDA-4324-9A28-28CAC48A75A9}"/>
              </a:ext>
            </a:extLst>
          </p:cNvPr>
          <p:cNvSpPr>
            <a:spLocks noGrp="1"/>
          </p:cNvSpPr>
          <p:nvPr>
            <p:ph type="title"/>
          </p:nvPr>
        </p:nvSpPr>
        <p:spPr/>
        <p:txBody>
          <a:bodyPr/>
          <a:lstStyle/>
          <a:p>
            <a:r>
              <a:rPr lang="en-IN" dirty="0"/>
              <a:t>Solution 3 </a:t>
            </a:r>
            <a:r>
              <a:rPr lang="en-IN" sz="2000" b="0" dirty="0"/>
              <a:t>(2 of 2)</a:t>
            </a:r>
            <a:endParaRPr lang="en-IN" b="0" dirty="0"/>
          </a:p>
        </p:txBody>
      </p:sp>
      <p:sp>
        <p:nvSpPr>
          <p:cNvPr id="3" name="Content Placeholder 2">
            <a:extLst>
              <a:ext uri="{FF2B5EF4-FFF2-40B4-BE49-F238E27FC236}">
                <a16:creationId xmlns:a16="http://schemas.microsoft.com/office/drawing/2014/main" id="{22DF1ED2-D3F1-4384-989B-BD406004CDD8}"/>
              </a:ext>
            </a:extLst>
          </p:cNvPr>
          <p:cNvSpPr>
            <a:spLocks noGrp="1"/>
          </p:cNvSpPr>
          <p:nvPr>
            <p:ph sz="quarter" idx="14"/>
          </p:nvPr>
        </p:nvSpPr>
        <p:spPr>
          <a:xfrm>
            <a:off x="457199" y="1555200"/>
            <a:ext cx="8229600" cy="414000"/>
          </a:xfrm>
        </p:spPr>
        <p:txBody>
          <a:bodyPr/>
          <a:lstStyle/>
          <a:p>
            <a:pPr marL="432" indent="0">
              <a:buNone/>
            </a:pPr>
            <a:r>
              <a:rPr lang="en-IN" sz="2400" dirty="0"/>
              <a:t>What is the molarity (M) of a solution prepared by diluting</a:t>
            </a:r>
          </a:p>
        </p:txBody>
      </p:sp>
      <p:sp>
        <p:nvSpPr>
          <p:cNvPr id="4" name="Content Placeholder 3">
            <a:extLst>
              <a:ext uri="{FF2B5EF4-FFF2-40B4-BE49-F238E27FC236}">
                <a16:creationId xmlns:a16="http://schemas.microsoft.com/office/drawing/2014/main" id="{93B0843D-A9CB-42DE-8500-D97829D42004}"/>
              </a:ext>
            </a:extLst>
          </p:cNvPr>
          <p:cNvSpPr>
            <a:spLocks noGrp="1"/>
          </p:cNvSpPr>
          <p:nvPr>
            <p:ph sz="quarter" idx="15"/>
          </p:nvPr>
        </p:nvSpPr>
        <p:spPr>
          <a:xfrm>
            <a:off x="457200" y="2037600"/>
            <a:ext cx="2664000" cy="414000"/>
          </a:xfrm>
          <a:noFill/>
          <a:ln>
            <a:noFill/>
          </a:ln>
        </p:spPr>
        <p:txBody>
          <a:bodyPr lIns="0" tIns="0" rIns="0" bIns="0" anchor="t" anchorCtr="0"/>
          <a:lstStyle/>
          <a:p>
            <a:pPr marL="432" indent="0">
              <a:buNone/>
            </a:pPr>
            <a:r>
              <a:rPr lang="en-IN" sz="2400" dirty="0"/>
              <a:t>0.180 </a:t>
            </a:r>
            <a:r>
              <a:rPr lang="en-IN" sz="2400" dirty="0" err="1"/>
              <a:t>L</a:t>
            </a:r>
            <a:r>
              <a:rPr lang="en-IN" sz="100" dirty="0" err="1"/>
              <a:t>iter</a:t>
            </a:r>
            <a:r>
              <a:rPr lang="en-IN" sz="2400" dirty="0"/>
              <a:t> of 0.600 M</a:t>
            </a:r>
            <a:r>
              <a:rPr lang="en-IN" sz="100" dirty="0"/>
              <a:t>olarity</a:t>
            </a:r>
          </a:p>
        </p:txBody>
      </p:sp>
      <p:graphicFrame>
        <p:nvGraphicFramePr>
          <p:cNvPr id="13" name="Object 12" descr="H N O sub 3">
            <a:extLst>
              <a:ext uri="{FF2B5EF4-FFF2-40B4-BE49-F238E27FC236}">
                <a16:creationId xmlns:a16="http://schemas.microsoft.com/office/drawing/2014/main" id="{C056A135-9414-476B-A42A-0AFD122C346E}"/>
              </a:ext>
            </a:extLst>
          </p:cNvPr>
          <p:cNvGraphicFramePr>
            <a:graphicFrameLocks noChangeAspect="1"/>
          </p:cNvGraphicFramePr>
          <p:nvPr>
            <p:extLst/>
          </p:nvPr>
        </p:nvGraphicFramePr>
        <p:xfrm>
          <a:off x="3213167" y="2054225"/>
          <a:ext cx="812800" cy="381000"/>
        </p:xfrm>
        <a:graphic>
          <a:graphicData uri="http://schemas.openxmlformats.org/presentationml/2006/ole">
            <mc:AlternateContent xmlns:mc="http://schemas.openxmlformats.org/markup-compatibility/2006">
              <mc:Choice xmlns:v="urn:schemas-microsoft-com:vml" Requires="v">
                <p:oleObj spid="_x0000_s73733" name="Equation" r:id="rId3" imgW="812520" imgH="380880" progId="Equation.DSMT4">
                  <p:embed/>
                </p:oleObj>
              </mc:Choice>
              <mc:Fallback>
                <p:oleObj name="Equation" r:id="rId3" imgW="812520" imgH="380880" progId="Equation.DSMT4">
                  <p:embed/>
                  <p:pic>
                    <p:nvPicPr>
                      <p:cNvPr id="13" name="Object 12" descr="H N O sub 3">
                        <a:extLst>
                          <a:ext uri="{FF2B5EF4-FFF2-40B4-BE49-F238E27FC236}">
                            <a16:creationId xmlns:a16="http://schemas.microsoft.com/office/drawing/2014/main" id="{C056A135-9414-476B-A42A-0AFD122C346E}"/>
                          </a:ext>
                        </a:extLst>
                      </p:cNvPr>
                      <p:cNvPicPr/>
                      <p:nvPr/>
                    </p:nvPicPr>
                    <p:blipFill>
                      <a:blip r:embed="rId4"/>
                      <a:stretch>
                        <a:fillRect/>
                      </a:stretch>
                    </p:blipFill>
                    <p:spPr>
                      <a:xfrm>
                        <a:off x="3213167" y="2054225"/>
                        <a:ext cx="8128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FB0F6F9-DFE6-4A78-B3F0-2333BCE8B8E7}"/>
              </a:ext>
            </a:extLst>
          </p:cNvPr>
          <p:cNvSpPr>
            <a:spLocks noGrp="1"/>
          </p:cNvSpPr>
          <p:nvPr>
            <p:ph sz="quarter" idx="16"/>
          </p:nvPr>
        </p:nvSpPr>
        <p:spPr>
          <a:xfrm>
            <a:off x="4157682" y="2037600"/>
            <a:ext cx="4529117" cy="414000"/>
          </a:xfrm>
          <a:noFill/>
          <a:ln>
            <a:noFill/>
          </a:ln>
        </p:spPr>
        <p:txBody>
          <a:bodyPr lIns="0" tIns="0" rIns="0" bIns="0" anchor="t" anchorCtr="0"/>
          <a:lstStyle/>
          <a:p>
            <a:pPr marL="432" indent="0">
              <a:buNone/>
            </a:pPr>
            <a:r>
              <a:rPr lang="en-IN" sz="2400" dirty="0"/>
              <a:t>to 0.540 </a:t>
            </a:r>
            <a:r>
              <a:rPr lang="en-IN" sz="2400" dirty="0" err="1"/>
              <a:t>L</a:t>
            </a:r>
            <a:r>
              <a:rPr lang="en-IN" sz="100" dirty="0" err="1"/>
              <a:t>iter</a:t>
            </a:r>
            <a:r>
              <a:rPr lang="en-IN" sz="2400" dirty="0"/>
              <a:t>?</a:t>
            </a:r>
          </a:p>
        </p:txBody>
      </p:sp>
      <p:sp>
        <p:nvSpPr>
          <p:cNvPr id="6" name="Content Placeholder 5">
            <a:extLst>
              <a:ext uri="{FF2B5EF4-FFF2-40B4-BE49-F238E27FC236}">
                <a16:creationId xmlns:a16="http://schemas.microsoft.com/office/drawing/2014/main" id="{C6E1F394-A347-4186-9BD5-971C750A7D29}"/>
              </a:ext>
            </a:extLst>
          </p:cNvPr>
          <p:cNvSpPr>
            <a:spLocks noGrp="1"/>
          </p:cNvSpPr>
          <p:nvPr>
            <p:ph sz="quarter" idx="17"/>
          </p:nvPr>
        </p:nvSpPr>
        <p:spPr>
          <a:xfrm>
            <a:off x="457198" y="2700693"/>
            <a:ext cx="8439913" cy="792000"/>
          </a:xfrm>
          <a:noFill/>
          <a:ln>
            <a:noFill/>
          </a:ln>
        </p:spPr>
        <p:txBody>
          <a:bodyPr lIns="0" tIns="0" rIns="0" bIns="0" anchor="t" anchorCtr="0"/>
          <a:lstStyle/>
          <a:p>
            <a:pPr marL="432" indent="0">
              <a:buNone/>
            </a:pPr>
            <a:r>
              <a:rPr lang="en-IN" sz="2400" b="1" dirty="0"/>
              <a:t>Step 2 Rearrange the dilution expression to solve for the unknown quantity.</a:t>
            </a:r>
          </a:p>
        </p:txBody>
      </p:sp>
      <p:graphicFrame>
        <p:nvGraphicFramePr>
          <p:cNvPr id="15" name="Object 14" descr="First. C sub 1 V sub 1 = C sub 2 V sub 2. Second. C sub 2 = C sub 1 times start fraction V sub 1 over V sub 2 end fraction.">
            <a:extLst>
              <a:ext uri="{FF2B5EF4-FFF2-40B4-BE49-F238E27FC236}">
                <a16:creationId xmlns:a16="http://schemas.microsoft.com/office/drawing/2014/main" id="{EA0DEC8A-F34E-4A4A-8347-6A47F8CFC28F}"/>
              </a:ext>
            </a:extLst>
          </p:cNvPr>
          <p:cNvGraphicFramePr>
            <a:graphicFrameLocks noChangeAspect="1"/>
          </p:cNvGraphicFramePr>
          <p:nvPr>
            <p:extLst/>
          </p:nvPr>
        </p:nvGraphicFramePr>
        <p:xfrm>
          <a:off x="2863849" y="3600823"/>
          <a:ext cx="3416300" cy="825501"/>
        </p:xfrm>
        <a:graphic>
          <a:graphicData uri="http://schemas.openxmlformats.org/presentationml/2006/ole">
            <mc:AlternateContent xmlns:mc="http://schemas.openxmlformats.org/markup-compatibility/2006">
              <mc:Choice xmlns:v="urn:schemas-microsoft-com:vml" Requires="v">
                <p:oleObj spid="_x0000_s73734" name="Equation" r:id="rId5" imgW="3416040" imgH="825480" progId="Equation.DSMT4">
                  <p:embed/>
                </p:oleObj>
              </mc:Choice>
              <mc:Fallback>
                <p:oleObj name="Equation" r:id="rId5" imgW="3416040" imgH="825480" progId="Equation.DSMT4">
                  <p:embed/>
                  <p:pic>
                    <p:nvPicPr>
                      <p:cNvPr id="15" name="Object 14" descr="First. C sub 1 V sub 1 = C sub 2 V sub 2. Second. C sub 2 = C sub 1 times start fraction V sub 1 over V sub 2 end fraction.">
                        <a:extLst>
                          <a:ext uri="{FF2B5EF4-FFF2-40B4-BE49-F238E27FC236}">
                            <a16:creationId xmlns:a16="http://schemas.microsoft.com/office/drawing/2014/main" id="{EA0DEC8A-F34E-4A4A-8347-6A47F8CFC28F}"/>
                          </a:ext>
                        </a:extLst>
                      </p:cNvPr>
                      <p:cNvPicPr/>
                      <p:nvPr/>
                    </p:nvPicPr>
                    <p:blipFill>
                      <a:blip r:embed="rId6"/>
                      <a:stretch>
                        <a:fillRect/>
                      </a:stretch>
                    </p:blipFill>
                    <p:spPr>
                      <a:xfrm>
                        <a:off x="2863849" y="3600823"/>
                        <a:ext cx="3416300" cy="825501"/>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F10469CF-D2BD-4921-98D8-3194AF78CEE4}"/>
              </a:ext>
            </a:extLst>
          </p:cNvPr>
          <p:cNvSpPr>
            <a:spLocks noGrp="1"/>
          </p:cNvSpPr>
          <p:nvPr>
            <p:ph sz="quarter" idx="18"/>
          </p:nvPr>
        </p:nvSpPr>
        <p:spPr>
          <a:xfrm>
            <a:off x="457200" y="4578260"/>
            <a:ext cx="8229599" cy="792000"/>
          </a:xfrm>
          <a:noFill/>
          <a:ln>
            <a:noFill/>
          </a:ln>
        </p:spPr>
        <p:txBody>
          <a:bodyPr lIns="0" tIns="0" rIns="0" bIns="0" anchor="t" anchorCtr="0"/>
          <a:lstStyle/>
          <a:p>
            <a:pPr marL="432" indent="0">
              <a:buNone/>
            </a:pPr>
            <a:r>
              <a:rPr lang="en-IN" sz="2400" b="1" dirty="0"/>
              <a:t>Step 3 Substitute the known quantities into the dilution expression and solve.</a:t>
            </a:r>
          </a:p>
        </p:txBody>
      </p:sp>
      <p:graphicFrame>
        <p:nvGraphicFramePr>
          <p:cNvPr id="19" name="Object 18" descr="C sub 2 = 0.600 molarity times start fraction 0.180 liter over 0.540 liter end fraction, with liter cancelled, = 0.200 molarity solution.">
            <a:extLst>
              <a:ext uri="{FF2B5EF4-FFF2-40B4-BE49-F238E27FC236}">
                <a16:creationId xmlns:a16="http://schemas.microsoft.com/office/drawing/2014/main" id="{8BCC0AE3-33B8-4BCD-A079-A48F7D2D16BB}"/>
              </a:ext>
            </a:extLst>
          </p:cNvPr>
          <p:cNvGraphicFramePr>
            <a:graphicFrameLocks noChangeAspect="1"/>
          </p:cNvGraphicFramePr>
          <p:nvPr>
            <p:extLst/>
          </p:nvPr>
        </p:nvGraphicFramePr>
        <p:xfrm>
          <a:off x="1922318" y="5466459"/>
          <a:ext cx="5299364" cy="762000"/>
        </p:xfrm>
        <a:graphic>
          <a:graphicData uri="http://schemas.openxmlformats.org/presentationml/2006/ole">
            <mc:AlternateContent xmlns:mc="http://schemas.openxmlformats.org/markup-compatibility/2006">
              <mc:Choice xmlns:v="urn:schemas-microsoft-com:vml" Requires="v">
                <p:oleObj spid="_x0000_s73735" name="Equation" r:id="rId7" imgW="5829120" imgH="838080" progId="Equation.DSMT4">
                  <p:embed/>
                </p:oleObj>
              </mc:Choice>
              <mc:Fallback>
                <p:oleObj name="Equation" r:id="rId7" imgW="5829120" imgH="838080" progId="Equation.DSMT4">
                  <p:embed/>
                  <p:pic>
                    <p:nvPicPr>
                      <p:cNvPr id="19" name="Object 18" descr="C sub 2 = 0.600 molarity times start fraction 0.180 liter over 0.540 liter end fraction, with liter cancelled, = 0.200 molarity solution.">
                        <a:extLst>
                          <a:ext uri="{FF2B5EF4-FFF2-40B4-BE49-F238E27FC236}">
                            <a16:creationId xmlns:a16="http://schemas.microsoft.com/office/drawing/2014/main" id="{8BCC0AE3-33B8-4BCD-A079-A48F7D2D16BB}"/>
                          </a:ext>
                        </a:extLst>
                      </p:cNvPr>
                      <p:cNvPicPr/>
                      <p:nvPr/>
                    </p:nvPicPr>
                    <p:blipFill>
                      <a:blip r:embed="rId8"/>
                      <a:stretch>
                        <a:fillRect/>
                      </a:stretch>
                    </p:blipFill>
                    <p:spPr>
                      <a:xfrm>
                        <a:off x="1922318" y="5466459"/>
                        <a:ext cx="5299364" cy="762000"/>
                      </a:xfrm>
                      <a:prstGeom prst="rect">
                        <a:avLst/>
                      </a:prstGeom>
                    </p:spPr>
                  </p:pic>
                </p:oleObj>
              </mc:Fallback>
            </mc:AlternateContent>
          </a:graphicData>
        </a:graphic>
      </p:graphicFrame>
    </p:spTree>
    <p:extLst>
      <p:ext uri="{BB962C8B-B14F-4D97-AF65-F5344CB8AC3E}">
        <p14:creationId xmlns:p14="http://schemas.microsoft.com/office/powerpoint/2010/main" val="1318987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187B-7E9A-4810-8AE7-E7F3191B33D4}"/>
              </a:ext>
            </a:extLst>
          </p:cNvPr>
          <p:cNvSpPr>
            <a:spLocks noGrp="1"/>
          </p:cNvSpPr>
          <p:nvPr>
            <p:ph type="title"/>
          </p:nvPr>
        </p:nvSpPr>
        <p:spPr/>
        <p:txBody>
          <a:bodyPr/>
          <a:lstStyle/>
          <a:p>
            <a:r>
              <a:rPr lang="en-IN" dirty="0"/>
              <a:t>9.6 Properties of Solutions</a:t>
            </a:r>
          </a:p>
        </p:txBody>
      </p:sp>
      <p:sp>
        <p:nvSpPr>
          <p:cNvPr id="3" name="Content Placeholder 2">
            <a:extLst>
              <a:ext uri="{FF2B5EF4-FFF2-40B4-BE49-F238E27FC236}">
                <a16:creationId xmlns:a16="http://schemas.microsoft.com/office/drawing/2014/main" id="{B4EF4FA3-6BAA-466C-98ED-CD122A7CB631}"/>
              </a:ext>
            </a:extLst>
          </p:cNvPr>
          <p:cNvSpPr>
            <a:spLocks noGrp="1"/>
          </p:cNvSpPr>
          <p:nvPr>
            <p:ph sz="quarter" idx="14"/>
          </p:nvPr>
        </p:nvSpPr>
        <p:spPr>
          <a:xfrm>
            <a:off x="457199" y="1555200"/>
            <a:ext cx="4457702" cy="1447200"/>
          </a:xfrm>
        </p:spPr>
        <p:txBody>
          <a:bodyPr/>
          <a:lstStyle/>
          <a:p>
            <a:pPr marL="432" indent="0">
              <a:buNone/>
            </a:pPr>
            <a:r>
              <a:rPr lang="en-IN" sz="2400" dirty="0"/>
              <a:t>A 0.9% N</a:t>
            </a:r>
            <a:r>
              <a:rPr lang="en-IN" sz="100" dirty="0"/>
              <a:t> </a:t>
            </a:r>
            <a:r>
              <a:rPr lang="en-IN" sz="2400" dirty="0"/>
              <a:t>a</a:t>
            </a:r>
            <a:r>
              <a:rPr lang="en-IN" sz="100" dirty="0"/>
              <a:t> </a:t>
            </a:r>
            <a:r>
              <a:rPr lang="en-IN" sz="2400" dirty="0"/>
              <a:t>C</a:t>
            </a:r>
            <a:r>
              <a:rPr lang="en-IN" sz="100" dirty="0"/>
              <a:t> </a:t>
            </a:r>
            <a:r>
              <a:rPr lang="en-IN" sz="2400" dirty="0"/>
              <a:t>l solution is isotonic with the solute concentration of the blood cells of the body.</a:t>
            </a:r>
          </a:p>
        </p:txBody>
      </p:sp>
      <p:pic>
        <p:nvPicPr>
          <p:cNvPr id="14" name="Content Placeholder 13" descr="E M T workers treat a patient.">
            <a:extLst>
              <a:ext uri="{FF2B5EF4-FFF2-40B4-BE49-F238E27FC236}">
                <a16:creationId xmlns:a16="http://schemas.microsoft.com/office/drawing/2014/main" id="{E499BC4E-1100-43F7-8EBC-A260D3E4D129}"/>
              </a:ext>
            </a:extLst>
          </p:cNvPr>
          <p:cNvPicPr>
            <a:picLocks noGrp="1" noChangeAspect="1"/>
          </p:cNvPicPr>
          <p:nvPr>
            <p:ph sz="quarter" idx="16"/>
          </p:nvPr>
        </p:nvPicPr>
        <p:blipFill>
          <a:blip r:embed="rId2"/>
          <a:stretch>
            <a:fillRect/>
          </a:stretch>
        </p:blipFill>
        <p:spPr>
          <a:xfrm>
            <a:off x="5018055" y="1555750"/>
            <a:ext cx="3664014" cy="2834886"/>
          </a:xfrm>
          <a:prstGeom prst="rect">
            <a:avLst/>
          </a:prstGeom>
        </p:spPr>
      </p:pic>
      <p:sp>
        <p:nvSpPr>
          <p:cNvPr id="4" name="Content Placeholder 3">
            <a:extLst>
              <a:ext uri="{FF2B5EF4-FFF2-40B4-BE49-F238E27FC236}">
                <a16:creationId xmlns:a16="http://schemas.microsoft.com/office/drawing/2014/main" id="{0B927332-01E6-42F3-87B6-4FADA68C3062}"/>
              </a:ext>
            </a:extLst>
          </p:cNvPr>
          <p:cNvSpPr>
            <a:spLocks noGrp="1"/>
          </p:cNvSpPr>
          <p:nvPr>
            <p:ph sz="quarter" idx="15"/>
          </p:nvPr>
        </p:nvSpPr>
        <p:spPr>
          <a:xfrm>
            <a:off x="457200" y="5138417"/>
            <a:ext cx="8229600" cy="1186183"/>
          </a:xfrm>
        </p:spPr>
        <p:txBody>
          <a:bodyPr/>
          <a:lstStyle/>
          <a:p>
            <a:pPr marL="432" indent="0">
              <a:buNone/>
            </a:pPr>
            <a:r>
              <a:rPr lang="en-IN" sz="2400" b="1" dirty="0"/>
              <a:t>Learning Goal</a:t>
            </a:r>
            <a:r>
              <a:rPr lang="en-IN" sz="2400" dirty="0"/>
              <a:t> Identify a mixture as a solution, a colloid, or a suspension. Describe how the number of particles in a solution affects the osmotic pressure.</a:t>
            </a:r>
          </a:p>
        </p:txBody>
      </p:sp>
    </p:spTree>
    <p:extLst>
      <p:ext uri="{BB962C8B-B14F-4D97-AF65-F5344CB8AC3E}">
        <p14:creationId xmlns:p14="http://schemas.microsoft.com/office/powerpoint/2010/main" val="3034151849"/>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Props1.xml><?xml version="1.0" encoding="utf-8"?>
<ds:datastoreItem xmlns:ds="http://schemas.openxmlformats.org/officeDocument/2006/customXml" ds:itemID="{47E164C6-1B7F-40A8-B282-492D111312DC}">
  <ds:schemaRefs>
    <ds:schemaRef ds:uri="http://schemas.microsoft.com/sharepoint/v3/contenttype/forms"/>
  </ds:schemaRefs>
</ds:datastoreItem>
</file>

<file path=customXml/itemProps2.xml><?xml version="1.0" encoding="utf-8"?>
<ds:datastoreItem xmlns:ds="http://schemas.openxmlformats.org/officeDocument/2006/customXml" ds:itemID="{46507EC5-0F74-4D33-B9EE-8AFB36B3FE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7FA906-483D-47B8-86FD-305217FC4080}">
  <ds:schemaRefs>
    <ds:schemaRef ds:uri="http://purl.org/dc/terms/"/>
    <ds:schemaRef ds:uri="http://schemas.microsoft.com/office/2006/documentManagement/types"/>
    <ds:schemaRef ds:uri="7c1bd8dc-4e40-424f-a15f-9ffcd522197f"/>
    <ds:schemaRef ds:uri="http://purl.org/dc/elements/1.1/"/>
    <ds:schemaRef ds:uri="http://schemas.microsoft.com/office/2006/metadata/properties"/>
    <ds:schemaRef ds:uri="6125ffc9-2c56-435e-8267-1393444907b2"/>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36175</TotalTime>
  <Words>7643</Words>
  <Application>Microsoft Office PowerPoint</Application>
  <PresentationFormat>On-screen Show (4:3)</PresentationFormat>
  <Paragraphs>986</Paragraphs>
  <Slides>119</Slides>
  <Notes>11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119</vt:i4>
      </vt:variant>
    </vt:vector>
  </HeadingPairs>
  <TitlesOfParts>
    <vt:vector size="128" baseType="lpstr">
      <vt:lpstr>ＭＳ Ｐゴシック</vt:lpstr>
      <vt:lpstr>Arial</vt:lpstr>
      <vt:lpstr>Noto Sans Symbols</vt:lpstr>
      <vt:lpstr>Times New Roman</vt:lpstr>
      <vt:lpstr>Verdana</vt:lpstr>
      <vt:lpstr>Wingdings</vt:lpstr>
      <vt:lpstr>508 Lecture</vt:lpstr>
      <vt:lpstr>2_508 Lecture</vt:lpstr>
      <vt:lpstr>Equation</vt:lpstr>
      <vt:lpstr>Chemistry: An Introduction to General, Organic, and Biological Chemistry</vt:lpstr>
      <vt:lpstr>Solutions</vt:lpstr>
      <vt:lpstr>9.1 Solutions</vt:lpstr>
      <vt:lpstr>Solutes (1 of 2)</vt:lpstr>
      <vt:lpstr>Solutes (2 of 2)</vt:lpstr>
      <vt:lpstr>Types of Solutes and Solvents</vt:lpstr>
      <vt:lpstr>Water as a Solvent</vt:lpstr>
      <vt:lpstr>Formation of Solutions</vt:lpstr>
      <vt:lpstr>Solutions: Like Dissolves Like</vt:lpstr>
      <vt:lpstr>Solutions with Ionic Solutes</vt:lpstr>
      <vt:lpstr>Solutions with Polar Solutes</vt:lpstr>
      <vt:lpstr>Learning Check 1</vt:lpstr>
      <vt:lpstr>Solution 1</vt:lpstr>
      <vt:lpstr>Learning Check 2</vt:lpstr>
      <vt:lpstr>Solution 2</vt:lpstr>
      <vt:lpstr>Learning Check 3</vt:lpstr>
      <vt:lpstr>Solution 3</vt:lpstr>
      <vt:lpstr>9.2 Electrolytes and Nonelectrolytes</vt:lpstr>
      <vt:lpstr>Strong Electrolytes</vt:lpstr>
      <vt:lpstr>Weak Electrolytes</vt:lpstr>
      <vt:lpstr>Nonelectrolytes</vt:lpstr>
      <vt:lpstr>Solutes in Aqueous Solutions</vt:lpstr>
      <vt:lpstr>Learning Check 1</vt:lpstr>
      <vt:lpstr>Solution 1</vt:lpstr>
      <vt:lpstr>Learning Check 2</vt:lpstr>
      <vt:lpstr>Solution 2</vt:lpstr>
      <vt:lpstr>Learning Check 3</vt:lpstr>
      <vt:lpstr>Solution 3</vt:lpstr>
      <vt:lpstr>Equivalents</vt:lpstr>
      <vt:lpstr>Equivalents, Milliequivalenets (1 of 2)</vt:lpstr>
      <vt:lpstr>Equivalents, Milliequivalenets (2 of 2)</vt:lpstr>
      <vt:lpstr>Calculating Equivalents (1 of 2)</vt:lpstr>
      <vt:lpstr>Calculating Equivalents (2 of 2)</vt:lpstr>
      <vt:lpstr>Chemistry Link to Health: Electrolytes in Body Fluids</vt:lpstr>
      <vt:lpstr>Electrolytes in 4  Solutions</vt:lpstr>
      <vt:lpstr>Learning Check 4</vt:lpstr>
      <vt:lpstr>Solution 4</vt:lpstr>
      <vt:lpstr>9.3 Solubility</vt:lpstr>
      <vt:lpstr>Solubility</vt:lpstr>
      <vt:lpstr>Unsaturated Solution</vt:lpstr>
      <vt:lpstr>Saturated Solution</vt:lpstr>
      <vt:lpstr>Learning Check 1</vt:lpstr>
      <vt:lpstr>Solution 1</vt:lpstr>
      <vt:lpstr>Learning Check 2</vt:lpstr>
      <vt:lpstr>Solution 2</vt:lpstr>
      <vt:lpstr>Effect of Temperature on Solubility</vt:lpstr>
      <vt:lpstr>Learning Check 3</vt:lpstr>
      <vt:lpstr>Solution 3</vt:lpstr>
      <vt:lpstr>Solubility and Pressure</vt:lpstr>
      <vt:lpstr>Soluble and Insoluble Ionic Compounds (1 of 2)</vt:lpstr>
      <vt:lpstr>Soluble and Insoluble Ionic Compounds (2 of 2)</vt:lpstr>
      <vt:lpstr>Using Solubility Rules</vt:lpstr>
      <vt:lpstr>Learning Check 4</vt:lpstr>
      <vt:lpstr>Solution 4</vt:lpstr>
      <vt:lpstr>9.4 Solution Concentrations</vt:lpstr>
      <vt:lpstr>Solution Concentration</vt:lpstr>
      <vt:lpstr>Mass Percent (1 of 2)</vt:lpstr>
      <vt:lpstr>Mass Percent (2 of 2)</vt:lpstr>
      <vt:lpstr>Calculating Mass Percent</vt:lpstr>
      <vt:lpstr>Learning Check 1</vt:lpstr>
      <vt:lpstr>Solution 1 (1 of 2)</vt:lpstr>
      <vt:lpstr>Solution 1 (2 of 2)</vt:lpstr>
      <vt:lpstr>Volume Percent</vt:lpstr>
      <vt:lpstr>Mass/Volume Percent</vt:lpstr>
      <vt:lpstr>Learning Check 2</vt:lpstr>
      <vt:lpstr>Solution 2</vt:lpstr>
      <vt:lpstr>Molarity</vt:lpstr>
      <vt:lpstr>Molarity Calculations (1 of 2)</vt:lpstr>
      <vt:lpstr>Molarity Calculations (2 of 2)</vt:lpstr>
      <vt:lpstr>Learning Check 3</vt:lpstr>
      <vt:lpstr>Solution 3 (1 of 2)</vt:lpstr>
      <vt:lpstr>Solution 3 (2 of 2)</vt:lpstr>
      <vt:lpstr>Molarity as a Conversion Factor</vt:lpstr>
      <vt:lpstr>Conversion Factors, Concentrations</vt:lpstr>
      <vt:lpstr>Learning Check 4</vt:lpstr>
      <vt:lpstr>Solution 4 (1 of 2)</vt:lpstr>
      <vt:lpstr>Solution 4 (2 of 2)</vt:lpstr>
      <vt:lpstr>Learning Check 5</vt:lpstr>
      <vt:lpstr>Solution 5 (1 of 2)</vt:lpstr>
      <vt:lpstr>Solution 5 (2 of 2)</vt:lpstr>
      <vt:lpstr>Learning Check 6</vt:lpstr>
      <vt:lpstr>Solution 6 (1 of 3)</vt:lpstr>
      <vt:lpstr>Solution 6 (2 of 3)</vt:lpstr>
      <vt:lpstr>Solution 6 (3 of 3)</vt:lpstr>
      <vt:lpstr>9.5 Dilution of Solutions</vt:lpstr>
      <vt:lpstr>Dilution</vt:lpstr>
      <vt:lpstr>Solute Concentrations</vt:lpstr>
      <vt:lpstr>Dilution: Molarity (1 of 2)</vt:lpstr>
      <vt:lpstr>Dilution: Molarity (2 of 2)</vt:lpstr>
      <vt:lpstr>Learning Check 1</vt:lpstr>
      <vt:lpstr>Solution 1 (1 of 2)</vt:lpstr>
      <vt:lpstr>Solution 1 (2 of 2)</vt:lpstr>
      <vt:lpstr>Learning Check 2</vt:lpstr>
      <vt:lpstr>Solution 2 (1 of 2)</vt:lpstr>
      <vt:lpstr>Solution 2 (2 of 2)</vt:lpstr>
      <vt:lpstr>Learning Check 3</vt:lpstr>
      <vt:lpstr>Solution 3 (1 of 2)</vt:lpstr>
      <vt:lpstr>Solution 3 (2 of 2)</vt:lpstr>
      <vt:lpstr>9.6 Properties of Solutions</vt:lpstr>
      <vt:lpstr>Solutions</vt:lpstr>
      <vt:lpstr>Colloids</vt:lpstr>
      <vt:lpstr>Examples of Colloids</vt:lpstr>
      <vt:lpstr>Suspensions</vt:lpstr>
      <vt:lpstr>Solutions, Colloids, and Suspensions (1 of 2)</vt:lpstr>
      <vt:lpstr>Solutions, Colloids, and Suspensions (2 of 2)</vt:lpstr>
      <vt:lpstr>Learning Check 1</vt:lpstr>
      <vt:lpstr>Solution 1</vt:lpstr>
      <vt:lpstr>Osmosis</vt:lpstr>
      <vt:lpstr>Osmotic Pressure</vt:lpstr>
      <vt:lpstr>Reverse Osmosis</vt:lpstr>
      <vt:lpstr>Isotonic Solutions</vt:lpstr>
      <vt:lpstr>Hypotonic Solution</vt:lpstr>
      <vt:lpstr>Hypertonic Solution</vt:lpstr>
      <vt:lpstr>Dialysis</vt:lpstr>
      <vt:lpstr>Learning Check 2</vt:lpstr>
      <vt:lpstr>Solution 2</vt:lpstr>
      <vt:lpstr>Learning Check 3</vt:lpstr>
      <vt:lpstr>Learning Check 3 </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 Alt text for images/math equations within table cells have been placed behind the object intentionally to provide a better screen reader user experience.</dc:description>
  <cp:lastModifiedBy>Mascotti, David P.</cp:lastModifiedBy>
  <cp:revision>761</cp:revision>
  <dcterms:modified xsi:type="dcterms:W3CDTF">2025-02-17T00:03:28Z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4918000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